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6" r:id="rId2"/>
    <p:sldId id="307" r:id="rId3"/>
    <p:sldId id="256" r:id="rId4"/>
    <p:sldId id="257" r:id="rId5"/>
    <p:sldId id="258" r:id="rId6"/>
    <p:sldId id="259" r:id="rId7"/>
    <p:sldId id="260" r:id="rId8"/>
    <p:sldId id="261" r:id="rId9"/>
    <p:sldId id="262" r:id="rId10"/>
    <p:sldId id="263" r:id="rId11"/>
    <p:sldId id="303" r:id="rId12"/>
    <p:sldId id="304" r:id="rId13"/>
    <p:sldId id="266" r:id="rId14"/>
    <p:sldId id="267" r:id="rId15"/>
    <p:sldId id="268" r:id="rId16"/>
    <p:sldId id="269" r:id="rId17"/>
    <p:sldId id="270" r:id="rId18"/>
    <p:sldId id="271" r:id="rId19"/>
    <p:sldId id="273" r:id="rId20"/>
    <p:sldId id="298" r:id="rId21"/>
    <p:sldId id="272" r:id="rId22"/>
    <p:sldId id="299" r:id="rId23"/>
    <p:sldId id="274" r:id="rId24"/>
    <p:sldId id="300" r:id="rId25"/>
    <p:sldId id="275" r:id="rId26"/>
    <p:sldId id="276" r:id="rId27"/>
    <p:sldId id="301" r:id="rId28"/>
    <p:sldId id="277" r:id="rId29"/>
    <p:sldId id="278" r:id="rId30"/>
    <p:sldId id="302" r:id="rId31"/>
    <p:sldId id="279" r:id="rId32"/>
    <p:sldId id="280" r:id="rId33"/>
    <p:sldId id="281" r:id="rId34"/>
    <p:sldId id="282" r:id="rId35"/>
    <p:sldId id="283" r:id="rId36"/>
    <p:sldId id="284" r:id="rId37"/>
    <p:sldId id="297" r:id="rId38"/>
    <p:sldId id="305" r:id="rId39"/>
    <p:sldId id="285" r:id="rId40"/>
    <p:sldId id="287" r:id="rId41"/>
    <p:sldId id="288" r:id="rId42"/>
    <p:sldId id="289" r:id="rId43"/>
    <p:sldId id="290" r:id="rId44"/>
    <p:sldId id="291" r:id="rId45"/>
    <p:sldId id="292" r:id="rId46"/>
    <p:sldId id="293" r:id="rId47"/>
    <p:sldId id="294" r:id="rId48"/>
    <p:sldId id="295" r:id="rId49"/>
    <p:sldId id="296" r:id="rId50"/>
    <p:sldId id="308" r:id="rId5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4" d="100"/>
          <a:sy n="64" d="100"/>
        </p:scale>
        <p:origin x="748"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FC95D220-ABD6-425B-9B71-605D6E7CC89D}" type="datetimeFigureOut">
              <a:rPr lang="es-CO" smtClean="0"/>
              <a:t>16/05/2024</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BBF918AF-9C89-4EE8-A505-1E1FBB657BBE}" type="slidenum">
              <a:rPr lang="es-CO" smtClean="0"/>
              <a:t>‹Nº›</a:t>
            </a:fld>
            <a:endParaRPr lang="es-CO"/>
          </a:p>
        </p:txBody>
      </p:sp>
    </p:spTree>
    <p:extLst>
      <p:ext uri="{BB962C8B-B14F-4D97-AF65-F5344CB8AC3E}">
        <p14:creationId xmlns:p14="http://schemas.microsoft.com/office/powerpoint/2010/main" val="1739442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FC95D220-ABD6-425B-9B71-605D6E7CC89D}" type="datetimeFigureOut">
              <a:rPr lang="es-CO" smtClean="0"/>
              <a:t>16/05/2024</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BBF918AF-9C89-4EE8-A505-1E1FBB657BBE}" type="slidenum">
              <a:rPr lang="es-CO" smtClean="0"/>
              <a:t>‹Nº›</a:t>
            </a:fld>
            <a:endParaRPr lang="es-CO"/>
          </a:p>
        </p:txBody>
      </p:sp>
    </p:spTree>
    <p:extLst>
      <p:ext uri="{BB962C8B-B14F-4D97-AF65-F5344CB8AC3E}">
        <p14:creationId xmlns:p14="http://schemas.microsoft.com/office/powerpoint/2010/main" val="3401430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FC95D220-ABD6-425B-9B71-605D6E7CC89D}" type="datetimeFigureOut">
              <a:rPr lang="es-CO" smtClean="0"/>
              <a:t>16/05/2024</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BBF918AF-9C89-4EE8-A505-1E1FBB657BBE}" type="slidenum">
              <a:rPr lang="es-CO" smtClean="0"/>
              <a:t>‹Nº›</a:t>
            </a:fld>
            <a:endParaRPr lang="es-CO"/>
          </a:p>
        </p:txBody>
      </p:sp>
    </p:spTree>
    <p:extLst>
      <p:ext uri="{BB962C8B-B14F-4D97-AF65-F5344CB8AC3E}">
        <p14:creationId xmlns:p14="http://schemas.microsoft.com/office/powerpoint/2010/main" val="3054798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FC95D220-ABD6-425B-9B71-605D6E7CC89D}" type="datetimeFigureOut">
              <a:rPr lang="es-CO" smtClean="0"/>
              <a:t>16/05/2024</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BBF918AF-9C89-4EE8-A505-1E1FBB657BBE}" type="slidenum">
              <a:rPr lang="es-CO" smtClean="0"/>
              <a:t>‹Nº›</a:t>
            </a:fld>
            <a:endParaRPr lang="es-CO"/>
          </a:p>
        </p:txBody>
      </p:sp>
    </p:spTree>
    <p:extLst>
      <p:ext uri="{BB962C8B-B14F-4D97-AF65-F5344CB8AC3E}">
        <p14:creationId xmlns:p14="http://schemas.microsoft.com/office/powerpoint/2010/main" val="1547976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FC95D220-ABD6-425B-9B71-605D6E7CC89D}" type="datetimeFigureOut">
              <a:rPr lang="es-CO" smtClean="0"/>
              <a:t>16/05/2024</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BBF918AF-9C89-4EE8-A505-1E1FBB657BBE}" type="slidenum">
              <a:rPr lang="es-CO" smtClean="0"/>
              <a:t>‹Nº›</a:t>
            </a:fld>
            <a:endParaRPr lang="es-CO"/>
          </a:p>
        </p:txBody>
      </p:sp>
    </p:spTree>
    <p:extLst>
      <p:ext uri="{BB962C8B-B14F-4D97-AF65-F5344CB8AC3E}">
        <p14:creationId xmlns:p14="http://schemas.microsoft.com/office/powerpoint/2010/main" val="57122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FC95D220-ABD6-425B-9B71-605D6E7CC89D}" type="datetimeFigureOut">
              <a:rPr lang="es-CO" smtClean="0"/>
              <a:t>16/05/2024</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BBF918AF-9C89-4EE8-A505-1E1FBB657BBE}" type="slidenum">
              <a:rPr lang="es-CO" smtClean="0"/>
              <a:t>‹Nº›</a:t>
            </a:fld>
            <a:endParaRPr lang="es-CO"/>
          </a:p>
        </p:txBody>
      </p:sp>
    </p:spTree>
    <p:extLst>
      <p:ext uri="{BB962C8B-B14F-4D97-AF65-F5344CB8AC3E}">
        <p14:creationId xmlns:p14="http://schemas.microsoft.com/office/powerpoint/2010/main" val="349691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FC95D220-ABD6-425B-9B71-605D6E7CC89D}" type="datetimeFigureOut">
              <a:rPr lang="es-CO" smtClean="0"/>
              <a:t>16/05/2024</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BBF918AF-9C89-4EE8-A505-1E1FBB657BBE}" type="slidenum">
              <a:rPr lang="es-CO" smtClean="0"/>
              <a:t>‹Nº›</a:t>
            </a:fld>
            <a:endParaRPr lang="es-CO"/>
          </a:p>
        </p:txBody>
      </p:sp>
    </p:spTree>
    <p:extLst>
      <p:ext uri="{BB962C8B-B14F-4D97-AF65-F5344CB8AC3E}">
        <p14:creationId xmlns:p14="http://schemas.microsoft.com/office/powerpoint/2010/main" val="1777163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FC95D220-ABD6-425B-9B71-605D6E7CC89D}" type="datetimeFigureOut">
              <a:rPr lang="es-CO" smtClean="0"/>
              <a:t>16/05/2024</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BBF918AF-9C89-4EE8-A505-1E1FBB657BBE}" type="slidenum">
              <a:rPr lang="es-CO" smtClean="0"/>
              <a:t>‹Nº›</a:t>
            </a:fld>
            <a:endParaRPr lang="es-CO"/>
          </a:p>
        </p:txBody>
      </p:sp>
    </p:spTree>
    <p:extLst>
      <p:ext uri="{BB962C8B-B14F-4D97-AF65-F5344CB8AC3E}">
        <p14:creationId xmlns:p14="http://schemas.microsoft.com/office/powerpoint/2010/main" val="2070522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FC95D220-ABD6-425B-9B71-605D6E7CC89D}" type="datetimeFigureOut">
              <a:rPr lang="es-CO" smtClean="0"/>
              <a:t>16/05/2024</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BBF918AF-9C89-4EE8-A505-1E1FBB657BBE}" type="slidenum">
              <a:rPr lang="es-CO" smtClean="0"/>
              <a:t>‹Nº›</a:t>
            </a:fld>
            <a:endParaRPr lang="es-CO"/>
          </a:p>
        </p:txBody>
      </p:sp>
    </p:spTree>
    <p:extLst>
      <p:ext uri="{BB962C8B-B14F-4D97-AF65-F5344CB8AC3E}">
        <p14:creationId xmlns:p14="http://schemas.microsoft.com/office/powerpoint/2010/main" val="3000874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FC95D220-ABD6-425B-9B71-605D6E7CC89D}" type="datetimeFigureOut">
              <a:rPr lang="es-CO" smtClean="0"/>
              <a:t>16/05/2024</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BBF918AF-9C89-4EE8-A505-1E1FBB657BBE}" type="slidenum">
              <a:rPr lang="es-CO" smtClean="0"/>
              <a:t>‹Nº›</a:t>
            </a:fld>
            <a:endParaRPr lang="es-CO"/>
          </a:p>
        </p:txBody>
      </p:sp>
    </p:spTree>
    <p:extLst>
      <p:ext uri="{BB962C8B-B14F-4D97-AF65-F5344CB8AC3E}">
        <p14:creationId xmlns:p14="http://schemas.microsoft.com/office/powerpoint/2010/main" val="2232642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FC95D220-ABD6-425B-9B71-605D6E7CC89D}" type="datetimeFigureOut">
              <a:rPr lang="es-CO" smtClean="0"/>
              <a:t>16/05/2024</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BBF918AF-9C89-4EE8-A505-1E1FBB657BBE}" type="slidenum">
              <a:rPr lang="es-CO" smtClean="0"/>
              <a:t>‹Nº›</a:t>
            </a:fld>
            <a:endParaRPr lang="es-CO"/>
          </a:p>
        </p:txBody>
      </p:sp>
    </p:spTree>
    <p:extLst>
      <p:ext uri="{BB962C8B-B14F-4D97-AF65-F5344CB8AC3E}">
        <p14:creationId xmlns:p14="http://schemas.microsoft.com/office/powerpoint/2010/main" val="2631305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95D220-ABD6-425B-9B71-605D6E7CC89D}" type="datetimeFigureOut">
              <a:rPr lang="es-CO" smtClean="0"/>
              <a:t>16/05/2024</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F918AF-9C89-4EE8-A505-1E1FBB657BBE}" type="slidenum">
              <a:rPr lang="es-CO" smtClean="0"/>
              <a:t>‹Nº›</a:t>
            </a:fld>
            <a:endParaRPr lang="es-CO"/>
          </a:p>
        </p:txBody>
      </p:sp>
    </p:spTree>
    <p:extLst>
      <p:ext uri="{BB962C8B-B14F-4D97-AF65-F5344CB8AC3E}">
        <p14:creationId xmlns:p14="http://schemas.microsoft.com/office/powerpoint/2010/main" val="1166060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4B8218-DAA9-4407-AABF-7FD9D91AF961}"/>
              </a:ext>
            </a:extLst>
          </p:cNvPr>
          <p:cNvSpPr>
            <a:spLocks noGrp="1"/>
          </p:cNvSpPr>
          <p:nvPr>
            <p:ph type="title"/>
          </p:nvPr>
        </p:nvSpPr>
        <p:spPr>
          <a:xfrm>
            <a:off x="1381539" y="2766218"/>
            <a:ext cx="10515600" cy="1325563"/>
          </a:xfrm>
        </p:spPr>
        <p:txBody>
          <a:bodyPr/>
          <a:lstStyle/>
          <a:p>
            <a:r>
              <a:rPr lang="es-CO" dirty="0"/>
              <a:t>https://youtu.be/8XrP_TjXTbY</a:t>
            </a:r>
          </a:p>
        </p:txBody>
      </p:sp>
      <p:pic>
        <p:nvPicPr>
          <p:cNvPr id="4" name="Imagen 3" descr="Un dibujo de un pizarrón&#10;&#10;Descripción generada automáticamente con confianza media">
            <a:extLst>
              <a:ext uri="{FF2B5EF4-FFF2-40B4-BE49-F238E27FC236}">
                <a16:creationId xmlns:a16="http://schemas.microsoft.com/office/drawing/2014/main" id="{069E1A64-9E32-63D5-7ED6-8E12A58EC8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p:spTree>
    <p:extLst>
      <p:ext uri="{BB962C8B-B14F-4D97-AF65-F5344CB8AC3E}">
        <p14:creationId xmlns:p14="http://schemas.microsoft.com/office/powerpoint/2010/main" val="3216695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288679"/>
                <a:ext cx="10375900" cy="5917389"/>
              </a:xfrm>
              <a:prstGeom prst="rect">
                <a:avLst/>
              </a:prstGeom>
            </p:spPr>
            <p:txBody>
              <a:bodyPr wrap="square">
                <a:spAutoFit/>
              </a:bodyPr>
              <a:lstStyle/>
              <a:p>
                <a:pPr algn="just">
                  <a:lnSpc>
                    <a:spcPct val="115000"/>
                  </a:lnSpc>
                  <a:spcAft>
                    <a:spcPts val="1000"/>
                  </a:spcAft>
                </a:pPr>
                <a14:m>
                  <m:oMathPara xmlns:m="http://schemas.openxmlformats.org/officeDocument/2006/math">
                    <m:oMathParaPr>
                      <m:jc m:val="centerGroup"/>
                    </m:oMathParaPr>
                    <m:oMath xmlns:m="http://schemas.openxmlformats.org/officeDocument/2006/math">
                      <m:r>
                        <m:rPr>
                          <m:nor/>
                        </m:rPr>
                        <a:rPr lang="es-CO" sz="3200" b="1" dirty="0" smtClean="0">
                          <a:solidFill>
                            <a:srgbClr val="C00000"/>
                          </a:solidFill>
                          <a:ea typeface="Times New Roman" panose="02020603050405020304" pitchFamily="18" charset="0"/>
                          <a:cs typeface="Times New Roman" panose="02020603050405020304" pitchFamily="18" charset="0"/>
                        </a:rPr>
                        <m:t>Modelos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Probabil</m:t>
                      </m:r>
                      <m:r>
                        <m:rPr>
                          <m:nor/>
                        </m:rPr>
                        <a:rPr lang="es-CO" sz="3200" b="1" dirty="0" smtClean="0">
                          <a:solidFill>
                            <a:srgbClr val="C00000"/>
                          </a:solidFill>
                          <a:ea typeface="Times New Roman" panose="02020603050405020304" pitchFamily="18" charset="0"/>
                          <a:cs typeface="Times New Roman" panose="02020603050405020304" pitchFamily="18" charset="0"/>
                        </a:rPr>
                        <m:t>í</m:t>
                      </m:r>
                      <m:r>
                        <m:rPr>
                          <m:nor/>
                        </m:rPr>
                        <a:rPr lang="es-CO" sz="3200" b="1" dirty="0" smtClean="0">
                          <a:solidFill>
                            <a:srgbClr val="C00000"/>
                          </a:solidFill>
                          <a:ea typeface="Times New Roman" panose="02020603050405020304" pitchFamily="18" charset="0"/>
                          <a:cs typeface="Times New Roman" panose="02020603050405020304" pitchFamily="18" charset="0"/>
                        </a:rPr>
                        <m:t>sticos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r>
                  <a:rPr lang="es-CO" sz="2400" b="1" dirty="0">
                    <a:latin typeface="Calibri" panose="020F0502020204030204" pitchFamily="34" charset="0"/>
                    <a:ea typeface="Times New Roman" panose="02020603050405020304" pitchFamily="18" charset="0"/>
                    <a:cs typeface="Calibri" panose="020F0502020204030204" pitchFamily="34" charset="0"/>
                  </a:rPr>
                  <a:t>Modelo Hipergeométrico</a:t>
                </a:r>
              </a:p>
              <a:p>
                <a:pPr marL="800100" lvl="1" indent="-342900" algn="just">
                  <a:lnSpc>
                    <a:spcPct val="115000"/>
                  </a:lnSpc>
                  <a:buSzPts val="1100"/>
                  <a:buFont typeface="+mj-lt"/>
                  <a:buAutoNum type="alphaLcPeriod"/>
                </a:pPr>
                <a:r>
                  <a:rPr lang="es-CO" sz="2400" b="1" dirty="0">
                    <a:solidFill>
                      <a:srgbClr val="00B0F0"/>
                    </a:solidFill>
                    <a:ea typeface="Times New Roman" panose="02020603050405020304" pitchFamily="18" charset="0"/>
                    <a:cs typeface="Times New Roman" panose="02020603050405020304" pitchFamily="18" charset="0"/>
                  </a:rPr>
                  <a:t>X</a:t>
                </a:r>
                <a:r>
                  <a:rPr lang="es-CO" sz="2400" b="1" dirty="0">
                    <a:ea typeface="Times New Roman" panose="02020603050405020304" pitchFamily="18" charset="0"/>
                    <a:cs typeface="Times New Roman" panose="02020603050405020304" pitchFamily="18" charset="0"/>
                  </a:rPr>
                  <a:t> = </a:t>
                </a:r>
                <a:r>
                  <a:rPr lang="es-CO" sz="2400" b="1" dirty="0">
                    <a:solidFill>
                      <a:schemeClr val="accent6">
                        <a:lumMod val="50000"/>
                      </a:schemeClr>
                    </a:solidFill>
                    <a:ea typeface="Times New Roman" panose="02020603050405020304" pitchFamily="18" charset="0"/>
                    <a:cs typeface="Times New Roman" panose="02020603050405020304" pitchFamily="18" charset="0"/>
                  </a:rPr>
                  <a:t># motores con defectos en</a:t>
                </a:r>
                <a:r>
                  <a:rPr lang="es-CO" sz="2400" b="1" dirty="0">
                    <a:ea typeface="Times New Roman" panose="02020603050405020304" pitchFamily="18" charset="0"/>
                    <a:cs typeface="Times New Roman" panose="02020603050405020304" pitchFamily="18" charset="0"/>
                  </a:rPr>
                  <a:t> una muestra de tamaño </a:t>
                </a:r>
                <a:r>
                  <a:rPr lang="es-CO" sz="2400" b="1" dirty="0">
                    <a:solidFill>
                      <a:srgbClr val="C00000"/>
                    </a:solidFill>
                    <a:ea typeface="Times New Roman" panose="02020603050405020304" pitchFamily="18" charset="0"/>
                    <a:cs typeface="Times New Roman" panose="02020603050405020304" pitchFamily="18" charset="0"/>
                  </a:rPr>
                  <a:t>8</a:t>
                </a:r>
                <a:r>
                  <a:rPr lang="es-CO" sz="2400" b="1" dirty="0">
                    <a:ea typeface="Times New Roman" panose="02020603050405020304" pitchFamily="18" charset="0"/>
                    <a:cs typeface="Times New Roman" panose="02020603050405020304" pitchFamily="18" charset="0"/>
                  </a:rPr>
                  <a:t> </a:t>
                </a:r>
              </a:p>
              <a:p>
                <a:pPr marL="800100" lvl="1" indent="-342900" algn="just">
                  <a:lnSpc>
                    <a:spcPct val="115000"/>
                  </a:lnSpc>
                  <a:buSzPts val="1100"/>
                  <a:buFont typeface="+mj-lt"/>
                  <a:buAutoNum type="alphaLcPeriod"/>
                </a:pPr>
                <a:r>
                  <a:rPr lang="es-CO" sz="2400" b="1" dirty="0">
                    <a:latin typeface="Calibri" panose="020F0502020204030204" pitchFamily="34" charset="0"/>
                    <a:ea typeface="Times New Roman" panose="02020603050405020304" pitchFamily="18" charset="0"/>
                    <a:cs typeface="Times New Roman" panose="02020603050405020304" pitchFamily="18" charset="0"/>
                  </a:rPr>
                  <a:t>X tiene distribución </a:t>
                </a:r>
                <a:r>
                  <a:rPr lang="es-CO" sz="2400" b="1" dirty="0" err="1">
                    <a:latin typeface="Calibri" panose="020F0502020204030204" pitchFamily="34" charset="0"/>
                    <a:ea typeface="Times New Roman" panose="02020603050405020304" pitchFamily="18" charset="0"/>
                    <a:cs typeface="Times New Roman" panose="02020603050405020304" pitchFamily="18" charset="0"/>
                  </a:rPr>
                  <a:t>Hipergeométrica</a:t>
                </a:r>
                <a:r>
                  <a:rPr lang="es-CO" sz="2400" b="1" dirty="0">
                    <a:latin typeface="Calibri" panose="020F0502020204030204" pitchFamily="34" charset="0"/>
                    <a:ea typeface="Times New Roman" panose="02020603050405020304" pitchFamily="18" charset="0"/>
                    <a:cs typeface="Times New Roman" panose="02020603050405020304" pitchFamily="18" charset="0"/>
                  </a:rPr>
                  <a:t> de parámetros:</a:t>
                </a:r>
              </a:p>
              <a:p>
                <a:pPr marL="800100" lvl="1" indent="-342900" algn="just">
                  <a:lnSpc>
                    <a:spcPct val="115000"/>
                  </a:lnSpc>
                  <a:buSzPts val="1100"/>
                  <a:buFont typeface="+mj-lt"/>
                  <a:buAutoNum type="alphaLcPeriod"/>
                </a:pPr>
                <a:r>
                  <a:rPr lang="es-CO" sz="2400" b="1" dirty="0">
                    <a:solidFill>
                      <a:srgbClr val="C00000"/>
                    </a:solidFill>
                    <a:latin typeface="Calibri" panose="020F0502020204030204" pitchFamily="34" charset="0"/>
                    <a:ea typeface="Times New Roman" panose="02020603050405020304" pitchFamily="18" charset="0"/>
                    <a:cs typeface="Times New Roman" panose="02020603050405020304" pitchFamily="18" charset="0"/>
                  </a:rPr>
                  <a:t>N = 40,  M = 2, n = 8</a:t>
                </a:r>
              </a:p>
              <a:p>
                <a:pPr marL="800100" lvl="1" indent="-342900" algn="just">
                  <a:lnSpc>
                    <a:spcPct val="115000"/>
                  </a:lnSpc>
                  <a:buSzPts val="1100"/>
                  <a:buFont typeface="+mj-lt"/>
                  <a:buAutoNum type="alphaLcPeriod"/>
                </a:pPr>
                <a:r>
                  <a:rPr lang="es-CO" sz="2400" b="1" dirty="0">
                    <a:solidFill>
                      <a:srgbClr val="C00000"/>
                    </a:solidFill>
                    <a:latin typeface="Calibri" panose="020F0502020204030204" pitchFamily="34" charset="0"/>
                    <a:ea typeface="Times New Roman" panose="02020603050405020304" pitchFamily="18" charset="0"/>
                    <a:cs typeface="Times New Roman" panose="02020603050405020304" pitchFamily="18" charset="0"/>
                  </a:rPr>
                  <a:t>P{X = x} = </a:t>
                </a:r>
                <a14:m>
                  <m:oMath xmlns:m="http://schemas.openxmlformats.org/officeDocument/2006/math">
                    <m:f>
                      <m:fPr>
                        <m:ctrlPr>
                          <a:rPr lang="es-CO" sz="2400" b="1" i="1" smtClean="0">
                            <a:solidFill>
                              <a:srgbClr val="C00000"/>
                            </a:solidFill>
                            <a:latin typeface="Cambria Math" panose="02040503050406030204" pitchFamily="18" charset="0"/>
                            <a:cs typeface="Times New Roman" panose="02020603050405020304" pitchFamily="18" charset="0"/>
                          </a:rPr>
                        </m:ctrlPr>
                      </m:fPr>
                      <m:num>
                        <m:d>
                          <m:dPr>
                            <m:ctrlPr>
                              <a:rPr lang="es-CO" sz="2400" b="1" i="1" smtClean="0">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400" b="1" i="1" smtClean="0">
                                    <a:solidFill>
                                      <a:srgbClr val="C00000"/>
                                    </a:solidFill>
                                    <a:latin typeface="Cambria Math" panose="02040503050406030204" pitchFamily="18" charset="0"/>
                                    <a:cs typeface="Times New Roman" panose="02020603050405020304" pitchFamily="18" charset="0"/>
                                  </a:rPr>
                                </m:ctrlPr>
                              </m:mPr>
                              <m:mr>
                                <m:e>
                                  <m:r>
                                    <m:rPr>
                                      <m:brk m:alnAt="7"/>
                                    </m:rPr>
                                    <a:rPr lang="es-CO" sz="2400" b="1" i="1" smtClean="0">
                                      <a:solidFill>
                                        <a:srgbClr val="C00000"/>
                                      </a:solidFill>
                                      <a:latin typeface="Cambria Math" panose="02040503050406030204" pitchFamily="18" charset="0"/>
                                      <a:cs typeface="Times New Roman" panose="02020603050405020304" pitchFamily="18" charset="0"/>
                                    </a:rPr>
                                    <m:t>𝑴</m:t>
                                  </m:r>
                                </m:e>
                              </m:mr>
                              <m:mr>
                                <m:e>
                                  <m:r>
                                    <a:rPr lang="es-CO" sz="2400" b="1" i="1" smtClean="0">
                                      <a:solidFill>
                                        <a:srgbClr val="C00000"/>
                                      </a:solidFill>
                                      <a:latin typeface="Cambria Math" panose="02040503050406030204" pitchFamily="18" charset="0"/>
                                      <a:cs typeface="Times New Roman" panose="02020603050405020304" pitchFamily="18" charset="0"/>
                                    </a:rPr>
                                    <m:t>𝒙</m:t>
                                  </m:r>
                                </m:e>
                              </m:mr>
                            </m:m>
                          </m:e>
                        </m:d>
                        <m:d>
                          <m:dPr>
                            <m:ctrlPr>
                              <a:rPr lang="es-CO" sz="2400" b="1" i="1">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400" b="1" i="1">
                                    <a:solidFill>
                                      <a:srgbClr val="C00000"/>
                                    </a:solidFill>
                                    <a:latin typeface="Cambria Math" panose="02040503050406030204" pitchFamily="18" charset="0"/>
                                    <a:cs typeface="Times New Roman" panose="02020603050405020304" pitchFamily="18" charset="0"/>
                                  </a:rPr>
                                </m:ctrlPr>
                              </m:mPr>
                              <m:mr>
                                <m:e>
                                  <m:r>
                                    <m:rPr>
                                      <m:brk m:alnAt="7"/>
                                    </m:rPr>
                                    <a:rPr lang="es-CO" sz="2400" b="1" i="1" smtClean="0">
                                      <a:solidFill>
                                        <a:srgbClr val="C00000"/>
                                      </a:solidFill>
                                      <a:latin typeface="Cambria Math" panose="02040503050406030204" pitchFamily="18" charset="0"/>
                                      <a:cs typeface="Times New Roman" panose="02020603050405020304" pitchFamily="18" charset="0"/>
                                    </a:rPr>
                                    <m:t>𝑵</m:t>
                                  </m:r>
                                  <m:r>
                                    <a:rPr lang="es-CO" sz="2400" b="1" i="1" smtClean="0">
                                      <a:solidFill>
                                        <a:srgbClr val="C00000"/>
                                      </a:solidFill>
                                      <a:latin typeface="Cambria Math" panose="02040503050406030204" pitchFamily="18" charset="0"/>
                                      <a:cs typeface="Times New Roman" panose="02020603050405020304" pitchFamily="18" charset="0"/>
                                    </a:rPr>
                                    <m:t>−</m:t>
                                  </m:r>
                                  <m:r>
                                    <a:rPr lang="es-CO" sz="2400" b="1" i="1">
                                      <a:solidFill>
                                        <a:srgbClr val="C00000"/>
                                      </a:solidFill>
                                      <a:latin typeface="Cambria Math" panose="02040503050406030204" pitchFamily="18" charset="0"/>
                                      <a:cs typeface="Times New Roman" panose="02020603050405020304" pitchFamily="18" charset="0"/>
                                    </a:rPr>
                                    <m:t>𝑴</m:t>
                                  </m:r>
                                </m:e>
                              </m:mr>
                              <m:mr>
                                <m:e>
                                  <m:r>
                                    <a:rPr lang="es-CO" sz="2400" b="1" i="1" smtClean="0">
                                      <a:solidFill>
                                        <a:srgbClr val="C00000"/>
                                      </a:solidFill>
                                      <a:latin typeface="Cambria Math" panose="02040503050406030204" pitchFamily="18" charset="0"/>
                                      <a:cs typeface="Times New Roman" panose="02020603050405020304" pitchFamily="18" charset="0"/>
                                    </a:rPr>
                                    <m:t>𝒏</m:t>
                                  </m:r>
                                  <m:r>
                                    <a:rPr lang="es-CO" sz="2400" b="1" i="1" smtClean="0">
                                      <a:solidFill>
                                        <a:srgbClr val="C00000"/>
                                      </a:solidFill>
                                      <a:latin typeface="Cambria Math" panose="02040503050406030204" pitchFamily="18" charset="0"/>
                                      <a:cs typeface="Times New Roman" panose="02020603050405020304" pitchFamily="18" charset="0"/>
                                    </a:rPr>
                                    <m:t>−</m:t>
                                  </m:r>
                                  <m:r>
                                    <a:rPr lang="es-CO" sz="2400" b="1" i="1">
                                      <a:solidFill>
                                        <a:srgbClr val="C00000"/>
                                      </a:solidFill>
                                      <a:latin typeface="Cambria Math" panose="02040503050406030204" pitchFamily="18" charset="0"/>
                                      <a:cs typeface="Times New Roman" panose="02020603050405020304" pitchFamily="18" charset="0"/>
                                    </a:rPr>
                                    <m:t>𝒙</m:t>
                                  </m:r>
                                </m:e>
                              </m:mr>
                            </m:m>
                          </m:e>
                        </m:d>
                      </m:num>
                      <m:den>
                        <m:d>
                          <m:dPr>
                            <m:ctrlPr>
                              <a:rPr lang="es-CO" sz="2400" b="1" i="1">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400" b="1" i="1">
                                    <a:solidFill>
                                      <a:srgbClr val="C00000"/>
                                    </a:solidFill>
                                    <a:latin typeface="Cambria Math" panose="02040503050406030204" pitchFamily="18" charset="0"/>
                                    <a:cs typeface="Times New Roman" panose="02020603050405020304" pitchFamily="18" charset="0"/>
                                  </a:rPr>
                                </m:ctrlPr>
                              </m:mPr>
                              <m:mr>
                                <m:e>
                                  <m:r>
                                    <a:rPr lang="es-CO" sz="2400" b="1" i="1" smtClean="0">
                                      <a:solidFill>
                                        <a:srgbClr val="C00000"/>
                                      </a:solidFill>
                                      <a:latin typeface="Cambria Math" panose="02040503050406030204" pitchFamily="18" charset="0"/>
                                      <a:cs typeface="Times New Roman" panose="02020603050405020304" pitchFamily="18" charset="0"/>
                                    </a:rPr>
                                    <m:t>𝑵</m:t>
                                  </m:r>
                                </m:e>
                              </m:mr>
                              <m:mr>
                                <m:e>
                                  <m:r>
                                    <a:rPr lang="es-CO" sz="2400" b="1" i="1" smtClean="0">
                                      <a:solidFill>
                                        <a:srgbClr val="C00000"/>
                                      </a:solidFill>
                                      <a:latin typeface="Cambria Math" panose="02040503050406030204" pitchFamily="18" charset="0"/>
                                      <a:cs typeface="Times New Roman" panose="02020603050405020304" pitchFamily="18" charset="0"/>
                                    </a:rPr>
                                    <m:t>𝒏</m:t>
                                  </m:r>
                                </m:e>
                              </m:mr>
                            </m:m>
                          </m:e>
                        </m:d>
                      </m:den>
                    </m:f>
                  </m:oMath>
                </a14:m>
                <a:r>
                  <a:rPr lang="es-CO" sz="2400" b="1" dirty="0">
                    <a:solidFill>
                      <a:srgbClr val="C00000"/>
                    </a:solidFill>
                    <a:latin typeface="Calibri" panose="020F0502020204030204" pitchFamily="34" charset="0"/>
                    <a:ea typeface="Times New Roman" panose="02020603050405020304" pitchFamily="18" charset="0"/>
                    <a:cs typeface="Times New Roman" panose="02020603050405020304" pitchFamily="18" charset="0"/>
                  </a:rPr>
                  <a:t> = </a:t>
                </a:r>
                <a14:m>
                  <m:oMath xmlns:m="http://schemas.openxmlformats.org/officeDocument/2006/math">
                    <m:f>
                      <m:fPr>
                        <m:ctrlPr>
                          <a:rPr lang="es-CO" sz="2400" b="1" i="1">
                            <a:solidFill>
                              <a:srgbClr val="C00000"/>
                            </a:solidFill>
                            <a:latin typeface="Cambria Math" panose="02040503050406030204" pitchFamily="18" charset="0"/>
                            <a:cs typeface="Times New Roman" panose="02020603050405020304" pitchFamily="18" charset="0"/>
                          </a:rPr>
                        </m:ctrlPr>
                      </m:fPr>
                      <m:num>
                        <m:d>
                          <m:dPr>
                            <m:ctrlPr>
                              <a:rPr lang="es-CO" sz="2400" b="1" i="1">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400" b="1" i="1">
                                    <a:solidFill>
                                      <a:srgbClr val="C00000"/>
                                    </a:solidFill>
                                    <a:latin typeface="Cambria Math" panose="02040503050406030204" pitchFamily="18" charset="0"/>
                                    <a:cs typeface="Times New Roman" panose="02020603050405020304" pitchFamily="18" charset="0"/>
                                  </a:rPr>
                                </m:ctrlPr>
                              </m:mPr>
                              <m:mr>
                                <m:e>
                                  <m:r>
                                    <a:rPr lang="es-CO" sz="2400" b="1" i="1" smtClean="0">
                                      <a:solidFill>
                                        <a:srgbClr val="C00000"/>
                                      </a:solidFill>
                                      <a:latin typeface="Cambria Math" panose="02040503050406030204" pitchFamily="18" charset="0"/>
                                      <a:cs typeface="Times New Roman" panose="02020603050405020304" pitchFamily="18" charset="0"/>
                                    </a:rPr>
                                    <m:t>𝟐</m:t>
                                  </m:r>
                                </m:e>
                              </m:mr>
                              <m:mr>
                                <m:e>
                                  <m:r>
                                    <a:rPr lang="es-CO" sz="2400" b="1" i="1">
                                      <a:solidFill>
                                        <a:srgbClr val="C00000"/>
                                      </a:solidFill>
                                      <a:latin typeface="Cambria Math" panose="02040503050406030204" pitchFamily="18" charset="0"/>
                                      <a:cs typeface="Times New Roman" panose="02020603050405020304" pitchFamily="18" charset="0"/>
                                    </a:rPr>
                                    <m:t>𝒙</m:t>
                                  </m:r>
                                </m:e>
                              </m:mr>
                            </m:m>
                          </m:e>
                        </m:d>
                        <m:d>
                          <m:dPr>
                            <m:ctrlPr>
                              <a:rPr lang="es-CO" sz="2400" b="1" i="1">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400" b="1" i="1">
                                    <a:solidFill>
                                      <a:srgbClr val="C00000"/>
                                    </a:solidFill>
                                    <a:latin typeface="Cambria Math" panose="02040503050406030204" pitchFamily="18" charset="0"/>
                                    <a:cs typeface="Times New Roman" panose="02020603050405020304" pitchFamily="18" charset="0"/>
                                  </a:rPr>
                                </m:ctrlPr>
                              </m:mPr>
                              <m:mr>
                                <m:e>
                                  <m:r>
                                    <a:rPr lang="es-CO" sz="2400" b="1" i="1" smtClean="0">
                                      <a:solidFill>
                                        <a:srgbClr val="C00000"/>
                                      </a:solidFill>
                                      <a:latin typeface="Cambria Math" panose="02040503050406030204" pitchFamily="18" charset="0"/>
                                      <a:cs typeface="Times New Roman" panose="02020603050405020304" pitchFamily="18" charset="0"/>
                                    </a:rPr>
                                    <m:t>𝟑𝟖</m:t>
                                  </m:r>
                                </m:e>
                              </m:mr>
                              <m:mr>
                                <m:e>
                                  <m:r>
                                    <a:rPr lang="es-CO" sz="2400" b="1" i="1" smtClean="0">
                                      <a:solidFill>
                                        <a:srgbClr val="C00000"/>
                                      </a:solidFill>
                                      <a:latin typeface="Cambria Math" panose="02040503050406030204" pitchFamily="18" charset="0"/>
                                      <a:cs typeface="Times New Roman" panose="02020603050405020304" pitchFamily="18" charset="0"/>
                                    </a:rPr>
                                    <m:t>𝟖</m:t>
                                  </m:r>
                                  <m:r>
                                    <a:rPr lang="es-CO" sz="2400" b="1" i="1">
                                      <a:solidFill>
                                        <a:srgbClr val="C00000"/>
                                      </a:solidFill>
                                      <a:latin typeface="Cambria Math" panose="02040503050406030204" pitchFamily="18" charset="0"/>
                                      <a:cs typeface="Times New Roman" panose="02020603050405020304" pitchFamily="18" charset="0"/>
                                    </a:rPr>
                                    <m:t>−</m:t>
                                  </m:r>
                                  <m:r>
                                    <a:rPr lang="es-CO" sz="2400" b="1" i="1">
                                      <a:solidFill>
                                        <a:srgbClr val="C00000"/>
                                      </a:solidFill>
                                      <a:latin typeface="Cambria Math" panose="02040503050406030204" pitchFamily="18" charset="0"/>
                                      <a:cs typeface="Times New Roman" panose="02020603050405020304" pitchFamily="18" charset="0"/>
                                    </a:rPr>
                                    <m:t>𝒙</m:t>
                                  </m:r>
                                </m:e>
                              </m:mr>
                            </m:m>
                          </m:e>
                        </m:d>
                      </m:num>
                      <m:den>
                        <m:d>
                          <m:dPr>
                            <m:ctrlPr>
                              <a:rPr lang="es-CO" sz="2400" b="1" i="1">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400" b="1" i="1">
                                    <a:solidFill>
                                      <a:srgbClr val="C00000"/>
                                    </a:solidFill>
                                    <a:latin typeface="Cambria Math" panose="02040503050406030204" pitchFamily="18" charset="0"/>
                                    <a:cs typeface="Times New Roman" panose="02020603050405020304" pitchFamily="18" charset="0"/>
                                  </a:rPr>
                                </m:ctrlPr>
                              </m:mPr>
                              <m:mr>
                                <m:e>
                                  <m:r>
                                    <a:rPr lang="es-CO" sz="2400" b="1" i="1" smtClean="0">
                                      <a:solidFill>
                                        <a:srgbClr val="C00000"/>
                                      </a:solidFill>
                                      <a:latin typeface="Cambria Math" panose="02040503050406030204" pitchFamily="18" charset="0"/>
                                      <a:cs typeface="Times New Roman" panose="02020603050405020304" pitchFamily="18" charset="0"/>
                                    </a:rPr>
                                    <m:t>𝟒𝟎</m:t>
                                  </m:r>
                                </m:e>
                              </m:mr>
                              <m:mr>
                                <m:e>
                                  <m:r>
                                    <a:rPr lang="es-CO" sz="2400" b="1" i="1" smtClean="0">
                                      <a:solidFill>
                                        <a:srgbClr val="C00000"/>
                                      </a:solidFill>
                                      <a:latin typeface="Cambria Math" panose="02040503050406030204" pitchFamily="18" charset="0"/>
                                      <a:cs typeface="Times New Roman" panose="02020603050405020304" pitchFamily="18" charset="0"/>
                                    </a:rPr>
                                    <m:t>𝟖</m:t>
                                  </m:r>
                                </m:e>
                              </m:mr>
                            </m:m>
                          </m:e>
                        </m:d>
                      </m:den>
                    </m:f>
                    <m:r>
                      <a:rPr lang="es-CO" sz="2400" b="1" i="0" smtClean="0">
                        <a:solidFill>
                          <a:srgbClr val="C00000"/>
                        </a:solidFill>
                        <a:latin typeface="Cambria Math" panose="02040503050406030204" pitchFamily="18" charset="0"/>
                        <a:cs typeface="Times New Roman" panose="02020603050405020304" pitchFamily="18" charset="0"/>
                      </a:rPr>
                      <m:t>, </m:t>
                    </m:r>
                    <m:r>
                      <a:rPr lang="es-CO" sz="2400" b="1" i="0" smtClean="0">
                        <a:solidFill>
                          <a:srgbClr val="C00000"/>
                        </a:solidFill>
                        <a:latin typeface="Cambria Math" panose="02040503050406030204" pitchFamily="18" charset="0"/>
                        <a:cs typeface="Times New Roman" panose="02020603050405020304" pitchFamily="18" charset="0"/>
                      </a:rPr>
                      <m:t>𝐱</m:t>
                    </m:r>
                    <m:r>
                      <a:rPr lang="es-CO" sz="2400" b="1" i="0" smtClean="0">
                        <a:solidFill>
                          <a:srgbClr val="C00000"/>
                        </a:solidFill>
                        <a:latin typeface="Cambria Math" panose="02040503050406030204" pitchFamily="18" charset="0"/>
                        <a:cs typeface="Times New Roman" panose="02020603050405020304" pitchFamily="18" charset="0"/>
                      </a:rPr>
                      <m:t>=</m:t>
                    </m:r>
                    <m:r>
                      <a:rPr lang="es-CO" sz="2400" b="1" i="0" smtClean="0">
                        <a:solidFill>
                          <a:srgbClr val="C00000"/>
                        </a:solidFill>
                        <a:latin typeface="Cambria Math" panose="02040503050406030204" pitchFamily="18" charset="0"/>
                        <a:cs typeface="Times New Roman" panose="02020603050405020304" pitchFamily="18" charset="0"/>
                      </a:rPr>
                      <m:t>𝟎</m:t>
                    </m:r>
                    <m:r>
                      <a:rPr lang="es-CO" sz="2400" b="1" i="0" smtClean="0">
                        <a:solidFill>
                          <a:srgbClr val="C00000"/>
                        </a:solidFill>
                        <a:latin typeface="Cambria Math" panose="02040503050406030204" pitchFamily="18" charset="0"/>
                        <a:cs typeface="Times New Roman" panose="02020603050405020304" pitchFamily="18" charset="0"/>
                      </a:rPr>
                      <m:t>, </m:t>
                    </m:r>
                    <m:r>
                      <a:rPr lang="es-CO" sz="2400" b="1" i="0" smtClean="0">
                        <a:solidFill>
                          <a:srgbClr val="C00000"/>
                        </a:solidFill>
                        <a:latin typeface="Cambria Math" panose="02040503050406030204" pitchFamily="18" charset="0"/>
                        <a:cs typeface="Times New Roman" panose="02020603050405020304" pitchFamily="18" charset="0"/>
                      </a:rPr>
                      <m:t>𝟏</m:t>
                    </m:r>
                    <m:r>
                      <a:rPr lang="es-CO" sz="2400" b="1" i="0" smtClean="0">
                        <a:solidFill>
                          <a:srgbClr val="C00000"/>
                        </a:solidFill>
                        <a:latin typeface="Cambria Math" panose="02040503050406030204" pitchFamily="18" charset="0"/>
                        <a:cs typeface="Times New Roman" panose="02020603050405020304" pitchFamily="18" charset="0"/>
                      </a:rPr>
                      <m:t>, </m:t>
                    </m:r>
                    <m:r>
                      <a:rPr lang="es-CO" sz="2400" b="1" i="0" smtClean="0">
                        <a:solidFill>
                          <a:srgbClr val="C00000"/>
                        </a:solidFill>
                        <a:latin typeface="Cambria Math" panose="02040503050406030204" pitchFamily="18" charset="0"/>
                        <a:cs typeface="Times New Roman" panose="02020603050405020304" pitchFamily="18" charset="0"/>
                      </a:rPr>
                      <m:t>𝟐</m:t>
                    </m:r>
                  </m:oMath>
                </a14:m>
                <a:endParaRPr lang="es-CO" sz="2400" b="1" dirty="0">
                  <a:solidFill>
                    <a:srgbClr val="00206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400" b="1" dirty="0">
                    <a:solidFill>
                      <a:srgbClr val="002060"/>
                    </a:solidFill>
                    <a:ea typeface="Times New Roman" panose="02020603050405020304" pitchFamily="18" charset="0"/>
                    <a:cs typeface="Times New Roman" panose="02020603050405020304" pitchFamily="18" charset="0"/>
                  </a:rPr>
                  <a:t>¿</a:t>
                </a:r>
                <a:r>
                  <a:rPr lang="es-CO" sz="2400" b="1" dirty="0" err="1">
                    <a:solidFill>
                      <a:srgbClr val="002060"/>
                    </a:solidFill>
                    <a:ea typeface="Times New Roman" panose="02020603050405020304" pitchFamily="18" charset="0"/>
                    <a:cs typeface="Times New Roman" panose="02020603050405020304" pitchFamily="18" charset="0"/>
                  </a:rPr>
                  <a:t>Cúal</a:t>
                </a:r>
                <a:r>
                  <a:rPr lang="es-CO" sz="2400" b="1" dirty="0">
                    <a:solidFill>
                      <a:srgbClr val="002060"/>
                    </a:solidFill>
                    <a:ea typeface="Times New Roman" panose="02020603050405020304" pitchFamily="18" charset="0"/>
                    <a:cs typeface="Times New Roman" panose="02020603050405020304" pitchFamily="18" charset="0"/>
                  </a:rPr>
                  <a:t> es la probabilidad de que sea aceptado?</a:t>
                </a:r>
              </a:p>
              <a:p>
                <a:pPr marL="800100" lvl="1" indent="-342900" algn="just">
                  <a:lnSpc>
                    <a:spcPct val="115000"/>
                  </a:lnSpc>
                  <a:buSzPts val="1100"/>
                  <a:buFont typeface="+mj-lt"/>
                  <a:buAutoNum type="alphaLcPeriod"/>
                </a:pPr>
                <a:r>
                  <a:rPr lang="es-CO" sz="2400" b="1" dirty="0">
                    <a:solidFill>
                      <a:srgbClr val="C00000"/>
                    </a:solidFill>
                    <a:latin typeface="Calibri" panose="020F0502020204030204" pitchFamily="34" charset="0"/>
                    <a:ea typeface="Times New Roman" panose="02020603050405020304" pitchFamily="18" charset="0"/>
                    <a:cs typeface="Times New Roman" panose="02020603050405020304" pitchFamily="18" charset="0"/>
                  </a:rPr>
                  <a:t>P{X = 0} =  </a:t>
                </a:r>
                <a14:m>
                  <m:oMath xmlns:m="http://schemas.openxmlformats.org/officeDocument/2006/math">
                    <m:f>
                      <m:fPr>
                        <m:ctrlPr>
                          <a:rPr lang="es-CO" sz="2400" b="1" i="1">
                            <a:solidFill>
                              <a:srgbClr val="C00000"/>
                            </a:solidFill>
                            <a:latin typeface="Cambria Math" panose="02040503050406030204" pitchFamily="18" charset="0"/>
                            <a:cs typeface="Times New Roman" panose="02020603050405020304" pitchFamily="18" charset="0"/>
                          </a:rPr>
                        </m:ctrlPr>
                      </m:fPr>
                      <m:num>
                        <m:d>
                          <m:dPr>
                            <m:ctrlPr>
                              <a:rPr lang="es-CO" sz="2400" b="1" i="1">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400" b="1" i="1">
                                    <a:solidFill>
                                      <a:srgbClr val="C00000"/>
                                    </a:solidFill>
                                    <a:latin typeface="Cambria Math" panose="02040503050406030204" pitchFamily="18" charset="0"/>
                                    <a:cs typeface="Times New Roman" panose="02020603050405020304" pitchFamily="18" charset="0"/>
                                  </a:rPr>
                                </m:ctrlPr>
                              </m:mPr>
                              <m:mr>
                                <m:e>
                                  <m:r>
                                    <a:rPr lang="es-CO" sz="2400" b="1" i="1">
                                      <a:solidFill>
                                        <a:srgbClr val="C00000"/>
                                      </a:solidFill>
                                      <a:latin typeface="Cambria Math" panose="02040503050406030204" pitchFamily="18" charset="0"/>
                                      <a:cs typeface="Times New Roman" panose="02020603050405020304" pitchFamily="18" charset="0"/>
                                    </a:rPr>
                                    <m:t>𝟐</m:t>
                                  </m:r>
                                </m:e>
                              </m:mr>
                              <m:mr>
                                <m:e>
                                  <m:r>
                                    <a:rPr lang="es-CO" sz="2400" b="1" i="1" smtClean="0">
                                      <a:solidFill>
                                        <a:srgbClr val="C00000"/>
                                      </a:solidFill>
                                      <a:latin typeface="Cambria Math" panose="02040503050406030204" pitchFamily="18" charset="0"/>
                                      <a:cs typeface="Times New Roman" panose="02020603050405020304" pitchFamily="18" charset="0"/>
                                    </a:rPr>
                                    <m:t>𝟎</m:t>
                                  </m:r>
                                </m:e>
                              </m:mr>
                            </m:m>
                          </m:e>
                        </m:d>
                        <m:d>
                          <m:dPr>
                            <m:ctrlPr>
                              <a:rPr lang="es-CO" sz="2400" b="1" i="1">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400" b="1" i="1">
                                    <a:solidFill>
                                      <a:srgbClr val="C00000"/>
                                    </a:solidFill>
                                    <a:latin typeface="Cambria Math" panose="02040503050406030204" pitchFamily="18" charset="0"/>
                                    <a:cs typeface="Times New Roman" panose="02020603050405020304" pitchFamily="18" charset="0"/>
                                  </a:rPr>
                                </m:ctrlPr>
                              </m:mPr>
                              <m:mr>
                                <m:e>
                                  <m:r>
                                    <a:rPr lang="es-CO" sz="2400" b="1" i="1">
                                      <a:solidFill>
                                        <a:srgbClr val="C00000"/>
                                      </a:solidFill>
                                      <a:latin typeface="Cambria Math" panose="02040503050406030204" pitchFamily="18" charset="0"/>
                                      <a:cs typeface="Times New Roman" panose="02020603050405020304" pitchFamily="18" charset="0"/>
                                    </a:rPr>
                                    <m:t>𝟑𝟖</m:t>
                                  </m:r>
                                </m:e>
                              </m:mr>
                              <m:mr>
                                <m:e>
                                  <m:r>
                                    <a:rPr lang="es-CO" sz="2400" b="1" i="1">
                                      <a:solidFill>
                                        <a:srgbClr val="C00000"/>
                                      </a:solidFill>
                                      <a:latin typeface="Cambria Math" panose="02040503050406030204" pitchFamily="18" charset="0"/>
                                      <a:cs typeface="Times New Roman" panose="02020603050405020304" pitchFamily="18" charset="0"/>
                                    </a:rPr>
                                    <m:t>𝟖</m:t>
                                  </m:r>
                                  <m:r>
                                    <a:rPr lang="es-CO" sz="2400" b="1" i="1">
                                      <a:solidFill>
                                        <a:srgbClr val="C00000"/>
                                      </a:solidFill>
                                      <a:latin typeface="Cambria Math" panose="02040503050406030204" pitchFamily="18" charset="0"/>
                                      <a:cs typeface="Times New Roman" panose="02020603050405020304" pitchFamily="18" charset="0"/>
                                    </a:rPr>
                                    <m:t>−</m:t>
                                  </m:r>
                                  <m:r>
                                    <a:rPr lang="es-CO" sz="2400" b="1" i="1" smtClean="0">
                                      <a:solidFill>
                                        <a:srgbClr val="C00000"/>
                                      </a:solidFill>
                                      <a:latin typeface="Cambria Math" panose="02040503050406030204" pitchFamily="18" charset="0"/>
                                      <a:cs typeface="Times New Roman" panose="02020603050405020304" pitchFamily="18" charset="0"/>
                                    </a:rPr>
                                    <m:t>𝟎</m:t>
                                  </m:r>
                                </m:e>
                              </m:mr>
                            </m:m>
                          </m:e>
                        </m:d>
                      </m:num>
                      <m:den>
                        <m:d>
                          <m:dPr>
                            <m:ctrlPr>
                              <a:rPr lang="es-CO" sz="2400" b="1" i="1">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400" b="1" i="1">
                                    <a:solidFill>
                                      <a:srgbClr val="C00000"/>
                                    </a:solidFill>
                                    <a:latin typeface="Cambria Math" panose="02040503050406030204" pitchFamily="18" charset="0"/>
                                    <a:cs typeface="Times New Roman" panose="02020603050405020304" pitchFamily="18" charset="0"/>
                                  </a:rPr>
                                </m:ctrlPr>
                              </m:mPr>
                              <m:mr>
                                <m:e>
                                  <m:r>
                                    <a:rPr lang="es-CO" sz="2400" b="1" i="1">
                                      <a:solidFill>
                                        <a:srgbClr val="C00000"/>
                                      </a:solidFill>
                                      <a:latin typeface="Cambria Math" panose="02040503050406030204" pitchFamily="18" charset="0"/>
                                      <a:cs typeface="Times New Roman" panose="02020603050405020304" pitchFamily="18" charset="0"/>
                                    </a:rPr>
                                    <m:t>𝟒𝟎</m:t>
                                  </m:r>
                                </m:e>
                              </m:mr>
                              <m:mr>
                                <m:e>
                                  <m:r>
                                    <a:rPr lang="es-CO" sz="2400" b="1" i="1">
                                      <a:solidFill>
                                        <a:srgbClr val="C00000"/>
                                      </a:solidFill>
                                      <a:latin typeface="Cambria Math" panose="02040503050406030204" pitchFamily="18" charset="0"/>
                                      <a:cs typeface="Times New Roman" panose="02020603050405020304" pitchFamily="18" charset="0"/>
                                    </a:rPr>
                                    <m:t>𝟖</m:t>
                                  </m:r>
                                </m:e>
                              </m:mr>
                            </m:m>
                          </m:e>
                        </m:d>
                      </m:den>
                    </m:f>
                  </m:oMath>
                </a14:m>
                <a:r>
                  <a:rPr lang="es-CO" sz="2400" b="1" dirty="0">
                    <a:solidFill>
                      <a:srgbClr val="C00000"/>
                    </a:solidFill>
                    <a:latin typeface="Calibri" panose="020F0502020204030204" pitchFamily="34" charset="0"/>
                    <a:ea typeface="Times New Roman" panose="02020603050405020304" pitchFamily="18" charset="0"/>
                    <a:cs typeface="Times New Roman" panose="02020603050405020304" pitchFamily="18" charset="0"/>
                  </a:rPr>
                  <a:t> =  0.6359 </a:t>
                </a:r>
              </a:p>
              <a:p>
                <a:pPr marL="800100" lvl="1" indent="-342900" algn="just">
                  <a:lnSpc>
                    <a:spcPct val="115000"/>
                  </a:lnSpc>
                  <a:buSzPts val="1100"/>
                  <a:buFont typeface="+mj-lt"/>
                  <a:buAutoNum type="alphaLcPeriod"/>
                </a:pPr>
                <a:r>
                  <a:rPr lang="es-CO" sz="2400" b="1" dirty="0">
                    <a:solidFill>
                      <a:srgbClr val="002060"/>
                    </a:solidFill>
                    <a:ea typeface="Times New Roman" panose="02020603050405020304" pitchFamily="18" charset="0"/>
                    <a:cs typeface="Times New Roman" panose="02020603050405020304" pitchFamily="18" charset="0"/>
                  </a:rPr>
                  <a:t>¿</a:t>
                </a:r>
                <a:r>
                  <a:rPr lang="es-CO" sz="2400" b="1" dirty="0" err="1">
                    <a:solidFill>
                      <a:srgbClr val="002060"/>
                    </a:solidFill>
                    <a:ea typeface="Times New Roman" panose="02020603050405020304" pitchFamily="18" charset="0"/>
                    <a:cs typeface="Times New Roman" panose="02020603050405020304" pitchFamily="18" charset="0"/>
                  </a:rPr>
                  <a:t>Cúal</a:t>
                </a:r>
                <a:r>
                  <a:rPr lang="es-CO" sz="2400" b="1" dirty="0">
                    <a:solidFill>
                      <a:srgbClr val="002060"/>
                    </a:solidFill>
                    <a:ea typeface="Times New Roman" panose="02020603050405020304" pitchFamily="18" charset="0"/>
                    <a:cs typeface="Times New Roman" panose="02020603050405020304" pitchFamily="18" charset="0"/>
                  </a:rPr>
                  <a:t> es la probabilidad de que no sea aceptado?</a:t>
                </a:r>
              </a:p>
              <a:p>
                <a:pPr marL="800100" lvl="1" indent="-342900" algn="just">
                  <a:lnSpc>
                    <a:spcPct val="115000"/>
                  </a:lnSpc>
                  <a:buSzPts val="1100"/>
                  <a:buFont typeface="+mj-lt"/>
                  <a:buAutoNum type="alphaLcPeriod"/>
                </a:pPr>
                <a:r>
                  <a:rPr lang="es-CO" sz="2400" b="1" dirty="0">
                    <a:solidFill>
                      <a:srgbClr val="C00000"/>
                    </a:solidFill>
                    <a:latin typeface="Calibri" panose="020F0502020204030204" pitchFamily="34" charset="0"/>
                    <a:ea typeface="Times New Roman" panose="02020603050405020304" pitchFamily="18" charset="0"/>
                    <a:cs typeface="Times New Roman" panose="02020603050405020304" pitchFamily="18" charset="0"/>
                  </a:rPr>
                  <a:t>P{X &gt; 0} = 1 - P{X = 0} = 1 - 0.6359 = 0.3641</a:t>
                </a:r>
              </a:p>
            </p:txBody>
          </p:sp>
        </mc:Choice>
        <mc:Fallback xmlns="">
          <p:sp>
            <p:nvSpPr>
              <p:cNvPr id="4" name="Rectángulo 3"/>
              <p:cNvSpPr>
                <a:spLocks noRot="1" noChangeAspect="1" noMove="1" noResize="1" noEditPoints="1" noAdjustHandles="1" noChangeArrowheads="1" noChangeShapeType="1" noTextEdit="1"/>
              </p:cNvSpPr>
              <p:nvPr/>
            </p:nvSpPr>
            <p:spPr>
              <a:xfrm>
                <a:off x="903514" y="288679"/>
                <a:ext cx="10375900" cy="5917389"/>
              </a:xfrm>
              <a:prstGeom prst="rect">
                <a:avLst/>
              </a:prstGeom>
              <a:blipFill>
                <a:blip r:embed="rId2"/>
                <a:stretch>
                  <a:fillRect b="-927"/>
                </a:stretch>
              </a:blipFill>
            </p:spPr>
            <p:txBody>
              <a:bodyPr/>
              <a:lstStyle/>
              <a:p>
                <a:r>
                  <a:rPr lang="es-CO">
                    <a:noFill/>
                  </a:rPr>
                  <a:t> </a:t>
                </a:r>
              </a:p>
            </p:txBody>
          </p:sp>
        </mc:Fallback>
      </mc:AlternateContent>
      <p:sp>
        <p:nvSpPr>
          <p:cNvPr id="3" name="Rectangle 2"/>
          <p:cNvSpPr>
            <a:spLocks noChangeArrowheads="1"/>
          </p:cNvSpPr>
          <p:nvPr/>
        </p:nvSpPr>
        <p:spPr bwMode="auto">
          <a:xfrm>
            <a:off x="8001000" y="4333879"/>
            <a:ext cx="3949700"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s-CO" altLang="es-CO" sz="1600" b="0" i="0" u="none" strike="noStrike" cap="none" normalizeH="0" baseline="0" dirty="0">
                <a:ln>
                  <a:noFill/>
                </a:ln>
                <a:solidFill>
                  <a:srgbClr val="0000FF"/>
                </a:solidFill>
                <a:effectLst/>
                <a:latin typeface="Lucida Console" panose="020B0609040504020204" pitchFamily="49" charset="0"/>
              </a:rPr>
              <a:t>&gt; </a:t>
            </a:r>
            <a:r>
              <a:rPr lang="pt-BR" altLang="es-CO" sz="1600" dirty="0">
                <a:solidFill>
                  <a:srgbClr val="0000FF"/>
                </a:solidFill>
                <a:latin typeface="Lucida Console" panose="020B0609040504020204" pitchFamily="49" charset="0"/>
              </a:rPr>
              <a:t>#</a:t>
            </a:r>
            <a:r>
              <a:rPr lang="pt-BR" altLang="es-CO" sz="1600" dirty="0" err="1">
                <a:solidFill>
                  <a:srgbClr val="0000FF"/>
                </a:solidFill>
                <a:latin typeface="Lucida Console" panose="020B0609040504020204" pitchFamily="49" charset="0"/>
              </a:rPr>
              <a:t>dhyper</a:t>
            </a:r>
            <a:r>
              <a:rPr lang="pt-BR" altLang="es-CO" sz="1600" dirty="0">
                <a:solidFill>
                  <a:srgbClr val="0000FF"/>
                </a:solidFill>
                <a:latin typeface="Lucida Console" panose="020B0609040504020204" pitchFamily="49" charset="0"/>
              </a:rPr>
              <a:t>(x=?, M=2,N-M= 38, n=8)</a:t>
            </a:r>
          </a:p>
          <a:p>
            <a:pPr lvl="0" eaLnBrk="0" fontAlgn="base" hangingPunct="0">
              <a:spcBef>
                <a:spcPct val="0"/>
              </a:spcBef>
              <a:spcAft>
                <a:spcPct val="0"/>
              </a:spcAft>
            </a:pPr>
            <a:r>
              <a:rPr lang="pt-BR" altLang="es-CO" sz="1600" dirty="0">
                <a:solidFill>
                  <a:srgbClr val="0000FF"/>
                </a:solidFill>
                <a:latin typeface="Lucida Console" panose="020B0609040504020204" pitchFamily="49" charset="0"/>
              </a:rPr>
              <a:t>&gt; </a:t>
            </a:r>
            <a:r>
              <a:rPr lang="pt-BR" altLang="es-CO" sz="1600" dirty="0" err="1">
                <a:solidFill>
                  <a:srgbClr val="0000FF"/>
                </a:solidFill>
                <a:latin typeface="Lucida Console" panose="020B0609040504020204" pitchFamily="49" charset="0"/>
              </a:rPr>
              <a:t>dhyper</a:t>
            </a:r>
            <a:r>
              <a:rPr lang="pt-BR" altLang="es-CO" sz="1600" dirty="0">
                <a:solidFill>
                  <a:srgbClr val="0000FF"/>
                </a:solidFill>
                <a:latin typeface="Lucida Console" panose="020B0609040504020204" pitchFamily="49" charset="0"/>
              </a:rPr>
              <a:t>(x=0, 2, 38, 8)</a:t>
            </a:r>
          </a:p>
          <a:p>
            <a:pPr lvl="0" eaLnBrk="0" fontAlgn="base" hangingPunct="0">
              <a:spcBef>
                <a:spcPct val="0"/>
              </a:spcBef>
              <a:spcAft>
                <a:spcPct val="0"/>
              </a:spcAft>
            </a:pPr>
            <a:r>
              <a:rPr lang="pt-BR" altLang="es-CO" sz="1600" dirty="0">
                <a:solidFill>
                  <a:srgbClr val="0000FF"/>
                </a:solidFill>
                <a:latin typeface="Lucida Console" panose="020B0609040504020204" pitchFamily="49" charset="0"/>
              </a:rPr>
              <a:t>[1] 0.6358974</a:t>
            </a:r>
            <a:endParaRPr kumimoji="0" lang="es-CO" altLang="es-CO" sz="16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8001000" y="5722727"/>
            <a:ext cx="3949700"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s-CO" altLang="es-CO" sz="1600" b="0" i="0" u="none" strike="noStrike" cap="none" normalizeH="0" baseline="0" dirty="0">
                <a:ln>
                  <a:noFill/>
                </a:ln>
                <a:solidFill>
                  <a:srgbClr val="0000FF"/>
                </a:solidFill>
                <a:effectLst/>
                <a:latin typeface="Lucida Console" panose="020B0609040504020204" pitchFamily="49" charset="0"/>
              </a:rPr>
              <a:t>&gt; </a:t>
            </a:r>
            <a:r>
              <a:rPr lang="pt-BR" altLang="es-CO" sz="1600" dirty="0">
                <a:solidFill>
                  <a:srgbClr val="0000FF"/>
                </a:solidFill>
                <a:latin typeface="Lucida Console" panose="020B0609040504020204" pitchFamily="49" charset="0"/>
              </a:rPr>
              <a:t>#</a:t>
            </a:r>
            <a:r>
              <a:rPr lang="pt-BR" altLang="es-CO" sz="1600" dirty="0" err="1">
                <a:solidFill>
                  <a:srgbClr val="0000FF"/>
                </a:solidFill>
                <a:latin typeface="Lucida Console" panose="020B0609040504020204" pitchFamily="49" charset="0"/>
              </a:rPr>
              <a:t>dhyper</a:t>
            </a:r>
            <a:r>
              <a:rPr lang="pt-BR" altLang="es-CO" sz="1600" dirty="0">
                <a:solidFill>
                  <a:srgbClr val="0000FF"/>
                </a:solidFill>
                <a:latin typeface="Lucida Console" panose="020B0609040504020204" pitchFamily="49" charset="0"/>
              </a:rPr>
              <a:t>(x=?, M=2,N-M= 38, n=8)</a:t>
            </a:r>
          </a:p>
          <a:p>
            <a:pPr lvl="0" eaLnBrk="0" fontAlgn="base" hangingPunct="0">
              <a:spcBef>
                <a:spcPct val="0"/>
              </a:spcBef>
              <a:spcAft>
                <a:spcPct val="0"/>
              </a:spcAft>
            </a:pPr>
            <a:r>
              <a:rPr lang="pt-BR" altLang="es-CO" sz="1600" dirty="0">
                <a:solidFill>
                  <a:srgbClr val="0000FF"/>
                </a:solidFill>
                <a:latin typeface="Lucida Console" panose="020B0609040504020204" pitchFamily="49" charset="0"/>
              </a:rPr>
              <a:t>&gt; </a:t>
            </a:r>
            <a:r>
              <a:rPr lang="nb-NO" altLang="es-CO" sz="1600" dirty="0">
                <a:solidFill>
                  <a:srgbClr val="0000FF"/>
                </a:solidFill>
                <a:latin typeface="Lucida Console" panose="020B0609040504020204" pitchFamily="49" charset="0"/>
              </a:rPr>
              <a:t>&gt; sum(dhyper(1:2, 2, 38, 8))</a:t>
            </a:r>
          </a:p>
          <a:p>
            <a:pPr lvl="0" eaLnBrk="0" fontAlgn="base" hangingPunct="0">
              <a:spcBef>
                <a:spcPct val="0"/>
              </a:spcBef>
              <a:spcAft>
                <a:spcPct val="0"/>
              </a:spcAft>
            </a:pPr>
            <a:r>
              <a:rPr lang="nb-NO" altLang="es-CO" sz="1600" dirty="0">
                <a:solidFill>
                  <a:srgbClr val="0000FF"/>
                </a:solidFill>
                <a:latin typeface="Lucida Console" panose="020B0609040504020204" pitchFamily="49" charset="0"/>
              </a:rPr>
              <a:t>[1] 0.3641026</a:t>
            </a:r>
            <a:endParaRPr kumimoji="0" lang="es-CO" altLang="es-CO"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5843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wd">
                                    <p:tmAbs val="3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601"/>
                            </p:stCondLst>
                            <p:childTnLst>
                              <p:par>
                                <p:cTn id="8" presetID="1" presetClass="entr" presetSubtype="0" fill="hold" nodeType="afterEffect">
                                  <p:stCondLst>
                                    <p:cond delay="0"/>
                                  </p:stCondLst>
                                  <p:iterate type="wd">
                                    <p:tmAbs val="3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902"/>
                            </p:stCondLst>
                            <p:childTnLst>
                              <p:par>
                                <p:cTn id="11" presetID="1" presetClass="entr" presetSubtype="0" fill="hold" nodeType="afterEffect">
                                  <p:stCondLst>
                                    <p:cond delay="0"/>
                                  </p:stCondLst>
                                  <p:iterate type="wd">
                                    <p:tmAbs val="3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4203"/>
                            </p:stCondLst>
                            <p:childTnLst>
                              <p:par>
                                <p:cTn id="14" presetID="1" presetClass="entr" presetSubtype="0" fill="hold" nodeType="afterEffect">
                                  <p:stCondLst>
                                    <p:cond delay="0"/>
                                  </p:stCondLst>
                                  <p:iterate type="wd">
                                    <p:tmAbs val="300"/>
                                  </p:iterate>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6004"/>
                            </p:stCondLst>
                            <p:childTnLst>
                              <p:par>
                                <p:cTn id="17" presetID="1" presetClass="entr" presetSubtype="0" fill="hold" nodeType="afterEffect">
                                  <p:stCondLst>
                                    <p:cond delay="0"/>
                                  </p:stCondLst>
                                  <p:iterate type="wd">
                                    <p:tmAbs val="300"/>
                                  </p:iterate>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9005"/>
                            </p:stCondLst>
                            <p:childTnLst>
                              <p:par>
                                <p:cTn id="20" presetID="1" presetClass="entr" presetSubtype="0" fill="hold" nodeType="afterEffect">
                                  <p:stCondLst>
                                    <p:cond delay="0"/>
                                  </p:stCondLst>
                                  <p:iterate type="wd">
                                    <p:tmAbs val="300"/>
                                  </p:iterate>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18306"/>
                            </p:stCondLst>
                            <p:childTnLst>
                              <p:par>
                                <p:cTn id="23" presetID="1" presetClass="entr" presetSubtype="0" fill="hold" nodeType="afterEffect">
                                  <p:stCondLst>
                                    <p:cond delay="0"/>
                                  </p:stCondLst>
                                  <p:iterate type="wd">
                                    <p:tmAbs val="300"/>
                                  </p:iterate>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21007"/>
                            </p:stCondLst>
                            <p:childTnLst>
                              <p:par>
                                <p:cTn id="26" presetID="1" presetClass="entr" presetSubtype="0" fill="hold" nodeType="afterEffect">
                                  <p:stCondLst>
                                    <p:cond delay="0"/>
                                  </p:stCondLst>
                                  <p:iterate type="wd">
                                    <p:tmAbs val="300"/>
                                  </p:iterate>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par>
                          <p:cTn id="28" fill="hold">
                            <p:stCondLst>
                              <p:cond delay="25208"/>
                            </p:stCondLst>
                            <p:childTnLst>
                              <p:par>
                                <p:cTn id="29" presetID="1" presetClass="entr" presetSubtype="0" fill="hold" nodeType="afterEffect">
                                  <p:stCondLst>
                                    <p:cond delay="0"/>
                                  </p:stCondLst>
                                  <p:iterate type="wd">
                                    <p:tmAbs val="300"/>
                                  </p:iterate>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par>
                          <p:cTn id="31" fill="hold">
                            <p:stCondLst>
                              <p:cond delay="28209"/>
                            </p:stCondLst>
                            <p:childTnLst>
                              <p:par>
                                <p:cTn id="32" presetID="1" presetClass="entr" presetSubtype="0" fill="hold" nodeType="afterEffect">
                                  <p:stCondLst>
                                    <p:cond delay="0"/>
                                  </p:stCondLst>
                                  <p:iterate type="wd">
                                    <p:tmAbs val="300"/>
                                  </p:iterate>
                                  <p:childTnLst>
                                    <p:set>
                                      <p:cBhvr>
                                        <p:cTn id="33"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288679"/>
                <a:ext cx="10375900" cy="8536568"/>
              </a:xfrm>
              <a:prstGeom prst="rect">
                <a:avLst/>
              </a:prstGeom>
            </p:spPr>
            <p:txBody>
              <a:bodyPr wrap="square">
                <a:spAutoFit/>
              </a:bodyPr>
              <a:lstStyle/>
              <a:p>
                <a:pPr algn="just">
                  <a:lnSpc>
                    <a:spcPct val="115000"/>
                  </a:lnSpc>
                  <a:spcAft>
                    <a:spcPts val="1000"/>
                  </a:spcAft>
                </a:pPr>
                <a14:m>
                  <m:oMathPara xmlns:m="http://schemas.openxmlformats.org/officeDocument/2006/math">
                    <m:oMathParaPr>
                      <m:jc m:val="centerGroup"/>
                    </m:oMathParaPr>
                    <m:oMath xmlns:m="http://schemas.openxmlformats.org/officeDocument/2006/math">
                      <m:r>
                        <m:rPr>
                          <m:nor/>
                        </m:rPr>
                        <a:rPr lang="es-CO" sz="3200" b="1" dirty="0" smtClean="0">
                          <a:solidFill>
                            <a:srgbClr val="C00000"/>
                          </a:solidFill>
                          <a:ea typeface="Times New Roman" panose="02020603050405020304" pitchFamily="18" charset="0"/>
                          <a:cs typeface="Times New Roman" panose="02020603050405020304" pitchFamily="18" charset="0"/>
                        </a:rPr>
                        <m:t>Modelos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Probabil</m:t>
                      </m:r>
                      <m:r>
                        <m:rPr>
                          <m:nor/>
                        </m:rPr>
                        <a:rPr lang="es-CO" sz="3200" b="1" dirty="0" smtClean="0">
                          <a:solidFill>
                            <a:srgbClr val="C00000"/>
                          </a:solidFill>
                          <a:ea typeface="Times New Roman" panose="02020603050405020304" pitchFamily="18" charset="0"/>
                          <a:cs typeface="Times New Roman" panose="02020603050405020304" pitchFamily="18" charset="0"/>
                        </a:rPr>
                        <m:t>í</m:t>
                      </m:r>
                      <m:r>
                        <m:rPr>
                          <m:nor/>
                        </m:rPr>
                        <a:rPr lang="es-CO" sz="3200" b="1" dirty="0" smtClean="0">
                          <a:solidFill>
                            <a:srgbClr val="C00000"/>
                          </a:solidFill>
                          <a:ea typeface="Times New Roman" panose="02020603050405020304" pitchFamily="18" charset="0"/>
                          <a:cs typeface="Times New Roman" panose="02020603050405020304" pitchFamily="18" charset="0"/>
                        </a:rPr>
                        <m:t>sticos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r>
                  <a:rPr lang="es-CO" sz="2400" b="1" dirty="0">
                    <a:latin typeface="Calibri" panose="020F0502020204030204" pitchFamily="34" charset="0"/>
                    <a:ea typeface="Times New Roman" panose="02020603050405020304" pitchFamily="18" charset="0"/>
                    <a:cs typeface="Calibri" panose="020F0502020204030204" pitchFamily="34" charset="0"/>
                  </a:rPr>
                  <a:t>Modelo Hipergeométrico</a:t>
                </a:r>
              </a:p>
              <a:p>
                <a:pPr marL="800100" lvl="1" indent="-342900" algn="just">
                  <a:lnSpc>
                    <a:spcPct val="115000"/>
                  </a:lnSpc>
                  <a:buSzPts val="1100"/>
                  <a:buFont typeface="+mj-lt"/>
                  <a:buAutoNum type="alphaLcPeriod"/>
                </a:pPr>
                <a:r>
                  <a:rPr lang="es-CO" sz="2400" b="1" dirty="0">
                    <a:solidFill>
                      <a:srgbClr val="00B0F0"/>
                    </a:solidFill>
                    <a:ea typeface="Times New Roman" panose="02020603050405020304" pitchFamily="18" charset="0"/>
                    <a:cs typeface="Times New Roman" panose="02020603050405020304" pitchFamily="18" charset="0"/>
                  </a:rPr>
                  <a:t>X</a:t>
                </a:r>
                <a:r>
                  <a:rPr lang="es-CO" sz="2400" b="1" dirty="0">
                    <a:ea typeface="Times New Roman" panose="02020603050405020304" pitchFamily="18" charset="0"/>
                    <a:cs typeface="Times New Roman" panose="02020603050405020304" pitchFamily="18" charset="0"/>
                  </a:rPr>
                  <a:t> = </a:t>
                </a:r>
                <a:r>
                  <a:rPr lang="es-CO" sz="2400" b="1" dirty="0">
                    <a:solidFill>
                      <a:schemeClr val="accent6">
                        <a:lumMod val="50000"/>
                      </a:schemeClr>
                    </a:solidFill>
                    <a:ea typeface="Times New Roman" panose="02020603050405020304" pitchFamily="18" charset="0"/>
                    <a:cs typeface="Times New Roman" panose="02020603050405020304" pitchFamily="18" charset="0"/>
                  </a:rPr>
                  <a:t># motores con defectos en</a:t>
                </a:r>
                <a:r>
                  <a:rPr lang="es-CO" sz="2400" b="1" dirty="0">
                    <a:ea typeface="Times New Roman" panose="02020603050405020304" pitchFamily="18" charset="0"/>
                    <a:cs typeface="Times New Roman" panose="02020603050405020304" pitchFamily="18" charset="0"/>
                  </a:rPr>
                  <a:t> una muestra de tamaño </a:t>
                </a:r>
                <a:r>
                  <a:rPr lang="es-CO" sz="2400" b="1" dirty="0">
                    <a:solidFill>
                      <a:srgbClr val="C00000"/>
                    </a:solidFill>
                    <a:ea typeface="Times New Roman" panose="02020603050405020304" pitchFamily="18" charset="0"/>
                    <a:cs typeface="Times New Roman" panose="02020603050405020304" pitchFamily="18" charset="0"/>
                  </a:rPr>
                  <a:t>8</a:t>
                </a:r>
                <a:r>
                  <a:rPr lang="es-CO" sz="2400" b="1" dirty="0">
                    <a:ea typeface="Times New Roman" panose="02020603050405020304" pitchFamily="18" charset="0"/>
                    <a:cs typeface="Times New Roman" panose="02020603050405020304" pitchFamily="18" charset="0"/>
                  </a:rPr>
                  <a:t> </a:t>
                </a:r>
              </a:p>
              <a:p>
                <a:pPr marL="800100" lvl="1" indent="-342900" algn="just">
                  <a:lnSpc>
                    <a:spcPct val="115000"/>
                  </a:lnSpc>
                  <a:buSzPts val="1100"/>
                  <a:buFont typeface="+mj-lt"/>
                  <a:buAutoNum type="alphaLcPeriod"/>
                </a:pPr>
                <a:r>
                  <a:rPr lang="es-CO" sz="2400" b="1" dirty="0">
                    <a:latin typeface="Calibri" panose="020F0502020204030204" pitchFamily="34" charset="0"/>
                    <a:ea typeface="Times New Roman" panose="02020603050405020304" pitchFamily="18" charset="0"/>
                    <a:cs typeface="Times New Roman" panose="02020603050405020304" pitchFamily="18" charset="0"/>
                  </a:rPr>
                  <a:t>X tiene distribución </a:t>
                </a:r>
                <a:r>
                  <a:rPr lang="es-CO" sz="2400" b="1" dirty="0" err="1">
                    <a:latin typeface="Calibri" panose="020F0502020204030204" pitchFamily="34" charset="0"/>
                    <a:ea typeface="Times New Roman" panose="02020603050405020304" pitchFamily="18" charset="0"/>
                    <a:cs typeface="Times New Roman" panose="02020603050405020304" pitchFamily="18" charset="0"/>
                  </a:rPr>
                  <a:t>Hipergeométrica</a:t>
                </a:r>
                <a:r>
                  <a:rPr lang="es-CO" sz="2400" b="1" dirty="0">
                    <a:latin typeface="Calibri" panose="020F0502020204030204" pitchFamily="34" charset="0"/>
                    <a:ea typeface="Times New Roman" panose="02020603050405020304" pitchFamily="18" charset="0"/>
                    <a:cs typeface="Times New Roman" panose="02020603050405020304" pitchFamily="18" charset="0"/>
                  </a:rPr>
                  <a:t> de parámetros:</a:t>
                </a:r>
              </a:p>
              <a:p>
                <a:pPr marL="800100" lvl="1" indent="-342900" algn="just">
                  <a:lnSpc>
                    <a:spcPct val="115000"/>
                  </a:lnSpc>
                  <a:buSzPts val="1100"/>
                  <a:buFont typeface="+mj-lt"/>
                  <a:buAutoNum type="alphaLcPeriod"/>
                </a:pPr>
                <a:r>
                  <a:rPr lang="es-CO" sz="2400" b="1" dirty="0">
                    <a:solidFill>
                      <a:srgbClr val="C00000"/>
                    </a:solidFill>
                    <a:latin typeface="Calibri" panose="020F0502020204030204" pitchFamily="34" charset="0"/>
                    <a:ea typeface="Times New Roman" panose="02020603050405020304" pitchFamily="18" charset="0"/>
                    <a:cs typeface="Times New Roman" panose="02020603050405020304" pitchFamily="18" charset="0"/>
                  </a:rPr>
                  <a:t>N = 40,  M = 2, n = 8</a:t>
                </a:r>
              </a:p>
              <a:p>
                <a:pPr marL="800100" lvl="1" indent="-342900" algn="just">
                  <a:lnSpc>
                    <a:spcPct val="115000"/>
                  </a:lnSpc>
                  <a:buSzPts val="1100"/>
                  <a:buFont typeface="+mj-lt"/>
                  <a:buAutoNum type="alphaLcPeriod"/>
                </a:pPr>
                <a:r>
                  <a:rPr lang="es-CO" sz="2400" b="1" dirty="0">
                    <a:solidFill>
                      <a:srgbClr val="C00000"/>
                    </a:solidFill>
                    <a:latin typeface="Calibri" panose="020F0502020204030204" pitchFamily="34" charset="0"/>
                    <a:ea typeface="Times New Roman" panose="02020603050405020304" pitchFamily="18" charset="0"/>
                    <a:cs typeface="Times New Roman" panose="02020603050405020304" pitchFamily="18" charset="0"/>
                  </a:rPr>
                  <a:t>P{X = x} = </a:t>
                </a:r>
                <a14:m>
                  <m:oMath xmlns:m="http://schemas.openxmlformats.org/officeDocument/2006/math">
                    <m:f>
                      <m:fPr>
                        <m:ctrlPr>
                          <a:rPr lang="es-CO" sz="2400" b="1" i="1" smtClean="0">
                            <a:solidFill>
                              <a:srgbClr val="C00000"/>
                            </a:solidFill>
                            <a:latin typeface="Cambria Math" panose="02040503050406030204" pitchFamily="18" charset="0"/>
                            <a:cs typeface="Times New Roman" panose="02020603050405020304" pitchFamily="18" charset="0"/>
                          </a:rPr>
                        </m:ctrlPr>
                      </m:fPr>
                      <m:num>
                        <m:d>
                          <m:dPr>
                            <m:ctrlPr>
                              <a:rPr lang="es-CO" sz="2400" b="1" i="1" smtClean="0">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400" b="1" i="1" smtClean="0">
                                    <a:solidFill>
                                      <a:srgbClr val="C00000"/>
                                    </a:solidFill>
                                    <a:latin typeface="Cambria Math" panose="02040503050406030204" pitchFamily="18" charset="0"/>
                                    <a:cs typeface="Times New Roman" panose="02020603050405020304" pitchFamily="18" charset="0"/>
                                  </a:rPr>
                                </m:ctrlPr>
                              </m:mPr>
                              <m:mr>
                                <m:e>
                                  <m:r>
                                    <m:rPr>
                                      <m:brk m:alnAt="7"/>
                                    </m:rPr>
                                    <a:rPr lang="es-CO" sz="2400" b="1" i="1" smtClean="0">
                                      <a:solidFill>
                                        <a:srgbClr val="C00000"/>
                                      </a:solidFill>
                                      <a:latin typeface="Cambria Math" panose="02040503050406030204" pitchFamily="18" charset="0"/>
                                      <a:cs typeface="Times New Roman" panose="02020603050405020304" pitchFamily="18" charset="0"/>
                                    </a:rPr>
                                    <m:t>𝑴</m:t>
                                  </m:r>
                                </m:e>
                              </m:mr>
                              <m:mr>
                                <m:e>
                                  <m:r>
                                    <a:rPr lang="es-CO" sz="2400" b="1" i="1" smtClean="0">
                                      <a:solidFill>
                                        <a:srgbClr val="C00000"/>
                                      </a:solidFill>
                                      <a:latin typeface="Cambria Math" panose="02040503050406030204" pitchFamily="18" charset="0"/>
                                      <a:cs typeface="Times New Roman" panose="02020603050405020304" pitchFamily="18" charset="0"/>
                                    </a:rPr>
                                    <m:t>𝒙</m:t>
                                  </m:r>
                                </m:e>
                              </m:mr>
                            </m:m>
                          </m:e>
                        </m:d>
                        <m:d>
                          <m:dPr>
                            <m:ctrlPr>
                              <a:rPr lang="es-CO" sz="2400" b="1" i="1">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400" b="1" i="1">
                                    <a:solidFill>
                                      <a:srgbClr val="C00000"/>
                                    </a:solidFill>
                                    <a:latin typeface="Cambria Math" panose="02040503050406030204" pitchFamily="18" charset="0"/>
                                    <a:cs typeface="Times New Roman" panose="02020603050405020304" pitchFamily="18" charset="0"/>
                                  </a:rPr>
                                </m:ctrlPr>
                              </m:mPr>
                              <m:mr>
                                <m:e>
                                  <m:r>
                                    <m:rPr>
                                      <m:brk m:alnAt="7"/>
                                    </m:rPr>
                                    <a:rPr lang="es-CO" sz="2400" b="1" i="1" smtClean="0">
                                      <a:solidFill>
                                        <a:srgbClr val="C00000"/>
                                      </a:solidFill>
                                      <a:latin typeface="Cambria Math" panose="02040503050406030204" pitchFamily="18" charset="0"/>
                                      <a:cs typeface="Times New Roman" panose="02020603050405020304" pitchFamily="18" charset="0"/>
                                    </a:rPr>
                                    <m:t>𝑵</m:t>
                                  </m:r>
                                  <m:r>
                                    <a:rPr lang="es-CO" sz="2400" b="1" i="1" smtClean="0">
                                      <a:solidFill>
                                        <a:srgbClr val="C00000"/>
                                      </a:solidFill>
                                      <a:latin typeface="Cambria Math" panose="02040503050406030204" pitchFamily="18" charset="0"/>
                                      <a:cs typeface="Times New Roman" panose="02020603050405020304" pitchFamily="18" charset="0"/>
                                    </a:rPr>
                                    <m:t>−</m:t>
                                  </m:r>
                                  <m:r>
                                    <a:rPr lang="es-CO" sz="2400" b="1" i="1">
                                      <a:solidFill>
                                        <a:srgbClr val="C00000"/>
                                      </a:solidFill>
                                      <a:latin typeface="Cambria Math" panose="02040503050406030204" pitchFamily="18" charset="0"/>
                                      <a:cs typeface="Times New Roman" panose="02020603050405020304" pitchFamily="18" charset="0"/>
                                    </a:rPr>
                                    <m:t>𝑴</m:t>
                                  </m:r>
                                </m:e>
                              </m:mr>
                              <m:mr>
                                <m:e>
                                  <m:r>
                                    <a:rPr lang="es-CO" sz="2400" b="1" i="1" smtClean="0">
                                      <a:solidFill>
                                        <a:srgbClr val="C00000"/>
                                      </a:solidFill>
                                      <a:latin typeface="Cambria Math" panose="02040503050406030204" pitchFamily="18" charset="0"/>
                                      <a:cs typeface="Times New Roman" panose="02020603050405020304" pitchFamily="18" charset="0"/>
                                    </a:rPr>
                                    <m:t>𝒏</m:t>
                                  </m:r>
                                  <m:r>
                                    <a:rPr lang="es-CO" sz="2400" b="1" i="1" smtClean="0">
                                      <a:solidFill>
                                        <a:srgbClr val="C00000"/>
                                      </a:solidFill>
                                      <a:latin typeface="Cambria Math" panose="02040503050406030204" pitchFamily="18" charset="0"/>
                                      <a:cs typeface="Times New Roman" panose="02020603050405020304" pitchFamily="18" charset="0"/>
                                    </a:rPr>
                                    <m:t>−</m:t>
                                  </m:r>
                                  <m:r>
                                    <a:rPr lang="es-CO" sz="2400" b="1" i="1">
                                      <a:solidFill>
                                        <a:srgbClr val="C00000"/>
                                      </a:solidFill>
                                      <a:latin typeface="Cambria Math" panose="02040503050406030204" pitchFamily="18" charset="0"/>
                                      <a:cs typeface="Times New Roman" panose="02020603050405020304" pitchFamily="18" charset="0"/>
                                    </a:rPr>
                                    <m:t>𝒙</m:t>
                                  </m:r>
                                </m:e>
                              </m:mr>
                            </m:m>
                          </m:e>
                        </m:d>
                      </m:num>
                      <m:den>
                        <m:d>
                          <m:dPr>
                            <m:ctrlPr>
                              <a:rPr lang="es-CO" sz="2400" b="1" i="1">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400" b="1" i="1">
                                    <a:solidFill>
                                      <a:srgbClr val="C00000"/>
                                    </a:solidFill>
                                    <a:latin typeface="Cambria Math" panose="02040503050406030204" pitchFamily="18" charset="0"/>
                                    <a:cs typeface="Times New Roman" panose="02020603050405020304" pitchFamily="18" charset="0"/>
                                  </a:rPr>
                                </m:ctrlPr>
                              </m:mPr>
                              <m:mr>
                                <m:e>
                                  <m:r>
                                    <a:rPr lang="es-CO" sz="2400" b="1" i="1" smtClean="0">
                                      <a:solidFill>
                                        <a:srgbClr val="C00000"/>
                                      </a:solidFill>
                                      <a:latin typeface="Cambria Math" panose="02040503050406030204" pitchFamily="18" charset="0"/>
                                      <a:cs typeface="Times New Roman" panose="02020603050405020304" pitchFamily="18" charset="0"/>
                                    </a:rPr>
                                    <m:t>𝑵</m:t>
                                  </m:r>
                                </m:e>
                              </m:mr>
                              <m:mr>
                                <m:e>
                                  <m:r>
                                    <a:rPr lang="es-CO" sz="2400" b="1" i="1" smtClean="0">
                                      <a:solidFill>
                                        <a:srgbClr val="C00000"/>
                                      </a:solidFill>
                                      <a:latin typeface="Cambria Math" panose="02040503050406030204" pitchFamily="18" charset="0"/>
                                      <a:cs typeface="Times New Roman" panose="02020603050405020304" pitchFamily="18" charset="0"/>
                                    </a:rPr>
                                    <m:t>𝒏</m:t>
                                  </m:r>
                                </m:e>
                              </m:mr>
                            </m:m>
                          </m:e>
                        </m:d>
                      </m:den>
                    </m:f>
                  </m:oMath>
                </a14:m>
                <a:r>
                  <a:rPr lang="es-CO" sz="2400" b="1" dirty="0">
                    <a:solidFill>
                      <a:srgbClr val="C00000"/>
                    </a:solidFill>
                    <a:latin typeface="Calibri" panose="020F0502020204030204" pitchFamily="34" charset="0"/>
                    <a:ea typeface="Times New Roman" panose="02020603050405020304" pitchFamily="18" charset="0"/>
                    <a:cs typeface="Times New Roman" panose="02020603050405020304" pitchFamily="18" charset="0"/>
                  </a:rPr>
                  <a:t> = </a:t>
                </a:r>
                <a14:m>
                  <m:oMath xmlns:m="http://schemas.openxmlformats.org/officeDocument/2006/math">
                    <m:f>
                      <m:fPr>
                        <m:ctrlPr>
                          <a:rPr lang="es-CO" sz="2400" b="1" i="1">
                            <a:solidFill>
                              <a:srgbClr val="C00000"/>
                            </a:solidFill>
                            <a:latin typeface="Cambria Math" panose="02040503050406030204" pitchFamily="18" charset="0"/>
                            <a:cs typeface="Times New Roman" panose="02020603050405020304" pitchFamily="18" charset="0"/>
                          </a:rPr>
                        </m:ctrlPr>
                      </m:fPr>
                      <m:num>
                        <m:d>
                          <m:dPr>
                            <m:ctrlPr>
                              <a:rPr lang="es-CO" sz="2400" b="1" i="1">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400" b="1" i="1">
                                    <a:solidFill>
                                      <a:srgbClr val="C00000"/>
                                    </a:solidFill>
                                    <a:latin typeface="Cambria Math" panose="02040503050406030204" pitchFamily="18" charset="0"/>
                                    <a:cs typeface="Times New Roman" panose="02020603050405020304" pitchFamily="18" charset="0"/>
                                  </a:rPr>
                                </m:ctrlPr>
                              </m:mPr>
                              <m:mr>
                                <m:e>
                                  <m:r>
                                    <a:rPr lang="es-CO" sz="2400" b="1" i="1" smtClean="0">
                                      <a:solidFill>
                                        <a:srgbClr val="C00000"/>
                                      </a:solidFill>
                                      <a:latin typeface="Cambria Math" panose="02040503050406030204" pitchFamily="18" charset="0"/>
                                      <a:cs typeface="Times New Roman" panose="02020603050405020304" pitchFamily="18" charset="0"/>
                                    </a:rPr>
                                    <m:t>𝟐</m:t>
                                  </m:r>
                                </m:e>
                              </m:mr>
                              <m:mr>
                                <m:e>
                                  <m:r>
                                    <a:rPr lang="es-CO" sz="2400" b="1" i="1">
                                      <a:solidFill>
                                        <a:srgbClr val="C00000"/>
                                      </a:solidFill>
                                      <a:latin typeface="Cambria Math" panose="02040503050406030204" pitchFamily="18" charset="0"/>
                                      <a:cs typeface="Times New Roman" panose="02020603050405020304" pitchFamily="18" charset="0"/>
                                    </a:rPr>
                                    <m:t>𝒙</m:t>
                                  </m:r>
                                </m:e>
                              </m:mr>
                            </m:m>
                          </m:e>
                        </m:d>
                        <m:d>
                          <m:dPr>
                            <m:ctrlPr>
                              <a:rPr lang="es-CO" sz="2400" b="1" i="1">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400" b="1" i="1">
                                    <a:solidFill>
                                      <a:srgbClr val="C00000"/>
                                    </a:solidFill>
                                    <a:latin typeface="Cambria Math" panose="02040503050406030204" pitchFamily="18" charset="0"/>
                                    <a:cs typeface="Times New Roman" panose="02020603050405020304" pitchFamily="18" charset="0"/>
                                  </a:rPr>
                                </m:ctrlPr>
                              </m:mPr>
                              <m:mr>
                                <m:e>
                                  <m:r>
                                    <a:rPr lang="es-CO" sz="2400" b="1" i="1" smtClean="0">
                                      <a:solidFill>
                                        <a:srgbClr val="C00000"/>
                                      </a:solidFill>
                                      <a:latin typeface="Cambria Math" panose="02040503050406030204" pitchFamily="18" charset="0"/>
                                      <a:cs typeface="Times New Roman" panose="02020603050405020304" pitchFamily="18" charset="0"/>
                                    </a:rPr>
                                    <m:t>𝟑𝟖</m:t>
                                  </m:r>
                                </m:e>
                              </m:mr>
                              <m:mr>
                                <m:e>
                                  <m:r>
                                    <a:rPr lang="es-CO" sz="2400" b="1" i="1" smtClean="0">
                                      <a:solidFill>
                                        <a:srgbClr val="C00000"/>
                                      </a:solidFill>
                                      <a:latin typeface="Cambria Math" panose="02040503050406030204" pitchFamily="18" charset="0"/>
                                      <a:cs typeface="Times New Roman" panose="02020603050405020304" pitchFamily="18" charset="0"/>
                                    </a:rPr>
                                    <m:t>𝟖</m:t>
                                  </m:r>
                                  <m:r>
                                    <a:rPr lang="es-CO" sz="2400" b="1" i="1">
                                      <a:solidFill>
                                        <a:srgbClr val="C00000"/>
                                      </a:solidFill>
                                      <a:latin typeface="Cambria Math" panose="02040503050406030204" pitchFamily="18" charset="0"/>
                                      <a:cs typeface="Times New Roman" panose="02020603050405020304" pitchFamily="18" charset="0"/>
                                    </a:rPr>
                                    <m:t>−</m:t>
                                  </m:r>
                                  <m:r>
                                    <a:rPr lang="es-CO" sz="2400" b="1" i="1">
                                      <a:solidFill>
                                        <a:srgbClr val="C00000"/>
                                      </a:solidFill>
                                      <a:latin typeface="Cambria Math" panose="02040503050406030204" pitchFamily="18" charset="0"/>
                                      <a:cs typeface="Times New Roman" panose="02020603050405020304" pitchFamily="18" charset="0"/>
                                    </a:rPr>
                                    <m:t>𝒙</m:t>
                                  </m:r>
                                </m:e>
                              </m:mr>
                            </m:m>
                          </m:e>
                        </m:d>
                      </m:num>
                      <m:den>
                        <m:d>
                          <m:dPr>
                            <m:ctrlPr>
                              <a:rPr lang="es-CO" sz="2400" b="1" i="1">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400" b="1" i="1">
                                    <a:solidFill>
                                      <a:srgbClr val="C00000"/>
                                    </a:solidFill>
                                    <a:latin typeface="Cambria Math" panose="02040503050406030204" pitchFamily="18" charset="0"/>
                                    <a:cs typeface="Times New Roman" panose="02020603050405020304" pitchFamily="18" charset="0"/>
                                  </a:rPr>
                                </m:ctrlPr>
                              </m:mPr>
                              <m:mr>
                                <m:e>
                                  <m:r>
                                    <a:rPr lang="es-CO" sz="2400" b="1" i="1" smtClean="0">
                                      <a:solidFill>
                                        <a:srgbClr val="C00000"/>
                                      </a:solidFill>
                                      <a:latin typeface="Cambria Math" panose="02040503050406030204" pitchFamily="18" charset="0"/>
                                      <a:cs typeface="Times New Roman" panose="02020603050405020304" pitchFamily="18" charset="0"/>
                                    </a:rPr>
                                    <m:t>𝟒𝟎</m:t>
                                  </m:r>
                                </m:e>
                              </m:mr>
                              <m:mr>
                                <m:e>
                                  <m:r>
                                    <a:rPr lang="es-CO" sz="2400" b="1" i="1" smtClean="0">
                                      <a:solidFill>
                                        <a:srgbClr val="C00000"/>
                                      </a:solidFill>
                                      <a:latin typeface="Cambria Math" panose="02040503050406030204" pitchFamily="18" charset="0"/>
                                      <a:cs typeface="Times New Roman" panose="02020603050405020304" pitchFamily="18" charset="0"/>
                                    </a:rPr>
                                    <m:t>𝟖</m:t>
                                  </m:r>
                                </m:e>
                              </m:mr>
                            </m:m>
                          </m:e>
                        </m:d>
                      </m:den>
                    </m:f>
                    <m:r>
                      <a:rPr lang="es-CO" sz="2400" b="1">
                        <a:solidFill>
                          <a:srgbClr val="C00000"/>
                        </a:solidFill>
                        <a:latin typeface="Cambria Math" panose="02040503050406030204" pitchFamily="18" charset="0"/>
                        <a:cs typeface="Times New Roman" panose="02020603050405020304" pitchFamily="18" charset="0"/>
                      </a:rPr>
                      <m:t>, </m:t>
                    </m:r>
                    <m:r>
                      <a:rPr lang="es-CO" sz="2400" b="1">
                        <a:solidFill>
                          <a:srgbClr val="C00000"/>
                        </a:solidFill>
                        <a:latin typeface="Cambria Math" panose="02040503050406030204" pitchFamily="18" charset="0"/>
                        <a:cs typeface="Times New Roman" panose="02020603050405020304" pitchFamily="18" charset="0"/>
                      </a:rPr>
                      <m:t>𝐱</m:t>
                    </m:r>
                    <m:r>
                      <a:rPr lang="es-CO" sz="2400" b="1">
                        <a:solidFill>
                          <a:srgbClr val="C00000"/>
                        </a:solidFill>
                        <a:latin typeface="Cambria Math" panose="02040503050406030204" pitchFamily="18" charset="0"/>
                        <a:cs typeface="Times New Roman" panose="02020603050405020304" pitchFamily="18" charset="0"/>
                      </a:rPr>
                      <m:t>=</m:t>
                    </m:r>
                    <m:r>
                      <a:rPr lang="es-CO" sz="2400" b="1">
                        <a:solidFill>
                          <a:srgbClr val="C00000"/>
                        </a:solidFill>
                        <a:latin typeface="Cambria Math" panose="02040503050406030204" pitchFamily="18" charset="0"/>
                        <a:cs typeface="Times New Roman" panose="02020603050405020304" pitchFamily="18" charset="0"/>
                      </a:rPr>
                      <m:t>𝟎</m:t>
                    </m:r>
                    <m:r>
                      <a:rPr lang="es-CO" sz="2400" b="1">
                        <a:solidFill>
                          <a:srgbClr val="C00000"/>
                        </a:solidFill>
                        <a:latin typeface="Cambria Math" panose="02040503050406030204" pitchFamily="18" charset="0"/>
                        <a:cs typeface="Times New Roman" panose="02020603050405020304" pitchFamily="18" charset="0"/>
                      </a:rPr>
                      <m:t>, </m:t>
                    </m:r>
                    <m:r>
                      <a:rPr lang="es-CO" sz="2400" b="1">
                        <a:solidFill>
                          <a:srgbClr val="C00000"/>
                        </a:solidFill>
                        <a:latin typeface="Cambria Math" panose="02040503050406030204" pitchFamily="18" charset="0"/>
                        <a:cs typeface="Times New Roman" panose="02020603050405020304" pitchFamily="18" charset="0"/>
                      </a:rPr>
                      <m:t>𝟏</m:t>
                    </m:r>
                    <m:r>
                      <a:rPr lang="es-CO" sz="2400" b="1">
                        <a:solidFill>
                          <a:srgbClr val="C00000"/>
                        </a:solidFill>
                        <a:latin typeface="Cambria Math" panose="02040503050406030204" pitchFamily="18" charset="0"/>
                        <a:cs typeface="Times New Roman" panose="02020603050405020304" pitchFamily="18" charset="0"/>
                      </a:rPr>
                      <m:t>, </m:t>
                    </m:r>
                    <m:r>
                      <a:rPr lang="es-CO" sz="2400" b="1">
                        <a:solidFill>
                          <a:srgbClr val="C00000"/>
                        </a:solidFill>
                        <a:latin typeface="Cambria Math" panose="02040503050406030204" pitchFamily="18" charset="0"/>
                        <a:cs typeface="Times New Roman" panose="02020603050405020304" pitchFamily="18" charset="0"/>
                      </a:rPr>
                      <m:t>𝟐</m:t>
                    </m:r>
                  </m:oMath>
                </a14:m>
                <a:endParaRPr lang="es-CO" sz="2400" b="1" dirty="0">
                  <a:solidFill>
                    <a:srgbClr val="00206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400" b="1" dirty="0">
                    <a:solidFill>
                      <a:srgbClr val="002060"/>
                    </a:solidFill>
                    <a:ea typeface="Times New Roman" panose="02020603050405020304" pitchFamily="18" charset="0"/>
                    <a:cs typeface="Times New Roman" panose="02020603050405020304" pitchFamily="18" charset="0"/>
                  </a:rPr>
                  <a:t>¿Cuál es la probabilidad de que hallan dos motores defectuosos?</a:t>
                </a:r>
              </a:p>
              <a:p>
                <a:pPr marL="800100" lvl="1" indent="-342900" algn="just">
                  <a:lnSpc>
                    <a:spcPct val="115000"/>
                  </a:lnSpc>
                  <a:buSzPts val="1100"/>
                  <a:buFont typeface="+mj-lt"/>
                  <a:buAutoNum type="alphaLcPeriod"/>
                </a:pPr>
                <a:r>
                  <a:rPr lang="es-CO" sz="2400" b="1" dirty="0">
                    <a:solidFill>
                      <a:srgbClr val="C00000"/>
                    </a:solidFill>
                    <a:latin typeface="Calibri" panose="020F0502020204030204" pitchFamily="34" charset="0"/>
                    <a:ea typeface="Times New Roman" panose="02020603050405020304" pitchFamily="18" charset="0"/>
                    <a:cs typeface="Times New Roman" panose="02020603050405020304" pitchFamily="18" charset="0"/>
                  </a:rPr>
                  <a:t>P{X = 2} =  </a:t>
                </a:r>
                <a14:m>
                  <m:oMath xmlns:m="http://schemas.openxmlformats.org/officeDocument/2006/math">
                    <m:f>
                      <m:fPr>
                        <m:ctrlPr>
                          <a:rPr lang="es-CO" sz="2400" b="1" i="1">
                            <a:solidFill>
                              <a:srgbClr val="C00000"/>
                            </a:solidFill>
                            <a:latin typeface="Cambria Math" panose="02040503050406030204" pitchFamily="18" charset="0"/>
                            <a:cs typeface="Times New Roman" panose="02020603050405020304" pitchFamily="18" charset="0"/>
                          </a:rPr>
                        </m:ctrlPr>
                      </m:fPr>
                      <m:num>
                        <m:d>
                          <m:dPr>
                            <m:ctrlPr>
                              <a:rPr lang="es-CO" sz="2400" b="1" i="1">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400" b="1" i="1">
                                    <a:solidFill>
                                      <a:srgbClr val="C00000"/>
                                    </a:solidFill>
                                    <a:latin typeface="Cambria Math" panose="02040503050406030204" pitchFamily="18" charset="0"/>
                                    <a:cs typeface="Times New Roman" panose="02020603050405020304" pitchFamily="18" charset="0"/>
                                  </a:rPr>
                                </m:ctrlPr>
                              </m:mPr>
                              <m:mr>
                                <m:e>
                                  <m:r>
                                    <a:rPr lang="es-CO" sz="2400" b="1" i="1">
                                      <a:solidFill>
                                        <a:srgbClr val="C00000"/>
                                      </a:solidFill>
                                      <a:latin typeface="Cambria Math" panose="02040503050406030204" pitchFamily="18" charset="0"/>
                                      <a:cs typeface="Times New Roman" panose="02020603050405020304" pitchFamily="18" charset="0"/>
                                    </a:rPr>
                                    <m:t>𝟐</m:t>
                                  </m:r>
                                </m:e>
                              </m:mr>
                              <m:mr>
                                <m:e>
                                  <m:r>
                                    <a:rPr lang="es-CO" sz="2400" b="1" i="1" smtClean="0">
                                      <a:solidFill>
                                        <a:srgbClr val="C00000"/>
                                      </a:solidFill>
                                      <a:latin typeface="Cambria Math" panose="02040503050406030204" pitchFamily="18" charset="0"/>
                                      <a:cs typeface="Times New Roman" panose="02020603050405020304" pitchFamily="18" charset="0"/>
                                    </a:rPr>
                                    <m:t>𝟐</m:t>
                                  </m:r>
                                </m:e>
                              </m:mr>
                            </m:m>
                          </m:e>
                        </m:d>
                        <m:d>
                          <m:dPr>
                            <m:ctrlPr>
                              <a:rPr lang="es-CO" sz="2400" b="1" i="1">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400" b="1" i="1">
                                    <a:solidFill>
                                      <a:srgbClr val="C00000"/>
                                    </a:solidFill>
                                    <a:latin typeface="Cambria Math" panose="02040503050406030204" pitchFamily="18" charset="0"/>
                                    <a:cs typeface="Times New Roman" panose="02020603050405020304" pitchFamily="18" charset="0"/>
                                  </a:rPr>
                                </m:ctrlPr>
                              </m:mPr>
                              <m:mr>
                                <m:e>
                                  <m:r>
                                    <a:rPr lang="es-CO" sz="2400" b="1" i="1">
                                      <a:solidFill>
                                        <a:srgbClr val="C00000"/>
                                      </a:solidFill>
                                      <a:latin typeface="Cambria Math" panose="02040503050406030204" pitchFamily="18" charset="0"/>
                                      <a:cs typeface="Times New Roman" panose="02020603050405020304" pitchFamily="18" charset="0"/>
                                    </a:rPr>
                                    <m:t>𝟑𝟖</m:t>
                                  </m:r>
                                </m:e>
                              </m:mr>
                              <m:mr>
                                <m:e>
                                  <m:r>
                                    <a:rPr lang="es-CO" sz="2400" b="1" i="1">
                                      <a:solidFill>
                                        <a:srgbClr val="C00000"/>
                                      </a:solidFill>
                                      <a:latin typeface="Cambria Math" panose="02040503050406030204" pitchFamily="18" charset="0"/>
                                      <a:cs typeface="Times New Roman" panose="02020603050405020304" pitchFamily="18" charset="0"/>
                                    </a:rPr>
                                    <m:t>𝟖</m:t>
                                  </m:r>
                                  <m:r>
                                    <a:rPr lang="es-CO" sz="2400" b="1" i="1">
                                      <a:solidFill>
                                        <a:srgbClr val="C00000"/>
                                      </a:solidFill>
                                      <a:latin typeface="Cambria Math" panose="02040503050406030204" pitchFamily="18" charset="0"/>
                                      <a:cs typeface="Times New Roman" panose="02020603050405020304" pitchFamily="18" charset="0"/>
                                    </a:rPr>
                                    <m:t>−</m:t>
                                  </m:r>
                                  <m:r>
                                    <a:rPr lang="es-CO" sz="2400" b="1" i="1" smtClean="0">
                                      <a:solidFill>
                                        <a:srgbClr val="C00000"/>
                                      </a:solidFill>
                                      <a:latin typeface="Cambria Math" panose="02040503050406030204" pitchFamily="18" charset="0"/>
                                      <a:cs typeface="Times New Roman" panose="02020603050405020304" pitchFamily="18" charset="0"/>
                                    </a:rPr>
                                    <m:t>𝟐</m:t>
                                  </m:r>
                                </m:e>
                              </m:mr>
                            </m:m>
                          </m:e>
                        </m:d>
                      </m:num>
                      <m:den>
                        <m:d>
                          <m:dPr>
                            <m:ctrlPr>
                              <a:rPr lang="es-CO" sz="2400" b="1" i="1">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400" b="1" i="1">
                                    <a:solidFill>
                                      <a:srgbClr val="C00000"/>
                                    </a:solidFill>
                                    <a:latin typeface="Cambria Math" panose="02040503050406030204" pitchFamily="18" charset="0"/>
                                    <a:cs typeface="Times New Roman" panose="02020603050405020304" pitchFamily="18" charset="0"/>
                                  </a:rPr>
                                </m:ctrlPr>
                              </m:mPr>
                              <m:mr>
                                <m:e>
                                  <m:r>
                                    <a:rPr lang="es-CO" sz="2400" b="1" i="1">
                                      <a:solidFill>
                                        <a:srgbClr val="C00000"/>
                                      </a:solidFill>
                                      <a:latin typeface="Cambria Math" panose="02040503050406030204" pitchFamily="18" charset="0"/>
                                      <a:cs typeface="Times New Roman" panose="02020603050405020304" pitchFamily="18" charset="0"/>
                                    </a:rPr>
                                    <m:t>𝟒𝟎</m:t>
                                  </m:r>
                                </m:e>
                              </m:mr>
                              <m:mr>
                                <m:e>
                                  <m:r>
                                    <a:rPr lang="es-CO" sz="2400" b="1" i="1">
                                      <a:solidFill>
                                        <a:srgbClr val="C00000"/>
                                      </a:solidFill>
                                      <a:latin typeface="Cambria Math" panose="02040503050406030204" pitchFamily="18" charset="0"/>
                                      <a:cs typeface="Times New Roman" panose="02020603050405020304" pitchFamily="18" charset="0"/>
                                    </a:rPr>
                                    <m:t>𝟖</m:t>
                                  </m:r>
                                </m:e>
                              </m:mr>
                            </m:m>
                          </m:e>
                        </m:d>
                      </m:den>
                    </m:f>
                  </m:oMath>
                </a14:m>
                <a:r>
                  <a:rPr lang="es-CO" sz="2400" b="1" dirty="0">
                    <a:solidFill>
                      <a:srgbClr val="C00000"/>
                    </a:solidFill>
                    <a:latin typeface="Calibri" panose="020F0502020204030204" pitchFamily="34" charset="0"/>
                    <a:ea typeface="Times New Roman" panose="02020603050405020304" pitchFamily="18" charset="0"/>
                    <a:cs typeface="Times New Roman" panose="02020603050405020304" pitchFamily="18" charset="0"/>
                  </a:rPr>
                  <a:t> =  </a:t>
                </a:r>
                <a14:m>
                  <m:oMath xmlns:m="http://schemas.openxmlformats.org/officeDocument/2006/math">
                    <m:f>
                      <m:fPr>
                        <m:ctrlPr>
                          <a:rPr lang="es-CO" sz="2400" b="1" i="1">
                            <a:solidFill>
                              <a:srgbClr val="C00000"/>
                            </a:solidFill>
                            <a:latin typeface="Cambria Math" panose="02040503050406030204" pitchFamily="18" charset="0"/>
                            <a:cs typeface="Times New Roman" panose="02020603050405020304" pitchFamily="18" charset="0"/>
                          </a:rPr>
                        </m:ctrlPr>
                      </m:fPr>
                      <m:num>
                        <m:d>
                          <m:dPr>
                            <m:ctrlPr>
                              <a:rPr lang="es-CO" sz="2400" b="1" i="1">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400" b="1" i="1">
                                    <a:solidFill>
                                      <a:srgbClr val="C00000"/>
                                    </a:solidFill>
                                    <a:latin typeface="Cambria Math" panose="02040503050406030204" pitchFamily="18" charset="0"/>
                                    <a:cs typeface="Times New Roman" panose="02020603050405020304" pitchFamily="18" charset="0"/>
                                  </a:rPr>
                                </m:ctrlPr>
                              </m:mPr>
                              <m:mr>
                                <m:e>
                                  <m:r>
                                    <a:rPr lang="es-CO" sz="2400" b="1" i="1">
                                      <a:solidFill>
                                        <a:srgbClr val="C00000"/>
                                      </a:solidFill>
                                      <a:latin typeface="Cambria Math" panose="02040503050406030204" pitchFamily="18" charset="0"/>
                                      <a:cs typeface="Times New Roman" panose="02020603050405020304" pitchFamily="18" charset="0"/>
                                    </a:rPr>
                                    <m:t>𝟐</m:t>
                                  </m:r>
                                </m:e>
                              </m:mr>
                              <m:mr>
                                <m:e>
                                  <m:r>
                                    <a:rPr lang="es-CO" sz="2400" b="1" i="1">
                                      <a:solidFill>
                                        <a:srgbClr val="C00000"/>
                                      </a:solidFill>
                                      <a:latin typeface="Cambria Math" panose="02040503050406030204" pitchFamily="18" charset="0"/>
                                      <a:cs typeface="Times New Roman" panose="02020603050405020304" pitchFamily="18" charset="0"/>
                                    </a:rPr>
                                    <m:t>𝟐</m:t>
                                  </m:r>
                                </m:e>
                              </m:mr>
                            </m:m>
                          </m:e>
                        </m:d>
                        <m:d>
                          <m:dPr>
                            <m:ctrlPr>
                              <a:rPr lang="es-CO" sz="2400" b="1" i="1">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400" b="1" i="1">
                                    <a:solidFill>
                                      <a:srgbClr val="C00000"/>
                                    </a:solidFill>
                                    <a:latin typeface="Cambria Math" panose="02040503050406030204" pitchFamily="18" charset="0"/>
                                    <a:cs typeface="Times New Roman" panose="02020603050405020304" pitchFamily="18" charset="0"/>
                                  </a:rPr>
                                </m:ctrlPr>
                              </m:mPr>
                              <m:mr>
                                <m:e>
                                  <m:r>
                                    <a:rPr lang="es-CO" sz="2400" b="1" i="1">
                                      <a:solidFill>
                                        <a:srgbClr val="C00000"/>
                                      </a:solidFill>
                                      <a:latin typeface="Cambria Math" panose="02040503050406030204" pitchFamily="18" charset="0"/>
                                      <a:cs typeface="Times New Roman" panose="02020603050405020304" pitchFamily="18" charset="0"/>
                                    </a:rPr>
                                    <m:t>𝟑𝟖</m:t>
                                  </m:r>
                                </m:e>
                              </m:mr>
                              <m:mr>
                                <m:e>
                                  <m:r>
                                    <a:rPr lang="es-CO" sz="2400" b="1" i="1" smtClean="0">
                                      <a:solidFill>
                                        <a:srgbClr val="C00000"/>
                                      </a:solidFill>
                                      <a:latin typeface="Cambria Math" panose="02040503050406030204" pitchFamily="18" charset="0"/>
                                      <a:cs typeface="Times New Roman" panose="02020603050405020304" pitchFamily="18" charset="0"/>
                                    </a:rPr>
                                    <m:t>𝟔</m:t>
                                  </m:r>
                                </m:e>
                              </m:mr>
                            </m:m>
                          </m:e>
                        </m:d>
                      </m:num>
                      <m:den>
                        <m:d>
                          <m:dPr>
                            <m:ctrlPr>
                              <a:rPr lang="es-CO" sz="2400" b="1" i="1">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400" b="1" i="1">
                                    <a:solidFill>
                                      <a:srgbClr val="C00000"/>
                                    </a:solidFill>
                                    <a:latin typeface="Cambria Math" panose="02040503050406030204" pitchFamily="18" charset="0"/>
                                    <a:cs typeface="Times New Roman" panose="02020603050405020304" pitchFamily="18" charset="0"/>
                                  </a:rPr>
                                </m:ctrlPr>
                              </m:mPr>
                              <m:mr>
                                <m:e>
                                  <m:r>
                                    <a:rPr lang="es-CO" sz="2400" b="1" i="1">
                                      <a:solidFill>
                                        <a:srgbClr val="C00000"/>
                                      </a:solidFill>
                                      <a:latin typeface="Cambria Math" panose="02040503050406030204" pitchFamily="18" charset="0"/>
                                      <a:cs typeface="Times New Roman" panose="02020603050405020304" pitchFamily="18" charset="0"/>
                                    </a:rPr>
                                    <m:t>𝟒𝟎</m:t>
                                  </m:r>
                                </m:e>
                              </m:mr>
                              <m:mr>
                                <m:e>
                                  <m:r>
                                    <a:rPr lang="es-CO" sz="2400" b="1" i="1">
                                      <a:solidFill>
                                        <a:srgbClr val="C00000"/>
                                      </a:solidFill>
                                      <a:latin typeface="Cambria Math" panose="02040503050406030204" pitchFamily="18" charset="0"/>
                                      <a:cs typeface="Times New Roman" panose="02020603050405020304" pitchFamily="18" charset="0"/>
                                    </a:rPr>
                                    <m:t>𝟖</m:t>
                                  </m:r>
                                </m:e>
                              </m:mr>
                            </m:m>
                          </m:e>
                        </m:d>
                      </m:den>
                    </m:f>
                  </m:oMath>
                </a14:m>
                <a:r>
                  <a:rPr lang="es-CO" sz="2400" b="1" dirty="0">
                    <a:solidFill>
                      <a:srgbClr val="C00000"/>
                    </a:solidFill>
                    <a:latin typeface="Calibri" panose="020F0502020204030204" pitchFamily="34" charset="0"/>
                    <a:ea typeface="Times New Roman" panose="02020603050405020304" pitchFamily="18" charset="0"/>
                    <a:cs typeface="Times New Roman" panose="02020603050405020304" pitchFamily="18" charset="0"/>
                  </a:rPr>
                  <a:t>=  0.0359 </a:t>
                </a:r>
              </a:p>
              <a:p>
                <a:pPr marL="800100" lvl="1" indent="-342900" algn="just">
                  <a:lnSpc>
                    <a:spcPct val="115000"/>
                  </a:lnSpc>
                  <a:buSzPts val="1100"/>
                  <a:buFont typeface="+mj-lt"/>
                  <a:buAutoNum type="alphaLcPeriod"/>
                </a:pPr>
                <a:r>
                  <a:rPr lang="es-CO" sz="2400" b="1" dirty="0">
                    <a:solidFill>
                      <a:srgbClr val="002060"/>
                    </a:solidFill>
                    <a:ea typeface="Times New Roman" panose="02020603050405020304" pitchFamily="18" charset="0"/>
                    <a:cs typeface="Times New Roman" panose="02020603050405020304" pitchFamily="18" charset="0"/>
                  </a:rPr>
                  <a:t>¿Cuál es la probabilidad de que hallan </a:t>
                </a:r>
                <a:r>
                  <a:rPr lang="es-CO" sz="2400" b="1" dirty="0" err="1">
                    <a:solidFill>
                      <a:srgbClr val="002060"/>
                    </a:solidFill>
                    <a:ea typeface="Times New Roman" panose="02020603050405020304" pitchFamily="18" charset="0"/>
                    <a:cs typeface="Times New Roman" panose="02020603050405020304" pitchFamily="18" charset="0"/>
                  </a:rPr>
                  <a:t>almenos</a:t>
                </a:r>
                <a:r>
                  <a:rPr lang="es-CO" sz="2400" b="1" dirty="0">
                    <a:solidFill>
                      <a:srgbClr val="002060"/>
                    </a:solidFill>
                    <a:ea typeface="Times New Roman" panose="02020603050405020304" pitchFamily="18" charset="0"/>
                    <a:cs typeface="Times New Roman" panose="02020603050405020304" pitchFamily="18" charset="0"/>
                  </a:rPr>
                  <a:t> un motor defectuoso?</a:t>
                </a:r>
              </a:p>
              <a:p>
                <a:pPr marL="800100" lvl="1" indent="-342900" algn="just">
                  <a:lnSpc>
                    <a:spcPct val="115000"/>
                  </a:lnSpc>
                  <a:buSzPts val="1100"/>
                  <a:buFont typeface="+mj-lt"/>
                  <a:buAutoNum type="alphaLcPeriod"/>
                </a:pPr>
                <a:r>
                  <a:rPr lang="es-CO" sz="2400" b="1" dirty="0">
                    <a:solidFill>
                      <a:srgbClr val="C00000"/>
                    </a:solidFill>
                    <a:latin typeface="Calibri" panose="020F0502020204030204" pitchFamily="34" charset="0"/>
                    <a:ea typeface="Times New Roman" panose="02020603050405020304" pitchFamily="18" charset="0"/>
                    <a:cs typeface="Times New Roman" panose="02020603050405020304" pitchFamily="18" charset="0"/>
                  </a:rPr>
                  <a:t>P{X &gt; 0} = 1 - P{X = 0} = 1 - 0.6359 = 0.3641</a:t>
                </a:r>
              </a:p>
              <a:p>
                <a:pPr marL="800100" lvl="1" indent="-342900" algn="just">
                  <a:lnSpc>
                    <a:spcPct val="115000"/>
                  </a:lnSpc>
                  <a:buSzPts val="1100"/>
                  <a:buFont typeface="+mj-lt"/>
                  <a:buAutoNum type="alphaLcPeriod"/>
                </a:pPr>
                <a:endParaRPr lang="es-CO" sz="2800" b="1" dirty="0">
                  <a:solidFill>
                    <a:srgbClr val="00206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2800" b="1" dirty="0">
                  <a:solidFill>
                    <a:srgbClr val="C00000"/>
                  </a:solidFill>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2800" b="1" dirty="0">
                  <a:solidFill>
                    <a:srgbClr val="C00000"/>
                  </a:solidFill>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288679"/>
                <a:ext cx="10375900" cy="8536568"/>
              </a:xfrm>
              <a:prstGeom prst="rect">
                <a:avLst/>
              </a:prstGeom>
              <a:blipFill>
                <a:blip r:embed="rId2"/>
                <a:stretch>
                  <a:fillRect/>
                </a:stretch>
              </a:blipFill>
            </p:spPr>
            <p:txBody>
              <a:bodyPr/>
              <a:lstStyle/>
              <a:p>
                <a:r>
                  <a:rPr lang="es-CO">
                    <a:noFill/>
                  </a:rPr>
                  <a:t> </a:t>
                </a:r>
              </a:p>
            </p:txBody>
          </p:sp>
        </mc:Fallback>
      </mc:AlternateContent>
      <p:sp>
        <p:nvSpPr>
          <p:cNvPr id="3" name="Rectangle 2"/>
          <p:cNvSpPr>
            <a:spLocks noChangeArrowheads="1"/>
          </p:cNvSpPr>
          <p:nvPr/>
        </p:nvSpPr>
        <p:spPr bwMode="auto">
          <a:xfrm>
            <a:off x="7765869" y="5853356"/>
            <a:ext cx="3949700"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s-CO" altLang="es-CO" sz="1600" b="0" i="0" u="none" strike="noStrike" cap="none" normalizeH="0" baseline="0" dirty="0">
                <a:ln>
                  <a:noFill/>
                </a:ln>
                <a:solidFill>
                  <a:srgbClr val="0000FF"/>
                </a:solidFill>
                <a:effectLst/>
                <a:latin typeface="Lucida Console" panose="020B0609040504020204" pitchFamily="49" charset="0"/>
              </a:rPr>
              <a:t>&gt; </a:t>
            </a:r>
            <a:r>
              <a:rPr lang="pt-BR" altLang="es-CO" sz="1600" dirty="0">
                <a:solidFill>
                  <a:srgbClr val="0000FF"/>
                </a:solidFill>
                <a:latin typeface="Lucida Console" panose="020B0609040504020204" pitchFamily="49" charset="0"/>
              </a:rPr>
              <a:t>#</a:t>
            </a:r>
            <a:r>
              <a:rPr lang="pt-BR" altLang="es-CO" sz="1600" dirty="0" err="1">
                <a:solidFill>
                  <a:srgbClr val="0000FF"/>
                </a:solidFill>
                <a:latin typeface="Lucida Console" panose="020B0609040504020204" pitchFamily="49" charset="0"/>
              </a:rPr>
              <a:t>dhyper</a:t>
            </a:r>
            <a:r>
              <a:rPr lang="pt-BR" altLang="es-CO" sz="1600" dirty="0">
                <a:solidFill>
                  <a:srgbClr val="0000FF"/>
                </a:solidFill>
                <a:latin typeface="Lucida Console" panose="020B0609040504020204" pitchFamily="49" charset="0"/>
              </a:rPr>
              <a:t>(x=?, M=2,N-M= 38, n=8)</a:t>
            </a:r>
          </a:p>
          <a:p>
            <a:pPr lvl="0" eaLnBrk="0" fontAlgn="base" hangingPunct="0">
              <a:spcBef>
                <a:spcPct val="0"/>
              </a:spcBef>
              <a:spcAft>
                <a:spcPct val="0"/>
              </a:spcAft>
            </a:pPr>
            <a:r>
              <a:rPr lang="pt-BR" altLang="es-CO" sz="1600" dirty="0">
                <a:solidFill>
                  <a:srgbClr val="0000FF"/>
                </a:solidFill>
                <a:latin typeface="Lucida Console" panose="020B0609040504020204" pitchFamily="49" charset="0"/>
              </a:rPr>
              <a:t>&gt; </a:t>
            </a:r>
            <a:r>
              <a:rPr lang="nb-NO" altLang="es-CO" sz="1600" dirty="0">
                <a:solidFill>
                  <a:srgbClr val="0000FF"/>
                </a:solidFill>
                <a:latin typeface="Lucida Console" panose="020B0609040504020204" pitchFamily="49" charset="0"/>
              </a:rPr>
              <a:t>&gt; sum(dhyper(1:2, 2, 38, 8))</a:t>
            </a:r>
          </a:p>
          <a:p>
            <a:pPr lvl="0" eaLnBrk="0" fontAlgn="base" hangingPunct="0">
              <a:spcBef>
                <a:spcPct val="0"/>
              </a:spcBef>
              <a:spcAft>
                <a:spcPct val="0"/>
              </a:spcAft>
            </a:pPr>
            <a:r>
              <a:rPr lang="nb-NO" altLang="es-CO" sz="1600" dirty="0">
                <a:solidFill>
                  <a:srgbClr val="0000FF"/>
                </a:solidFill>
                <a:latin typeface="Lucida Console" panose="020B0609040504020204" pitchFamily="49" charset="0"/>
              </a:rPr>
              <a:t>[1] 0.3641026</a:t>
            </a:r>
            <a:endParaRPr kumimoji="0" lang="es-CO" altLang="es-CO"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6919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3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9001"/>
                            </p:stCondLst>
                            <p:childTnLst>
                              <p:par>
                                <p:cTn id="8" presetID="1" presetClass="entr" presetSubtype="0" fill="hold" nodeType="afterEffect">
                                  <p:stCondLst>
                                    <p:cond delay="0"/>
                                  </p:stCondLst>
                                  <p:iterate type="lt">
                                    <p:tmAbs val="3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15002"/>
                            </p:stCondLst>
                            <p:childTnLst>
                              <p:par>
                                <p:cTn id="11" presetID="1" presetClass="entr" presetSubtype="0" fill="hold" nodeType="afterEffect">
                                  <p:stCondLst>
                                    <p:cond delay="0"/>
                                  </p:stCondLst>
                                  <p:iterate type="lt">
                                    <p:tmAbs val="3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27303"/>
                            </p:stCondLst>
                            <p:childTnLst>
                              <p:par>
                                <p:cTn id="14" presetID="1" presetClass="entr" presetSubtype="0" fill="hold" nodeType="afterEffect">
                                  <p:stCondLst>
                                    <p:cond delay="0"/>
                                  </p:stCondLst>
                                  <p:iterate type="lt">
                                    <p:tmAbs val="300"/>
                                  </p:iterate>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40804"/>
                            </p:stCondLst>
                            <p:childTnLst>
                              <p:par>
                                <p:cTn id="17" presetID="1" presetClass="entr" presetSubtype="0" fill="hold" nodeType="afterEffect">
                                  <p:stCondLst>
                                    <p:cond delay="0"/>
                                  </p:stCondLst>
                                  <p:iterate type="lt">
                                    <p:tmAbs val="300"/>
                                  </p:iterate>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44105"/>
                            </p:stCondLst>
                            <p:childTnLst>
                              <p:par>
                                <p:cTn id="20" presetID="1" presetClass="entr" presetSubtype="0" fill="hold" nodeType="afterEffect">
                                  <p:stCondLst>
                                    <p:cond delay="0"/>
                                  </p:stCondLst>
                                  <p:iterate type="lt">
                                    <p:tmAbs val="300"/>
                                  </p:iterate>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65406"/>
                            </p:stCondLst>
                            <p:childTnLst>
                              <p:par>
                                <p:cTn id="23" presetID="1" presetClass="entr" presetSubtype="0" fill="hold" nodeType="afterEffect">
                                  <p:stCondLst>
                                    <p:cond delay="0"/>
                                  </p:stCondLst>
                                  <p:iterate type="lt">
                                    <p:tmAbs val="300"/>
                                  </p:iterate>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81307"/>
                            </p:stCondLst>
                            <p:childTnLst>
                              <p:par>
                                <p:cTn id="26" presetID="1" presetClass="entr" presetSubtype="0" fill="hold" nodeType="afterEffect">
                                  <p:stCondLst>
                                    <p:cond delay="0"/>
                                  </p:stCondLst>
                                  <p:iterate type="lt">
                                    <p:tmAbs val="300"/>
                                  </p:iterate>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par>
                          <p:cTn id="28" fill="hold">
                            <p:stCondLst>
                              <p:cond delay="101708"/>
                            </p:stCondLst>
                            <p:childTnLst>
                              <p:par>
                                <p:cTn id="29" presetID="1" presetClass="entr" presetSubtype="0" fill="hold" nodeType="afterEffect">
                                  <p:stCondLst>
                                    <p:cond delay="0"/>
                                  </p:stCondLst>
                                  <p:iterate type="lt">
                                    <p:tmAbs val="300"/>
                                  </p:iterate>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par>
                          <p:cTn id="31" fill="hold">
                            <p:stCondLst>
                              <p:cond delay="110709"/>
                            </p:stCondLst>
                            <p:childTnLst>
                              <p:par>
                                <p:cTn id="32" presetID="1" presetClass="entr" presetSubtype="0" fill="hold" nodeType="afterEffect">
                                  <p:stCondLst>
                                    <p:cond delay="0"/>
                                  </p:stCondLst>
                                  <p:iterate type="lt">
                                    <p:tmAbs val="300"/>
                                  </p:iterate>
                                  <p:childTnLst>
                                    <p:set>
                                      <p:cBhvr>
                                        <p:cTn id="33"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288679"/>
                <a:ext cx="10375900" cy="7857536"/>
              </a:xfrm>
              <a:prstGeom prst="rect">
                <a:avLst/>
              </a:prstGeom>
            </p:spPr>
            <p:txBody>
              <a:bodyPr wrap="square">
                <a:spAutoFit/>
              </a:bodyPr>
              <a:lstStyle/>
              <a:p>
                <a:pPr algn="just">
                  <a:lnSpc>
                    <a:spcPct val="115000"/>
                  </a:lnSpc>
                  <a:spcAft>
                    <a:spcPts val="1000"/>
                  </a:spcAft>
                </a:pPr>
                <a14:m>
                  <m:oMathPara xmlns:m="http://schemas.openxmlformats.org/officeDocument/2006/math">
                    <m:oMathParaPr>
                      <m:jc m:val="centerGroup"/>
                    </m:oMathParaPr>
                    <m:oMath xmlns:m="http://schemas.openxmlformats.org/officeDocument/2006/math">
                      <m:r>
                        <m:rPr>
                          <m:nor/>
                        </m:rPr>
                        <a:rPr lang="es-CO" sz="3200" b="1" dirty="0" smtClean="0">
                          <a:solidFill>
                            <a:srgbClr val="C00000"/>
                          </a:solidFill>
                          <a:ea typeface="Times New Roman" panose="02020603050405020304" pitchFamily="18" charset="0"/>
                          <a:cs typeface="Times New Roman" panose="02020603050405020304" pitchFamily="18" charset="0"/>
                        </a:rPr>
                        <m:t>Modelos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Probabil</m:t>
                      </m:r>
                      <m:r>
                        <m:rPr>
                          <m:nor/>
                        </m:rPr>
                        <a:rPr lang="es-CO" sz="3200" b="1" dirty="0" smtClean="0">
                          <a:solidFill>
                            <a:srgbClr val="C00000"/>
                          </a:solidFill>
                          <a:ea typeface="Times New Roman" panose="02020603050405020304" pitchFamily="18" charset="0"/>
                          <a:cs typeface="Times New Roman" panose="02020603050405020304" pitchFamily="18" charset="0"/>
                        </a:rPr>
                        <m:t>í</m:t>
                      </m:r>
                      <m:r>
                        <m:rPr>
                          <m:nor/>
                        </m:rPr>
                        <a:rPr lang="es-CO" sz="3200" b="1" dirty="0" smtClean="0">
                          <a:solidFill>
                            <a:srgbClr val="C00000"/>
                          </a:solidFill>
                          <a:ea typeface="Times New Roman" panose="02020603050405020304" pitchFamily="18" charset="0"/>
                          <a:cs typeface="Times New Roman" panose="02020603050405020304" pitchFamily="18" charset="0"/>
                        </a:rPr>
                        <m:t>sticos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r>
                  <a:rPr lang="es-CO" sz="2400" b="1" dirty="0">
                    <a:latin typeface="Calibri" panose="020F0502020204030204" pitchFamily="34" charset="0"/>
                    <a:ea typeface="Times New Roman" panose="02020603050405020304" pitchFamily="18" charset="0"/>
                    <a:cs typeface="Calibri" panose="020F0502020204030204" pitchFamily="34" charset="0"/>
                  </a:rPr>
                  <a:t>Modelo Hipergeométrico</a:t>
                </a:r>
              </a:p>
              <a:p>
                <a:pPr marL="800100" lvl="1" indent="-342900" algn="just">
                  <a:lnSpc>
                    <a:spcPct val="115000"/>
                  </a:lnSpc>
                  <a:buSzPts val="1100"/>
                  <a:buFont typeface="+mj-lt"/>
                  <a:buAutoNum type="alphaLcPeriod"/>
                </a:pPr>
                <a:r>
                  <a:rPr lang="es-CO" sz="2400" b="1" dirty="0">
                    <a:solidFill>
                      <a:srgbClr val="00B0F0"/>
                    </a:solidFill>
                    <a:ea typeface="Times New Roman" panose="02020603050405020304" pitchFamily="18" charset="0"/>
                    <a:cs typeface="Times New Roman" panose="02020603050405020304" pitchFamily="18" charset="0"/>
                  </a:rPr>
                  <a:t>X</a:t>
                </a:r>
                <a:r>
                  <a:rPr lang="es-CO" sz="2400" b="1" dirty="0">
                    <a:ea typeface="Times New Roman" panose="02020603050405020304" pitchFamily="18" charset="0"/>
                    <a:cs typeface="Times New Roman" panose="02020603050405020304" pitchFamily="18" charset="0"/>
                  </a:rPr>
                  <a:t> = </a:t>
                </a:r>
                <a:r>
                  <a:rPr lang="es-CO" sz="2400" b="1" dirty="0">
                    <a:solidFill>
                      <a:schemeClr val="accent6">
                        <a:lumMod val="50000"/>
                      </a:schemeClr>
                    </a:solidFill>
                    <a:ea typeface="Times New Roman" panose="02020603050405020304" pitchFamily="18" charset="0"/>
                    <a:cs typeface="Times New Roman" panose="02020603050405020304" pitchFamily="18" charset="0"/>
                  </a:rPr>
                  <a:t># motores con defectos en</a:t>
                </a:r>
                <a:r>
                  <a:rPr lang="es-CO" sz="2400" b="1" dirty="0">
                    <a:ea typeface="Times New Roman" panose="02020603050405020304" pitchFamily="18" charset="0"/>
                    <a:cs typeface="Times New Roman" panose="02020603050405020304" pitchFamily="18" charset="0"/>
                  </a:rPr>
                  <a:t> una muestra de tamaño </a:t>
                </a:r>
                <a:r>
                  <a:rPr lang="es-CO" sz="2400" b="1" dirty="0">
                    <a:solidFill>
                      <a:srgbClr val="C00000"/>
                    </a:solidFill>
                    <a:ea typeface="Times New Roman" panose="02020603050405020304" pitchFamily="18" charset="0"/>
                    <a:cs typeface="Times New Roman" panose="02020603050405020304" pitchFamily="18" charset="0"/>
                  </a:rPr>
                  <a:t>8</a:t>
                </a:r>
                <a:r>
                  <a:rPr lang="es-CO" sz="2400" b="1" dirty="0">
                    <a:ea typeface="Times New Roman" panose="02020603050405020304" pitchFamily="18" charset="0"/>
                    <a:cs typeface="Times New Roman" panose="02020603050405020304" pitchFamily="18" charset="0"/>
                  </a:rPr>
                  <a:t> </a:t>
                </a:r>
              </a:p>
              <a:p>
                <a:pPr marL="800100" lvl="1" indent="-342900" algn="just">
                  <a:lnSpc>
                    <a:spcPct val="115000"/>
                  </a:lnSpc>
                  <a:buSzPts val="1100"/>
                  <a:buFont typeface="+mj-lt"/>
                  <a:buAutoNum type="alphaLcPeriod"/>
                </a:pPr>
                <a:r>
                  <a:rPr lang="es-CO" sz="2400" b="1" dirty="0">
                    <a:latin typeface="Calibri" panose="020F0502020204030204" pitchFamily="34" charset="0"/>
                    <a:ea typeface="Times New Roman" panose="02020603050405020304" pitchFamily="18" charset="0"/>
                    <a:cs typeface="Times New Roman" panose="02020603050405020304" pitchFamily="18" charset="0"/>
                  </a:rPr>
                  <a:t>X tiene distribución </a:t>
                </a:r>
                <a:r>
                  <a:rPr lang="es-CO" sz="2400" b="1" dirty="0" err="1">
                    <a:latin typeface="Calibri" panose="020F0502020204030204" pitchFamily="34" charset="0"/>
                    <a:ea typeface="Times New Roman" panose="02020603050405020304" pitchFamily="18" charset="0"/>
                    <a:cs typeface="Times New Roman" panose="02020603050405020304" pitchFamily="18" charset="0"/>
                  </a:rPr>
                  <a:t>Hipergeométrica</a:t>
                </a:r>
                <a:r>
                  <a:rPr lang="es-CO" sz="2400" b="1" dirty="0">
                    <a:latin typeface="Calibri" panose="020F0502020204030204" pitchFamily="34" charset="0"/>
                    <a:ea typeface="Times New Roman" panose="02020603050405020304" pitchFamily="18" charset="0"/>
                    <a:cs typeface="Times New Roman" panose="02020603050405020304" pitchFamily="18" charset="0"/>
                  </a:rPr>
                  <a:t> de parámetros:</a:t>
                </a:r>
              </a:p>
              <a:p>
                <a:pPr marL="800100" lvl="1" indent="-342900" algn="just">
                  <a:lnSpc>
                    <a:spcPct val="115000"/>
                  </a:lnSpc>
                  <a:buSzPts val="1100"/>
                  <a:buFont typeface="+mj-lt"/>
                  <a:buAutoNum type="alphaLcPeriod"/>
                </a:pPr>
                <a:r>
                  <a:rPr lang="es-CO" sz="2400" b="1" dirty="0">
                    <a:solidFill>
                      <a:srgbClr val="C00000"/>
                    </a:solidFill>
                    <a:latin typeface="Calibri" panose="020F0502020204030204" pitchFamily="34" charset="0"/>
                    <a:ea typeface="Times New Roman" panose="02020603050405020304" pitchFamily="18" charset="0"/>
                    <a:cs typeface="Times New Roman" panose="02020603050405020304" pitchFamily="18" charset="0"/>
                  </a:rPr>
                  <a:t>N = 40,  M = 2, n = 8</a:t>
                </a:r>
              </a:p>
              <a:p>
                <a:pPr marL="800100" lvl="1" indent="-342900" algn="just">
                  <a:lnSpc>
                    <a:spcPct val="115000"/>
                  </a:lnSpc>
                  <a:buSzPts val="1100"/>
                  <a:buFont typeface="+mj-lt"/>
                  <a:buAutoNum type="alphaLcPeriod"/>
                </a:pPr>
                <a:r>
                  <a:rPr lang="es-CO" sz="2400" b="1" dirty="0">
                    <a:solidFill>
                      <a:srgbClr val="C00000"/>
                    </a:solidFill>
                    <a:latin typeface="Calibri" panose="020F0502020204030204" pitchFamily="34" charset="0"/>
                    <a:ea typeface="Times New Roman" panose="02020603050405020304" pitchFamily="18" charset="0"/>
                    <a:cs typeface="Times New Roman" panose="02020603050405020304" pitchFamily="18" charset="0"/>
                  </a:rPr>
                  <a:t>P{X = x} = </a:t>
                </a:r>
                <a14:m>
                  <m:oMath xmlns:m="http://schemas.openxmlformats.org/officeDocument/2006/math">
                    <m:f>
                      <m:fPr>
                        <m:ctrlPr>
                          <a:rPr lang="es-CO" sz="2400" b="1" i="1" smtClean="0">
                            <a:solidFill>
                              <a:srgbClr val="C00000"/>
                            </a:solidFill>
                            <a:latin typeface="Cambria Math" panose="02040503050406030204" pitchFamily="18" charset="0"/>
                            <a:cs typeface="Times New Roman" panose="02020603050405020304" pitchFamily="18" charset="0"/>
                          </a:rPr>
                        </m:ctrlPr>
                      </m:fPr>
                      <m:num>
                        <m:d>
                          <m:dPr>
                            <m:ctrlPr>
                              <a:rPr lang="es-CO" sz="2400" b="1" i="1" smtClean="0">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400" b="1" i="1" smtClean="0">
                                    <a:solidFill>
                                      <a:srgbClr val="C00000"/>
                                    </a:solidFill>
                                    <a:latin typeface="Cambria Math" panose="02040503050406030204" pitchFamily="18" charset="0"/>
                                    <a:cs typeface="Times New Roman" panose="02020603050405020304" pitchFamily="18" charset="0"/>
                                  </a:rPr>
                                </m:ctrlPr>
                              </m:mPr>
                              <m:mr>
                                <m:e>
                                  <m:r>
                                    <m:rPr>
                                      <m:brk m:alnAt="7"/>
                                    </m:rPr>
                                    <a:rPr lang="es-CO" sz="2400" b="1" i="1" smtClean="0">
                                      <a:solidFill>
                                        <a:srgbClr val="C00000"/>
                                      </a:solidFill>
                                      <a:latin typeface="Cambria Math" panose="02040503050406030204" pitchFamily="18" charset="0"/>
                                      <a:cs typeface="Times New Roman" panose="02020603050405020304" pitchFamily="18" charset="0"/>
                                    </a:rPr>
                                    <m:t>𝑴</m:t>
                                  </m:r>
                                </m:e>
                              </m:mr>
                              <m:mr>
                                <m:e>
                                  <m:r>
                                    <a:rPr lang="es-CO" sz="2400" b="1" i="1" smtClean="0">
                                      <a:solidFill>
                                        <a:srgbClr val="C00000"/>
                                      </a:solidFill>
                                      <a:latin typeface="Cambria Math" panose="02040503050406030204" pitchFamily="18" charset="0"/>
                                      <a:cs typeface="Times New Roman" panose="02020603050405020304" pitchFamily="18" charset="0"/>
                                    </a:rPr>
                                    <m:t>𝒙</m:t>
                                  </m:r>
                                </m:e>
                              </m:mr>
                            </m:m>
                          </m:e>
                        </m:d>
                        <m:d>
                          <m:dPr>
                            <m:ctrlPr>
                              <a:rPr lang="es-CO" sz="2400" b="1" i="1">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400" b="1" i="1">
                                    <a:solidFill>
                                      <a:srgbClr val="C00000"/>
                                    </a:solidFill>
                                    <a:latin typeface="Cambria Math" panose="02040503050406030204" pitchFamily="18" charset="0"/>
                                    <a:cs typeface="Times New Roman" panose="02020603050405020304" pitchFamily="18" charset="0"/>
                                  </a:rPr>
                                </m:ctrlPr>
                              </m:mPr>
                              <m:mr>
                                <m:e>
                                  <m:r>
                                    <m:rPr>
                                      <m:brk m:alnAt="7"/>
                                    </m:rPr>
                                    <a:rPr lang="es-CO" sz="2400" b="1" i="1" smtClean="0">
                                      <a:solidFill>
                                        <a:srgbClr val="C00000"/>
                                      </a:solidFill>
                                      <a:latin typeface="Cambria Math" panose="02040503050406030204" pitchFamily="18" charset="0"/>
                                      <a:cs typeface="Times New Roman" panose="02020603050405020304" pitchFamily="18" charset="0"/>
                                    </a:rPr>
                                    <m:t>𝑵</m:t>
                                  </m:r>
                                  <m:r>
                                    <a:rPr lang="es-CO" sz="2400" b="1" i="1" smtClean="0">
                                      <a:solidFill>
                                        <a:srgbClr val="C00000"/>
                                      </a:solidFill>
                                      <a:latin typeface="Cambria Math" panose="02040503050406030204" pitchFamily="18" charset="0"/>
                                      <a:cs typeface="Times New Roman" panose="02020603050405020304" pitchFamily="18" charset="0"/>
                                    </a:rPr>
                                    <m:t>−</m:t>
                                  </m:r>
                                  <m:r>
                                    <a:rPr lang="es-CO" sz="2400" b="1" i="1">
                                      <a:solidFill>
                                        <a:srgbClr val="C00000"/>
                                      </a:solidFill>
                                      <a:latin typeface="Cambria Math" panose="02040503050406030204" pitchFamily="18" charset="0"/>
                                      <a:cs typeface="Times New Roman" panose="02020603050405020304" pitchFamily="18" charset="0"/>
                                    </a:rPr>
                                    <m:t>𝑴</m:t>
                                  </m:r>
                                </m:e>
                              </m:mr>
                              <m:mr>
                                <m:e>
                                  <m:r>
                                    <a:rPr lang="es-CO" sz="2400" b="1" i="1" smtClean="0">
                                      <a:solidFill>
                                        <a:srgbClr val="C00000"/>
                                      </a:solidFill>
                                      <a:latin typeface="Cambria Math" panose="02040503050406030204" pitchFamily="18" charset="0"/>
                                      <a:cs typeface="Times New Roman" panose="02020603050405020304" pitchFamily="18" charset="0"/>
                                    </a:rPr>
                                    <m:t>𝒏</m:t>
                                  </m:r>
                                  <m:r>
                                    <a:rPr lang="es-CO" sz="2400" b="1" i="1" smtClean="0">
                                      <a:solidFill>
                                        <a:srgbClr val="C00000"/>
                                      </a:solidFill>
                                      <a:latin typeface="Cambria Math" panose="02040503050406030204" pitchFamily="18" charset="0"/>
                                      <a:cs typeface="Times New Roman" panose="02020603050405020304" pitchFamily="18" charset="0"/>
                                    </a:rPr>
                                    <m:t>−</m:t>
                                  </m:r>
                                  <m:r>
                                    <a:rPr lang="es-CO" sz="2400" b="1" i="1">
                                      <a:solidFill>
                                        <a:srgbClr val="C00000"/>
                                      </a:solidFill>
                                      <a:latin typeface="Cambria Math" panose="02040503050406030204" pitchFamily="18" charset="0"/>
                                      <a:cs typeface="Times New Roman" panose="02020603050405020304" pitchFamily="18" charset="0"/>
                                    </a:rPr>
                                    <m:t>𝒙</m:t>
                                  </m:r>
                                </m:e>
                              </m:mr>
                            </m:m>
                          </m:e>
                        </m:d>
                      </m:num>
                      <m:den>
                        <m:d>
                          <m:dPr>
                            <m:ctrlPr>
                              <a:rPr lang="es-CO" sz="2400" b="1" i="1">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400" b="1" i="1">
                                    <a:solidFill>
                                      <a:srgbClr val="C00000"/>
                                    </a:solidFill>
                                    <a:latin typeface="Cambria Math" panose="02040503050406030204" pitchFamily="18" charset="0"/>
                                    <a:cs typeface="Times New Roman" panose="02020603050405020304" pitchFamily="18" charset="0"/>
                                  </a:rPr>
                                </m:ctrlPr>
                              </m:mPr>
                              <m:mr>
                                <m:e>
                                  <m:r>
                                    <a:rPr lang="es-CO" sz="2400" b="1" i="1" smtClean="0">
                                      <a:solidFill>
                                        <a:srgbClr val="C00000"/>
                                      </a:solidFill>
                                      <a:latin typeface="Cambria Math" panose="02040503050406030204" pitchFamily="18" charset="0"/>
                                      <a:cs typeface="Times New Roman" panose="02020603050405020304" pitchFamily="18" charset="0"/>
                                    </a:rPr>
                                    <m:t>𝑵</m:t>
                                  </m:r>
                                </m:e>
                              </m:mr>
                              <m:mr>
                                <m:e>
                                  <m:r>
                                    <a:rPr lang="es-CO" sz="2400" b="1" i="1" smtClean="0">
                                      <a:solidFill>
                                        <a:srgbClr val="C00000"/>
                                      </a:solidFill>
                                      <a:latin typeface="Cambria Math" panose="02040503050406030204" pitchFamily="18" charset="0"/>
                                      <a:cs typeface="Times New Roman" panose="02020603050405020304" pitchFamily="18" charset="0"/>
                                    </a:rPr>
                                    <m:t>𝒏</m:t>
                                  </m:r>
                                </m:e>
                              </m:mr>
                            </m:m>
                          </m:e>
                        </m:d>
                      </m:den>
                    </m:f>
                  </m:oMath>
                </a14:m>
                <a:r>
                  <a:rPr lang="es-CO" sz="2400" b="1" dirty="0">
                    <a:solidFill>
                      <a:srgbClr val="C00000"/>
                    </a:solidFill>
                    <a:latin typeface="Calibri" panose="020F0502020204030204" pitchFamily="34" charset="0"/>
                    <a:ea typeface="Times New Roman" panose="02020603050405020304" pitchFamily="18" charset="0"/>
                    <a:cs typeface="Times New Roman" panose="02020603050405020304" pitchFamily="18" charset="0"/>
                  </a:rPr>
                  <a:t> = </a:t>
                </a:r>
                <a14:m>
                  <m:oMath xmlns:m="http://schemas.openxmlformats.org/officeDocument/2006/math">
                    <m:f>
                      <m:fPr>
                        <m:ctrlPr>
                          <a:rPr lang="es-CO" sz="2400" b="1" i="1">
                            <a:solidFill>
                              <a:srgbClr val="C00000"/>
                            </a:solidFill>
                            <a:latin typeface="Cambria Math" panose="02040503050406030204" pitchFamily="18" charset="0"/>
                            <a:cs typeface="Times New Roman" panose="02020603050405020304" pitchFamily="18" charset="0"/>
                          </a:rPr>
                        </m:ctrlPr>
                      </m:fPr>
                      <m:num>
                        <m:d>
                          <m:dPr>
                            <m:ctrlPr>
                              <a:rPr lang="es-CO" sz="2400" b="1" i="1">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400" b="1" i="1">
                                    <a:solidFill>
                                      <a:srgbClr val="C00000"/>
                                    </a:solidFill>
                                    <a:latin typeface="Cambria Math" panose="02040503050406030204" pitchFamily="18" charset="0"/>
                                    <a:cs typeface="Times New Roman" panose="02020603050405020304" pitchFamily="18" charset="0"/>
                                  </a:rPr>
                                </m:ctrlPr>
                              </m:mPr>
                              <m:mr>
                                <m:e>
                                  <m:r>
                                    <a:rPr lang="es-CO" sz="2400" b="1" i="1" smtClean="0">
                                      <a:solidFill>
                                        <a:srgbClr val="C00000"/>
                                      </a:solidFill>
                                      <a:latin typeface="Cambria Math" panose="02040503050406030204" pitchFamily="18" charset="0"/>
                                      <a:cs typeface="Times New Roman" panose="02020603050405020304" pitchFamily="18" charset="0"/>
                                    </a:rPr>
                                    <m:t>𝟐</m:t>
                                  </m:r>
                                </m:e>
                              </m:mr>
                              <m:mr>
                                <m:e>
                                  <m:r>
                                    <a:rPr lang="es-CO" sz="2400" b="1" i="1">
                                      <a:solidFill>
                                        <a:srgbClr val="C00000"/>
                                      </a:solidFill>
                                      <a:latin typeface="Cambria Math" panose="02040503050406030204" pitchFamily="18" charset="0"/>
                                      <a:cs typeface="Times New Roman" panose="02020603050405020304" pitchFamily="18" charset="0"/>
                                    </a:rPr>
                                    <m:t>𝒙</m:t>
                                  </m:r>
                                </m:e>
                              </m:mr>
                            </m:m>
                          </m:e>
                        </m:d>
                        <m:d>
                          <m:dPr>
                            <m:ctrlPr>
                              <a:rPr lang="es-CO" sz="2400" b="1" i="1">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400" b="1" i="1">
                                    <a:solidFill>
                                      <a:srgbClr val="C00000"/>
                                    </a:solidFill>
                                    <a:latin typeface="Cambria Math" panose="02040503050406030204" pitchFamily="18" charset="0"/>
                                    <a:cs typeface="Times New Roman" panose="02020603050405020304" pitchFamily="18" charset="0"/>
                                  </a:rPr>
                                </m:ctrlPr>
                              </m:mPr>
                              <m:mr>
                                <m:e>
                                  <m:r>
                                    <a:rPr lang="es-CO" sz="2400" b="1" i="1" smtClean="0">
                                      <a:solidFill>
                                        <a:srgbClr val="C00000"/>
                                      </a:solidFill>
                                      <a:latin typeface="Cambria Math" panose="02040503050406030204" pitchFamily="18" charset="0"/>
                                      <a:cs typeface="Times New Roman" panose="02020603050405020304" pitchFamily="18" charset="0"/>
                                    </a:rPr>
                                    <m:t>𝟑𝟖</m:t>
                                  </m:r>
                                </m:e>
                              </m:mr>
                              <m:mr>
                                <m:e>
                                  <m:r>
                                    <a:rPr lang="es-CO" sz="2400" b="1" i="1" smtClean="0">
                                      <a:solidFill>
                                        <a:srgbClr val="C00000"/>
                                      </a:solidFill>
                                      <a:latin typeface="Cambria Math" panose="02040503050406030204" pitchFamily="18" charset="0"/>
                                      <a:cs typeface="Times New Roman" panose="02020603050405020304" pitchFamily="18" charset="0"/>
                                    </a:rPr>
                                    <m:t>𝟖</m:t>
                                  </m:r>
                                  <m:r>
                                    <a:rPr lang="es-CO" sz="2400" b="1" i="1">
                                      <a:solidFill>
                                        <a:srgbClr val="C00000"/>
                                      </a:solidFill>
                                      <a:latin typeface="Cambria Math" panose="02040503050406030204" pitchFamily="18" charset="0"/>
                                      <a:cs typeface="Times New Roman" panose="02020603050405020304" pitchFamily="18" charset="0"/>
                                    </a:rPr>
                                    <m:t>−</m:t>
                                  </m:r>
                                  <m:r>
                                    <a:rPr lang="es-CO" sz="2400" b="1" i="1">
                                      <a:solidFill>
                                        <a:srgbClr val="C00000"/>
                                      </a:solidFill>
                                      <a:latin typeface="Cambria Math" panose="02040503050406030204" pitchFamily="18" charset="0"/>
                                      <a:cs typeface="Times New Roman" panose="02020603050405020304" pitchFamily="18" charset="0"/>
                                    </a:rPr>
                                    <m:t>𝒙</m:t>
                                  </m:r>
                                </m:e>
                              </m:mr>
                            </m:m>
                          </m:e>
                        </m:d>
                      </m:num>
                      <m:den>
                        <m:d>
                          <m:dPr>
                            <m:ctrlPr>
                              <a:rPr lang="es-CO" sz="2400" b="1" i="1">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400" b="1" i="1">
                                    <a:solidFill>
                                      <a:srgbClr val="C00000"/>
                                    </a:solidFill>
                                    <a:latin typeface="Cambria Math" panose="02040503050406030204" pitchFamily="18" charset="0"/>
                                    <a:cs typeface="Times New Roman" panose="02020603050405020304" pitchFamily="18" charset="0"/>
                                  </a:rPr>
                                </m:ctrlPr>
                              </m:mPr>
                              <m:mr>
                                <m:e>
                                  <m:r>
                                    <a:rPr lang="es-CO" sz="2400" b="1" i="1" smtClean="0">
                                      <a:solidFill>
                                        <a:srgbClr val="C00000"/>
                                      </a:solidFill>
                                      <a:latin typeface="Cambria Math" panose="02040503050406030204" pitchFamily="18" charset="0"/>
                                      <a:cs typeface="Times New Roman" panose="02020603050405020304" pitchFamily="18" charset="0"/>
                                    </a:rPr>
                                    <m:t>𝟒𝟎</m:t>
                                  </m:r>
                                </m:e>
                              </m:mr>
                              <m:mr>
                                <m:e>
                                  <m:r>
                                    <a:rPr lang="es-CO" sz="2400" b="1" i="1" smtClean="0">
                                      <a:solidFill>
                                        <a:srgbClr val="C00000"/>
                                      </a:solidFill>
                                      <a:latin typeface="Cambria Math" panose="02040503050406030204" pitchFamily="18" charset="0"/>
                                      <a:cs typeface="Times New Roman" panose="02020603050405020304" pitchFamily="18" charset="0"/>
                                    </a:rPr>
                                    <m:t>𝟖</m:t>
                                  </m:r>
                                </m:e>
                              </m:mr>
                            </m:m>
                          </m:e>
                        </m:d>
                      </m:den>
                    </m:f>
                    <m:r>
                      <a:rPr lang="es-CO" sz="2400" b="1">
                        <a:solidFill>
                          <a:srgbClr val="C00000"/>
                        </a:solidFill>
                        <a:latin typeface="Cambria Math" panose="02040503050406030204" pitchFamily="18" charset="0"/>
                        <a:cs typeface="Times New Roman" panose="02020603050405020304" pitchFamily="18" charset="0"/>
                      </a:rPr>
                      <m:t>, </m:t>
                    </m:r>
                    <m:r>
                      <a:rPr lang="es-CO" sz="2400" b="1">
                        <a:solidFill>
                          <a:srgbClr val="C00000"/>
                        </a:solidFill>
                        <a:latin typeface="Cambria Math" panose="02040503050406030204" pitchFamily="18" charset="0"/>
                        <a:cs typeface="Times New Roman" panose="02020603050405020304" pitchFamily="18" charset="0"/>
                      </a:rPr>
                      <m:t>𝐱</m:t>
                    </m:r>
                    <m:r>
                      <a:rPr lang="es-CO" sz="2400" b="1">
                        <a:solidFill>
                          <a:srgbClr val="C00000"/>
                        </a:solidFill>
                        <a:latin typeface="Cambria Math" panose="02040503050406030204" pitchFamily="18" charset="0"/>
                        <a:cs typeface="Times New Roman" panose="02020603050405020304" pitchFamily="18" charset="0"/>
                      </a:rPr>
                      <m:t>=</m:t>
                    </m:r>
                    <m:r>
                      <a:rPr lang="es-CO" sz="2400" b="1">
                        <a:solidFill>
                          <a:srgbClr val="C00000"/>
                        </a:solidFill>
                        <a:latin typeface="Cambria Math" panose="02040503050406030204" pitchFamily="18" charset="0"/>
                        <a:cs typeface="Times New Roman" panose="02020603050405020304" pitchFamily="18" charset="0"/>
                      </a:rPr>
                      <m:t>𝟎</m:t>
                    </m:r>
                    <m:r>
                      <a:rPr lang="es-CO" sz="2400" b="1">
                        <a:solidFill>
                          <a:srgbClr val="C00000"/>
                        </a:solidFill>
                        <a:latin typeface="Cambria Math" panose="02040503050406030204" pitchFamily="18" charset="0"/>
                        <a:cs typeface="Times New Roman" panose="02020603050405020304" pitchFamily="18" charset="0"/>
                      </a:rPr>
                      <m:t>, </m:t>
                    </m:r>
                    <m:r>
                      <a:rPr lang="es-CO" sz="2400" b="1">
                        <a:solidFill>
                          <a:srgbClr val="C00000"/>
                        </a:solidFill>
                        <a:latin typeface="Cambria Math" panose="02040503050406030204" pitchFamily="18" charset="0"/>
                        <a:cs typeface="Times New Roman" panose="02020603050405020304" pitchFamily="18" charset="0"/>
                      </a:rPr>
                      <m:t>𝟏</m:t>
                    </m:r>
                    <m:r>
                      <a:rPr lang="es-CO" sz="2400" b="1">
                        <a:solidFill>
                          <a:srgbClr val="C00000"/>
                        </a:solidFill>
                        <a:latin typeface="Cambria Math" panose="02040503050406030204" pitchFamily="18" charset="0"/>
                        <a:cs typeface="Times New Roman" panose="02020603050405020304" pitchFamily="18" charset="0"/>
                      </a:rPr>
                      <m:t>, </m:t>
                    </m:r>
                    <m:r>
                      <a:rPr lang="es-CO" sz="2400" b="1">
                        <a:solidFill>
                          <a:srgbClr val="C00000"/>
                        </a:solidFill>
                        <a:latin typeface="Cambria Math" panose="02040503050406030204" pitchFamily="18" charset="0"/>
                        <a:cs typeface="Times New Roman" panose="02020603050405020304" pitchFamily="18" charset="0"/>
                      </a:rPr>
                      <m:t>𝟐</m:t>
                    </m:r>
                  </m:oMath>
                </a14:m>
                <a:endParaRPr lang="es-CO" sz="2400" b="1" dirty="0">
                  <a:solidFill>
                    <a:srgbClr val="00206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400" b="1" dirty="0">
                    <a:solidFill>
                      <a:srgbClr val="002060"/>
                    </a:solidFill>
                    <a:ea typeface="Times New Roman" panose="02020603050405020304" pitchFamily="18" charset="0"/>
                    <a:cs typeface="Times New Roman" panose="02020603050405020304" pitchFamily="18" charset="0"/>
                  </a:rPr>
                  <a:t>¿Cuál es la probabilidad de que hallan dos motores defectuosos?</a:t>
                </a:r>
              </a:p>
              <a:p>
                <a:pPr marL="800100" lvl="1" indent="-342900" algn="just">
                  <a:lnSpc>
                    <a:spcPct val="115000"/>
                  </a:lnSpc>
                  <a:buSzPts val="1100"/>
                  <a:buFont typeface="+mj-lt"/>
                  <a:buAutoNum type="alphaLcPeriod"/>
                </a:pPr>
                <a:r>
                  <a:rPr lang="es-CO" sz="2400" b="1" dirty="0">
                    <a:solidFill>
                      <a:srgbClr val="C00000"/>
                    </a:solidFill>
                    <a:latin typeface="Calibri" panose="020F0502020204030204" pitchFamily="34" charset="0"/>
                    <a:ea typeface="Times New Roman" panose="02020603050405020304" pitchFamily="18" charset="0"/>
                    <a:cs typeface="Times New Roman" panose="02020603050405020304" pitchFamily="18" charset="0"/>
                  </a:rPr>
                  <a:t>E(X) =  </a:t>
                </a:r>
                <a14:m>
                  <m:oMath xmlns:m="http://schemas.openxmlformats.org/officeDocument/2006/math">
                    <m:r>
                      <a:rPr lang="es-CO" sz="2400" b="1" i="0" smtClean="0">
                        <a:solidFill>
                          <a:srgbClr val="C00000"/>
                        </a:solidFill>
                        <a:latin typeface="Cambria Math" panose="02040503050406030204" pitchFamily="18" charset="0"/>
                        <a:cs typeface="Times New Roman" panose="02020603050405020304" pitchFamily="18" charset="0"/>
                      </a:rPr>
                      <m:t>𝐧</m:t>
                    </m:r>
                    <m:f>
                      <m:fPr>
                        <m:ctrlPr>
                          <a:rPr lang="es-CO" sz="2400" b="1" i="1">
                            <a:solidFill>
                              <a:srgbClr val="C00000"/>
                            </a:solidFill>
                            <a:latin typeface="Cambria Math" panose="02040503050406030204" pitchFamily="18" charset="0"/>
                            <a:cs typeface="Times New Roman" panose="02020603050405020304" pitchFamily="18" charset="0"/>
                          </a:rPr>
                        </m:ctrlPr>
                      </m:fPr>
                      <m:num>
                        <m:r>
                          <a:rPr lang="es-CO" sz="2400" b="1" i="1" smtClean="0">
                            <a:solidFill>
                              <a:srgbClr val="C00000"/>
                            </a:solidFill>
                            <a:latin typeface="Cambria Math" panose="02040503050406030204" pitchFamily="18" charset="0"/>
                            <a:cs typeface="Times New Roman" panose="02020603050405020304" pitchFamily="18" charset="0"/>
                          </a:rPr>
                          <m:t>𝑴</m:t>
                        </m:r>
                      </m:num>
                      <m:den>
                        <m:r>
                          <a:rPr lang="es-CO" sz="2400" b="1" i="1" smtClean="0">
                            <a:solidFill>
                              <a:srgbClr val="C00000"/>
                            </a:solidFill>
                            <a:latin typeface="Cambria Math" panose="02040503050406030204" pitchFamily="18" charset="0"/>
                            <a:cs typeface="Times New Roman" panose="02020603050405020304" pitchFamily="18" charset="0"/>
                          </a:rPr>
                          <m:t>𝑵</m:t>
                        </m:r>
                      </m:den>
                    </m:f>
                  </m:oMath>
                </a14:m>
                <a:r>
                  <a:rPr lang="es-CO" sz="2400" b="1" dirty="0">
                    <a:solidFill>
                      <a:srgbClr val="C00000"/>
                    </a:solidFill>
                    <a:latin typeface="Calibri" panose="020F0502020204030204" pitchFamily="34" charset="0"/>
                    <a:ea typeface="Times New Roman" panose="02020603050405020304" pitchFamily="18" charset="0"/>
                    <a:cs typeface="Times New Roman" panose="02020603050405020304" pitchFamily="18" charset="0"/>
                  </a:rPr>
                  <a:t> = </a:t>
                </a:r>
                <a14:m>
                  <m:oMath xmlns:m="http://schemas.openxmlformats.org/officeDocument/2006/math">
                    <m:r>
                      <a:rPr lang="es-CO" sz="2400" b="1" i="0" smtClean="0">
                        <a:solidFill>
                          <a:srgbClr val="C00000"/>
                        </a:solidFill>
                        <a:latin typeface="Cambria Math" panose="02040503050406030204" pitchFamily="18" charset="0"/>
                        <a:cs typeface="Times New Roman" panose="02020603050405020304" pitchFamily="18" charset="0"/>
                      </a:rPr>
                      <m:t>𝟖</m:t>
                    </m:r>
                    <m:r>
                      <a:rPr lang="es-CO" sz="2400" b="1" i="0" smtClean="0">
                        <a:solidFill>
                          <a:srgbClr val="C00000"/>
                        </a:solidFill>
                        <a:latin typeface="Cambria Math" panose="02040503050406030204" pitchFamily="18" charset="0"/>
                        <a:cs typeface="Times New Roman" panose="02020603050405020304" pitchFamily="18" charset="0"/>
                      </a:rPr>
                      <m:t>∗</m:t>
                    </m:r>
                    <m:f>
                      <m:fPr>
                        <m:ctrlPr>
                          <a:rPr lang="es-CO" sz="2400" b="1" i="1">
                            <a:solidFill>
                              <a:srgbClr val="C00000"/>
                            </a:solidFill>
                            <a:latin typeface="Cambria Math" panose="02040503050406030204" pitchFamily="18" charset="0"/>
                            <a:cs typeface="Times New Roman" panose="02020603050405020304" pitchFamily="18" charset="0"/>
                          </a:rPr>
                        </m:ctrlPr>
                      </m:fPr>
                      <m:num>
                        <m:r>
                          <a:rPr lang="es-CO" sz="2400" b="1" i="1" smtClean="0">
                            <a:solidFill>
                              <a:srgbClr val="C00000"/>
                            </a:solidFill>
                            <a:latin typeface="Cambria Math" panose="02040503050406030204" pitchFamily="18" charset="0"/>
                            <a:cs typeface="Times New Roman" panose="02020603050405020304" pitchFamily="18" charset="0"/>
                          </a:rPr>
                          <m:t>𝟐</m:t>
                        </m:r>
                      </m:num>
                      <m:den>
                        <m:r>
                          <a:rPr lang="es-CO" sz="2400" b="1" i="1" smtClean="0">
                            <a:solidFill>
                              <a:srgbClr val="C00000"/>
                            </a:solidFill>
                            <a:latin typeface="Cambria Math" panose="02040503050406030204" pitchFamily="18" charset="0"/>
                            <a:cs typeface="Times New Roman" panose="02020603050405020304" pitchFamily="18" charset="0"/>
                          </a:rPr>
                          <m:t>𝟒𝟎</m:t>
                        </m:r>
                      </m:den>
                    </m:f>
                  </m:oMath>
                </a14:m>
                <a:r>
                  <a:rPr lang="es-CO" sz="2400" b="1" dirty="0">
                    <a:solidFill>
                      <a:srgbClr val="C00000"/>
                    </a:solidFill>
                    <a:latin typeface="Calibri" panose="020F0502020204030204" pitchFamily="34" charset="0"/>
                    <a:ea typeface="Times New Roman" panose="02020603050405020304" pitchFamily="18" charset="0"/>
                    <a:cs typeface="Times New Roman" panose="02020603050405020304" pitchFamily="18" charset="0"/>
                  </a:rPr>
                  <a:t> =  </a:t>
                </a:r>
                <a14:m>
                  <m:oMath xmlns:m="http://schemas.openxmlformats.org/officeDocument/2006/math">
                    <m:r>
                      <a:rPr lang="es-CO" sz="2400" b="1" i="1">
                        <a:solidFill>
                          <a:srgbClr val="C00000"/>
                        </a:solidFill>
                        <a:latin typeface="Cambria Math" panose="02040503050406030204" pitchFamily="18" charset="0"/>
                        <a:cs typeface="Times New Roman" panose="02020603050405020304" pitchFamily="18" charset="0"/>
                      </a:rPr>
                      <m:t>𝟎</m:t>
                    </m:r>
                    <m:r>
                      <a:rPr lang="es-CO" sz="2400" b="1" i="1">
                        <a:solidFill>
                          <a:srgbClr val="C00000"/>
                        </a:solidFill>
                        <a:latin typeface="Cambria Math" panose="02040503050406030204" pitchFamily="18" charset="0"/>
                        <a:cs typeface="Times New Roman" panose="02020603050405020304" pitchFamily="18" charset="0"/>
                      </a:rPr>
                      <m:t>.</m:t>
                    </m:r>
                    <m:r>
                      <a:rPr lang="es-CO" sz="2400" b="1" i="1">
                        <a:solidFill>
                          <a:srgbClr val="C00000"/>
                        </a:solidFill>
                        <a:latin typeface="Cambria Math" panose="02040503050406030204" pitchFamily="18" charset="0"/>
                        <a:cs typeface="Times New Roman" panose="02020603050405020304" pitchFamily="18" charset="0"/>
                      </a:rPr>
                      <m:t>𝟒</m:t>
                    </m:r>
                  </m:oMath>
                </a14:m>
                <a:endParaRPr lang="es-CO" sz="2400" b="1" i="1" dirty="0">
                  <a:solidFill>
                    <a:srgbClr val="C00000"/>
                  </a:solidFill>
                  <a:latin typeface="Cambria Math" panose="020405030504060302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400" b="1" dirty="0">
                    <a:solidFill>
                      <a:srgbClr val="C00000"/>
                    </a:solidFill>
                    <a:latin typeface="Calibri" panose="020F0502020204030204" pitchFamily="34" charset="0"/>
                    <a:ea typeface="Times New Roman" panose="02020603050405020304" pitchFamily="18" charset="0"/>
                    <a:cs typeface="Times New Roman" panose="02020603050405020304" pitchFamily="18" charset="0"/>
                  </a:rPr>
                  <a:t>V(X) =  </a:t>
                </a:r>
                <a14:m>
                  <m:oMath xmlns:m="http://schemas.openxmlformats.org/officeDocument/2006/math">
                    <m:r>
                      <a:rPr lang="es-CO" sz="2400" b="1">
                        <a:solidFill>
                          <a:srgbClr val="C00000"/>
                        </a:solidFill>
                        <a:latin typeface="Cambria Math" panose="02040503050406030204" pitchFamily="18" charset="0"/>
                        <a:cs typeface="Times New Roman" panose="02020603050405020304" pitchFamily="18" charset="0"/>
                      </a:rPr>
                      <m:t>𝐧</m:t>
                    </m:r>
                    <m:f>
                      <m:fPr>
                        <m:ctrlPr>
                          <a:rPr lang="es-CO" sz="2400" b="1" i="1">
                            <a:solidFill>
                              <a:srgbClr val="C00000"/>
                            </a:solidFill>
                            <a:latin typeface="Cambria Math" panose="02040503050406030204" pitchFamily="18" charset="0"/>
                            <a:cs typeface="Times New Roman" panose="02020603050405020304" pitchFamily="18" charset="0"/>
                          </a:rPr>
                        </m:ctrlPr>
                      </m:fPr>
                      <m:num>
                        <m:r>
                          <a:rPr lang="es-CO" sz="2400" b="1" i="1">
                            <a:solidFill>
                              <a:srgbClr val="C00000"/>
                            </a:solidFill>
                            <a:latin typeface="Cambria Math" panose="02040503050406030204" pitchFamily="18" charset="0"/>
                            <a:cs typeface="Times New Roman" panose="02020603050405020304" pitchFamily="18" charset="0"/>
                          </a:rPr>
                          <m:t>𝑴</m:t>
                        </m:r>
                      </m:num>
                      <m:den>
                        <m:r>
                          <a:rPr lang="es-CO" sz="2400" b="1" i="1">
                            <a:solidFill>
                              <a:srgbClr val="C00000"/>
                            </a:solidFill>
                            <a:latin typeface="Cambria Math" panose="02040503050406030204" pitchFamily="18" charset="0"/>
                            <a:cs typeface="Times New Roman" panose="02020603050405020304" pitchFamily="18" charset="0"/>
                          </a:rPr>
                          <m:t>𝑵</m:t>
                        </m:r>
                      </m:den>
                    </m:f>
                    <m:d>
                      <m:dPr>
                        <m:ctrlPr>
                          <a:rPr lang="es-CO" sz="2400" b="1" i="1" smtClean="0">
                            <a:solidFill>
                              <a:srgbClr val="C00000"/>
                            </a:solidFill>
                            <a:latin typeface="Cambria Math" panose="02040503050406030204" pitchFamily="18" charset="0"/>
                            <a:cs typeface="Times New Roman" panose="02020603050405020304" pitchFamily="18" charset="0"/>
                          </a:rPr>
                        </m:ctrlPr>
                      </m:dPr>
                      <m:e>
                        <m:r>
                          <a:rPr lang="es-CO" sz="2400" b="1" i="1" smtClean="0">
                            <a:solidFill>
                              <a:srgbClr val="C00000"/>
                            </a:solidFill>
                            <a:latin typeface="Cambria Math" panose="02040503050406030204" pitchFamily="18" charset="0"/>
                            <a:cs typeface="Times New Roman" panose="02020603050405020304" pitchFamily="18" charset="0"/>
                          </a:rPr>
                          <m:t>𝟏</m:t>
                        </m:r>
                        <m:r>
                          <a:rPr lang="es-CO" sz="2400" b="1" i="1" smtClean="0">
                            <a:solidFill>
                              <a:srgbClr val="C00000"/>
                            </a:solidFill>
                            <a:latin typeface="Cambria Math" panose="02040503050406030204" pitchFamily="18" charset="0"/>
                            <a:cs typeface="Times New Roman" panose="02020603050405020304" pitchFamily="18" charset="0"/>
                          </a:rPr>
                          <m:t>−</m:t>
                        </m:r>
                        <m:f>
                          <m:fPr>
                            <m:ctrlPr>
                              <a:rPr lang="es-CO" sz="2400" b="1" i="1">
                                <a:solidFill>
                                  <a:srgbClr val="C00000"/>
                                </a:solidFill>
                                <a:latin typeface="Cambria Math" panose="02040503050406030204" pitchFamily="18" charset="0"/>
                                <a:cs typeface="Times New Roman" panose="02020603050405020304" pitchFamily="18" charset="0"/>
                              </a:rPr>
                            </m:ctrlPr>
                          </m:fPr>
                          <m:num>
                            <m:r>
                              <a:rPr lang="es-CO" sz="2400" b="1" i="1">
                                <a:solidFill>
                                  <a:srgbClr val="C00000"/>
                                </a:solidFill>
                                <a:latin typeface="Cambria Math" panose="02040503050406030204" pitchFamily="18" charset="0"/>
                                <a:cs typeface="Times New Roman" panose="02020603050405020304" pitchFamily="18" charset="0"/>
                              </a:rPr>
                              <m:t>𝑴</m:t>
                            </m:r>
                          </m:num>
                          <m:den>
                            <m:r>
                              <a:rPr lang="es-CO" sz="2400" b="1" i="1">
                                <a:solidFill>
                                  <a:srgbClr val="C00000"/>
                                </a:solidFill>
                                <a:latin typeface="Cambria Math" panose="02040503050406030204" pitchFamily="18" charset="0"/>
                                <a:cs typeface="Times New Roman" panose="02020603050405020304" pitchFamily="18" charset="0"/>
                              </a:rPr>
                              <m:t>𝑵</m:t>
                            </m:r>
                          </m:den>
                        </m:f>
                      </m:e>
                    </m:d>
                    <m:d>
                      <m:dPr>
                        <m:ctrlPr>
                          <a:rPr lang="es-CO" sz="2400" b="1" i="1" smtClean="0">
                            <a:solidFill>
                              <a:srgbClr val="C00000"/>
                            </a:solidFill>
                            <a:latin typeface="Cambria Math" panose="02040503050406030204" pitchFamily="18" charset="0"/>
                            <a:cs typeface="Times New Roman" panose="02020603050405020304" pitchFamily="18" charset="0"/>
                          </a:rPr>
                        </m:ctrlPr>
                      </m:dPr>
                      <m:e>
                        <m:f>
                          <m:fPr>
                            <m:ctrlPr>
                              <a:rPr lang="es-CO" sz="2400" b="1" i="1">
                                <a:solidFill>
                                  <a:srgbClr val="C00000"/>
                                </a:solidFill>
                                <a:latin typeface="Cambria Math" panose="02040503050406030204" pitchFamily="18" charset="0"/>
                                <a:cs typeface="Times New Roman" panose="02020603050405020304" pitchFamily="18" charset="0"/>
                              </a:rPr>
                            </m:ctrlPr>
                          </m:fPr>
                          <m:num>
                            <m:r>
                              <a:rPr lang="es-CO" sz="2400" b="1" i="1" smtClean="0">
                                <a:solidFill>
                                  <a:srgbClr val="C00000"/>
                                </a:solidFill>
                                <a:latin typeface="Cambria Math" panose="02040503050406030204" pitchFamily="18" charset="0"/>
                                <a:cs typeface="Times New Roman" panose="02020603050405020304" pitchFamily="18" charset="0"/>
                              </a:rPr>
                              <m:t>𝑵</m:t>
                            </m:r>
                            <m:r>
                              <a:rPr lang="es-CO" sz="2400" b="1" i="1" smtClean="0">
                                <a:solidFill>
                                  <a:srgbClr val="C00000"/>
                                </a:solidFill>
                                <a:latin typeface="Cambria Math" panose="02040503050406030204" pitchFamily="18" charset="0"/>
                                <a:cs typeface="Times New Roman" panose="02020603050405020304" pitchFamily="18" charset="0"/>
                              </a:rPr>
                              <m:t>−</m:t>
                            </m:r>
                            <m:r>
                              <a:rPr lang="es-CO" sz="2400" b="1" i="1" smtClean="0">
                                <a:solidFill>
                                  <a:srgbClr val="C00000"/>
                                </a:solidFill>
                                <a:latin typeface="Cambria Math" panose="02040503050406030204" pitchFamily="18" charset="0"/>
                                <a:cs typeface="Times New Roman" panose="02020603050405020304" pitchFamily="18" charset="0"/>
                              </a:rPr>
                              <m:t>𝒏</m:t>
                            </m:r>
                          </m:num>
                          <m:den>
                            <m:r>
                              <a:rPr lang="es-CO" sz="2400" b="1" i="1">
                                <a:solidFill>
                                  <a:srgbClr val="C00000"/>
                                </a:solidFill>
                                <a:latin typeface="Cambria Math" panose="02040503050406030204" pitchFamily="18" charset="0"/>
                                <a:cs typeface="Times New Roman" panose="02020603050405020304" pitchFamily="18" charset="0"/>
                              </a:rPr>
                              <m:t>𝑵</m:t>
                            </m:r>
                            <m:r>
                              <a:rPr lang="es-CO" sz="2400" b="1" i="1" smtClean="0">
                                <a:solidFill>
                                  <a:srgbClr val="C00000"/>
                                </a:solidFill>
                                <a:latin typeface="Cambria Math" panose="02040503050406030204" pitchFamily="18" charset="0"/>
                                <a:cs typeface="Times New Roman" panose="02020603050405020304" pitchFamily="18" charset="0"/>
                              </a:rPr>
                              <m:t>−</m:t>
                            </m:r>
                            <m:r>
                              <a:rPr lang="es-CO" sz="2400" b="1" i="1" smtClean="0">
                                <a:solidFill>
                                  <a:srgbClr val="C00000"/>
                                </a:solidFill>
                                <a:latin typeface="Cambria Math" panose="02040503050406030204" pitchFamily="18" charset="0"/>
                                <a:cs typeface="Times New Roman" panose="02020603050405020304" pitchFamily="18" charset="0"/>
                              </a:rPr>
                              <m:t>𝟏</m:t>
                            </m:r>
                          </m:den>
                        </m:f>
                      </m:e>
                    </m:d>
                    <m:r>
                      <a:rPr lang="es-CO" sz="2400" b="1" i="1" smtClean="0">
                        <a:solidFill>
                          <a:srgbClr val="C00000"/>
                        </a:solidFill>
                        <a:latin typeface="Cambria Math" panose="02040503050406030204" pitchFamily="18" charset="0"/>
                        <a:cs typeface="Times New Roman" panose="02020603050405020304" pitchFamily="18" charset="0"/>
                      </a:rPr>
                      <m:t>=</m:t>
                    </m:r>
                    <m:r>
                      <a:rPr lang="es-CO" sz="2400" b="1" i="0" smtClean="0">
                        <a:solidFill>
                          <a:srgbClr val="C00000"/>
                        </a:solidFill>
                        <a:latin typeface="Cambria Math" panose="02040503050406030204" pitchFamily="18" charset="0"/>
                        <a:cs typeface="Times New Roman" panose="02020603050405020304" pitchFamily="18" charset="0"/>
                      </a:rPr>
                      <m:t>𝟖</m:t>
                    </m:r>
                    <m:f>
                      <m:fPr>
                        <m:ctrlPr>
                          <a:rPr lang="es-CO" sz="2400" b="1" i="1">
                            <a:solidFill>
                              <a:srgbClr val="C00000"/>
                            </a:solidFill>
                            <a:latin typeface="Cambria Math" panose="02040503050406030204" pitchFamily="18" charset="0"/>
                            <a:cs typeface="Times New Roman" panose="02020603050405020304" pitchFamily="18" charset="0"/>
                          </a:rPr>
                        </m:ctrlPr>
                      </m:fPr>
                      <m:num>
                        <m:r>
                          <a:rPr lang="es-CO" sz="2400" b="1" i="1" smtClean="0">
                            <a:solidFill>
                              <a:srgbClr val="C00000"/>
                            </a:solidFill>
                            <a:latin typeface="Cambria Math" panose="02040503050406030204" pitchFamily="18" charset="0"/>
                            <a:cs typeface="Times New Roman" panose="02020603050405020304" pitchFamily="18" charset="0"/>
                          </a:rPr>
                          <m:t>𝟐</m:t>
                        </m:r>
                      </m:num>
                      <m:den>
                        <m:r>
                          <a:rPr lang="es-CO" sz="2400" b="1" i="1" smtClean="0">
                            <a:solidFill>
                              <a:srgbClr val="C00000"/>
                            </a:solidFill>
                            <a:latin typeface="Cambria Math" panose="02040503050406030204" pitchFamily="18" charset="0"/>
                            <a:cs typeface="Times New Roman" panose="02020603050405020304" pitchFamily="18" charset="0"/>
                          </a:rPr>
                          <m:t>𝟒𝟎</m:t>
                        </m:r>
                      </m:den>
                    </m:f>
                    <m:d>
                      <m:dPr>
                        <m:ctrlPr>
                          <a:rPr lang="es-CO" sz="2400" b="1" i="1">
                            <a:solidFill>
                              <a:srgbClr val="C00000"/>
                            </a:solidFill>
                            <a:latin typeface="Cambria Math" panose="02040503050406030204" pitchFamily="18" charset="0"/>
                            <a:cs typeface="Times New Roman" panose="02020603050405020304" pitchFamily="18" charset="0"/>
                          </a:rPr>
                        </m:ctrlPr>
                      </m:dPr>
                      <m:e>
                        <m:r>
                          <a:rPr lang="es-CO" sz="2400" b="1" i="1">
                            <a:solidFill>
                              <a:srgbClr val="C00000"/>
                            </a:solidFill>
                            <a:latin typeface="Cambria Math" panose="02040503050406030204" pitchFamily="18" charset="0"/>
                            <a:cs typeface="Times New Roman" panose="02020603050405020304" pitchFamily="18" charset="0"/>
                          </a:rPr>
                          <m:t>𝟏</m:t>
                        </m:r>
                        <m:r>
                          <a:rPr lang="es-CO" sz="2400" b="1" i="1">
                            <a:solidFill>
                              <a:srgbClr val="C00000"/>
                            </a:solidFill>
                            <a:latin typeface="Cambria Math" panose="02040503050406030204" pitchFamily="18" charset="0"/>
                            <a:cs typeface="Times New Roman" panose="02020603050405020304" pitchFamily="18" charset="0"/>
                          </a:rPr>
                          <m:t>−</m:t>
                        </m:r>
                        <m:f>
                          <m:fPr>
                            <m:ctrlPr>
                              <a:rPr lang="es-CO" sz="2400" b="1" i="1">
                                <a:solidFill>
                                  <a:srgbClr val="C00000"/>
                                </a:solidFill>
                                <a:latin typeface="Cambria Math" panose="02040503050406030204" pitchFamily="18" charset="0"/>
                                <a:cs typeface="Times New Roman" panose="02020603050405020304" pitchFamily="18" charset="0"/>
                              </a:rPr>
                            </m:ctrlPr>
                          </m:fPr>
                          <m:num>
                            <m:r>
                              <a:rPr lang="es-CO" sz="2400" b="1" i="1" smtClean="0">
                                <a:solidFill>
                                  <a:srgbClr val="C00000"/>
                                </a:solidFill>
                                <a:latin typeface="Cambria Math" panose="02040503050406030204" pitchFamily="18" charset="0"/>
                                <a:cs typeface="Times New Roman" panose="02020603050405020304" pitchFamily="18" charset="0"/>
                              </a:rPr>
                              <m:t>𝟐</m:t>
                            </m:r>
                          </m:num>
                          <m:den>
                            <m:r>
                              <a:rPr lang="es-CO" sz="2400" b="1" i="1" smtClean="0">
                                <a:solidFill>
                                  <a:srgbClr val="C00000"/>
                                </a:solidFill>
                                <a:latin typeface="Cambria Math" panose="02040503050406030204" pitchFamily="18" charset="0"/>
                                <a:cs typeface="Times New Roman" panose="02020603050405020304" pitchFamily="18" charset="0"/>
                              </a:rPr>
                              <m:t>𝟒𝟎</m:t>
                            </m:r>
                          </m:den>
                        </m:f>
                      </m:e>
                    </m:d>
                    <m:d>
                      <m:dPr>
                        <m:ctrlPr>
                          <a:rPr lang="es-CO" sz="2400" b="1" i="1">
                            <a:solidFill>
                              <a:srgbClr val="C00000"/>
                            </a:solidFill>
                            <a:latin typeface="Cambria Math" panose="02040503050406030204" pitchFamily="18" charset="0"/>
                            <a:cs typeface="Times New Roman" panose="02020603050405020304" pitchFamily="18" charset="0"/>
                          </a:rPr>
                        </m:ctrlPr>
                      </m:dPr>
                      <m:e>
                        <m:f>
                          <m:fPr>
                            <m:ctrlPr>
                              <a:rPr lang="es-CO" sz="2400" b="1" i="1">
                                <a:solidFill>
                                  <a:srgbClr val="C00000"/>
                                </a:solidFill>
                                <a:latin typeface="Cambria Math" panose="02040503050406030204" pitchFamily="18" charset="0"/>
                                <a:cs typeface="Times New Roman" panose="02020603050405020304" pitchFamily="18" charset="0"/>
                              </a:rPr>
                            </m:ctrlPr>
                          </m:fPr>
                          <m:num>
                            <m:r>
                              <a:rPr lang="es-CO" sz="2400" b="1" i="1" smtClean="0">
                                <a:solidFill>
                                  <a:srgbClr val="C00000"/>
                                </a:solidFill>
                                <a:latin typeface="Cambria Math" panose="02040503050406030204" pitchFamily="18" charset="0"/>
                                <a:cs typeface="Times New Roman" panose="02020603050405020304" pitchFamily="18" charset="0"/>
                              </a:rPr>
                              <m:t>𝟒𝟎</m:t>
                            </m:r>
                            <m:r>
                              <a:rPr lang="es-CO" sz="2400" b="1" i="1" smtClean="0">
                                <a:solidFill>
                                  <a:srgbClr val="C00000"/>
                                </a:solidFill>
                                <a:latin typeface="Cambria Math" panose="02040503050406030204" pitchFamily="18" charset="0"/>
                                <a:cs typeface="Times New Roman" panose="02020603050405020304" pitchFamily="18" charset="0"/>
                              </a:rPr>
                              <m:t>−</m:t>
                            </m:r>
                            <m:r>
                              <a:rPr lang="es-CO" sz="2400" b="1" i="1" smtClean="0">
                                <a:solidFill>
                                  <a:srgbClr val="C00000"/>
                                </a:solidFill>
                                <a:latin typeface="Cambria Math" panose="02040503050406030204" pitchFamily="18" charset="0"/>
                                <a:cs typeface="Times New Roman" panose="02020603050405020304" pitchFamily="18" charset="0"/>
                              </a:rPr>
                              <m:t>𝟖</m:t>
                            </m:r>
                          </m:num>
                          <m:den>
                            <m:r>
                              <a:rPr lang="es-CO" sz="2400" b="1" i="1" smtClean="0">
                                <a:solidFill>
                                  <a:srgbClr val="C00000"/>
                                </a:solidFill>
                                <a:latin typeface="Cambria Math" panose="02040503050406030204" pitchFamily="18" charset="0"/>
                                <a:cs typeface="Times New Roman" panose="02020603050405020304" pitchFamily="18" charset="0"/>
                              </a:rPr>
                              <m:t>𝟒𝟎</m:t>
                            </m:r>
                            <m:r>
                              <a:rPr lang="es-CO" sz="2400" b="1" i="1" smtClean="0">
                                <a:solidFill>
                                  <a:srgbClr val="C00000"/>
                                </a:solidFill>
                                <a:latin typeface="Cambria Math" panose="02040503050406030204" pitchFamily="18" charset="0"/>
                                <a:cs typeface="Times New Roman" panose="02020603050405020304" pitchFamily="18" charset="0"/>
                              </a:rPr>
                              <m:t>−</m:t>
                            </m:r>
                            <m:r>
                              <a:rPr lang="es-CO" sz="2400" b="1" i="1" smtClean="0">
                                <a:solidFill>
                                  <a:srgbClr val="C00000"/>
                                </a:solidFill>
                                <a:latin typeface="Cambria Math" panose="02040503050406030204" pitchFamily="18" charset="0"/>
                                <a:cs typeface="Times New Roman" panose="02020603050405020304" pitchFamily="18" charset="0"/>
                              </a:rPr>
                              <m:t>𝟏</m:t>
                            </m:r>
                          </m:den>
                        </m:f>
                      </m:e>
                    </m:d>
                    <m:r>
                      <a:rPr lang="es-CO" sz="2400" b="1" i="1" smtClean="0">
                        <a:solidFill>
                          <a:srgbClr val="C00000"/>
                        </a:solidFill>
                        <a:latin typeface="Cambria Math" panose="02040503050406030204" pitchFamily="18" charset="0"/>
                        <a:cs typeface="Times New Roman" panose="02020603050405020304" pitchFamily="18" charset="0"/>
                      </a:rPr>
                      <m:t>=</m:t>
                    </m:r>
                    <m:r>
                      <m:rPr>
                        <m:nor/>
                      </m:rPr>
                      <a:rPr lang="es-CO" sz="2400" b="1" dirty="0">
                        <a:solidFill>
                          <a:srgbClr val="C00000"/>
                        </a:solidFill>
                        <a:latin typeface="Calibri" panose="020F0502020204030204" pitchFamily="34" charset="0"/>
                        <a:ea typeface="Times New Roman" panose="02020603050405020304" pitchFamily="18" charset="0"/>
                        <a:cs typeface="Times New Roman" panose="02020603050405020304" pitchFamily="18" charset="0"/>
                      </a:rPr>
                      <m:t>0.31179</m:t>
                    </m:r>
                  </m:oMath>
                </a14:m>
                <a:endParaRPr lang="es-CO" sz="2400" b="1" dirty="0">
                  <a:solidFill>
                    <a:srgbClr val="C00000"/>
                  </a:solidFill>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2800" b="1" dirty="0">
                  <a:solidFill>
                    <a:srgbClr val="00206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2800" b="1" dirty="0">
                  <a:solidFill>
                    <a:srgbClr val="C00000"/>
                  </a:solidFill>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2800" b="1" dirty="0">
                  <a:solidFill>
                    <a:srgbClr val="C00000"/>
                  </a:solidFill>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288679"/>
                <a:ext cx="10375900" cy="7857536"/>
              </a:xfrm>
              <a:prstGeom prst="rect">
                <a:avLst/>
              </a:prstGeom>
              <a:blipFill>
                <a:blip r:embed="rId2"/>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222004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3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9001"/>
                            </p:stCondLst>
                            <p:childTnLst>
                              <p:par>
                                <p:cTn id="8" presetID="1" presetClass="entr" presetSubtype="0" fill="hold" nodeType="afterEffect">
                                  <p:stCondLst>
                                    <p:cond delay="0"/>
                                  </p:stCondLst>
                                  <p:iterate type="lt">
                                    <p:tmAbs val="3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15002"/>
                            </p:stCondLst>
                            <p:childTnLst>
                              <p:par>
                                <p:cTn id="11" presetID="1" presetClass="entr" presetSubtype="0" fill="hold" nodeType="afterEffect">
                                  <p:stCondLst>
                                    <p:cond delay="0"/>
                                  </p:stCondLst>
                                  <p:iterate type="lt">
                                    <p:tmAbs val="3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27303"/>
                            </p:stCondLst>
                            <p:childTnLst>
                              <p:par>
                                <p:cTn id="14" presetID="1" presetClass="entr" presetSubtype="0" fill="hold" nodeType="afterEffect">
                                  <p:stCondLst>
                                    <p:cond delay="0"/>
                                  </p:stCondLst>
                                  <p:iterate type="lt">
                                    <p:tmAbs val="300"/>
                                  </p:iterate>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40804"/>
                            </p:stCondLst>
                            <p:childTnLst>
                              <p:par>
                                <p:cTn id="17" presetID="1" presetClass="entr" presetSubtype="0" fill="hold" nodeType="afterEffect">
                                  <p:stCondLst>
                                    <p:cond delay="0"/>
                                  </p:stCondLst>
                                  <p:iterate type="lt">
                                    <p:tmAbs val="300"/>
                                  </p:iterate>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44105"/>
                            </p:stCondLst>
                            <p:childTnLst>
                              <p:par>
                                <p:cTn id="20" presetID="1" presetClass="entr" presetSubtype="0" fill="hold" nodeType="afterEffect">
                                  <p:stCondLst>
                                    <p:cond delay="0"/>
                                  </p:stCondLst>
                                  <p:iterate type="lt">
                                    <p:tmAbs val="300"/>
                                  </p:iterate>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65406"/>
                            </p:stCondLst>
                            <p:childTnLst>
                              <p:par>
                                <p:cTn id="23" presetID="1" presetClass="entr" presetSubtype="0" fill="hold" nodeType="afterEffect">
                                  <p:stCondLst>
                                    <p:cond delay="0"/>
                                  </p:stCondLst>
                                  <p:iterate type="lt">
                                    <p:tmAbs val="300"/>
                                  </p:iterate>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81307"/>
                            </p:stCondLst>
                            <p:childTnLst>
                              <p:par>
                                <p:cTn id="26" presetID="1" presetClass="entr" presetSubtype="0" fill="hold" nodeType="afterEffect">
                                  <p:stCondLst>
                                    <p:cond delay="0"/>
                                  </p:stCondLst>
                                  <p:iterate type="lt">
                                    <p:tmAbs val="300"/>
                                  </p:iterate>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par>
                          <p:cTn id="28" fill="hold">
                            <p:stCondLst>
                              <p:cond delay="88208"/>
                            </p:stCondLst>
                            <p:childTnLst>
                              <p:par>
                                <p:cTn id="29" presetID="1" presetClass="entr" presetSubtype="0" fill="hold" nodeType="afterEffect">
                                  <p:stCondLst>
                                    <p:cond delay="0"/>
                                  </p:stCondLst>
                                  <p:iterate type="lt">
                                    <p:tmAbs val="300"/>
                                  </p:iterate>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288679"/>
                <a:ext cx="10375900" cy="5317353"/>
              </a:xfrm>
              <a:prstGeom prst="rect">
                <a:avLst/>
              </a:prstGeom>
            </p:spPr>
            <p:txBody>
              <a:bodyPr wrap="square">
                <a:spAutoFit/>
              </a:bodyPr>
              <a:lstStyle/>
              <a:p>
                <a:pPr algn="just">
                  <a:lnSpc>
                    <a:spcPct val="115000"/>
                  </a:lnSpc>
                  <a:spcAft>
                    <a:spcPts val="1000"/>
                  </a:spcAft>
                </a:pPr>
                <a14:m>
                  <m:oMathPara xmlns:m="http://schemas.openxmlformats.org/officeDocument/2006/math">
                    <m:oMathParaPr>
                      <m:jc m:val="centerGroup"/>
                    </m:oMathParaPr>
                    <m:oMath xmlns:m="http://schemas.openxmlformats.org/officeDocument/2006/math">
                      <m:r>
                        <m:rPr>
                          <m:nor/>
                        </m:rPr>
                        <a:rPr lang="es-CO" sz="3200" b="1" dirty="0">
                          <a:solidFill>
                            <a:srgbClr val="C00000"/>
                          </a:solidFill>
                          <a:ea typeface="Times New Roman" panose="02020603050405020304" pitchFamily="18" charset="0"/>
                          <a:cs typeface="Times New Roman" panose="02020603050405020304" pitchFamily="18" charset="0"/>
                        </a:rPr>
                        <m:t>Modelos</m:t>
                      </m:r>
                      <m:r>
                        <m:rPr>
                          <m:nor/>
                        </m:rPr>
                        <a:rPr lang="es-CO" sz="3200" b="1" dirty="0">
                          <a:solidFill>
                            <a:srgbClr val="C00000"/>
                          </a:solidFill>
                          <a:ea typeface="Times New Roman" panose="02020603050405020304" pitchFamily="18" charset="0"/>
                          <a:cs typeface="Times New Roman" panose="02020603050405020304" pitchFamily="18" charset="0"/>
                        </a:rPr>
                        <m:t> </m:t>
                      </m:r>
                      <m:r>
                        <m:rPr>
                          <m:nor/>
                        </m:rPr>
                        <a:rPr lang="es-CO" sz="3200" b="1" dirty="0">
                          <a:solidFill>
                            <a:srgbClr val="C00000"/>
                          </a:solidFill>
                          <a:ea typeface="Times New Roman" panose="02020603050405020304" pitchFamily="18" charset="0"/>
                          <a:cs typeface="Times New Roman" panose="02020603050405020304" pitchFamily="18" charset="0"/>
                        </a:rPr>
                        <m:t>Probabil</m:t>
                      </m:r>
                      <m:r>
                        <m:rPr>
                          <m:nor/>
                        </m:rPr>
                        <a:rPr lang="es-CO" sz="3200" b="1" dirty="0">
                          <a:solidFill>
                            <a:srgbClr val="C00000"/>
                          </a:solidFill>
                          <a:ea typeface="Times New Roman" panose="02020603050405020304" pitchFamily="18" charset="0"/>
                          <a:cs typeface="Times New Roman" panose="02020603050405020304" pitchFamily="18" charset="0"/>
                        </a:rPr>
                        <m:t>í</m:t>
                      </m:r>
                      <m:r>
                        <m:rPr>
                          <m:nor/>
                        </m:rPr>
                        <a:rPr lang="es-CO" sz="3200" b="1" dirty="0">
                          <a:solidFill>
                            <a:srgbClr val="C00000"/>
                          </a:solidFill>
                          <a:ea typeface="Times New Roman" panose="02020603050405020304" pitchFamily="18" charset="0"/>
                          <a:cs typeface="Times New Roman" panose="02020603050405020304" pitchFamily="18" charset="0"/>
                        </a:rPr>
                        <m:t>sticos</m:t>
                      </m:r>
                      <m:r>
                        <m:rPr>
                          <m:nor/>
                        </m:rPr>
                        <a:rPr lang="es-CO" sz="3200" b="1" dirty="0">
                          <a:solidFill>
                            <a:srgbClr val="C00000"/>
                          </a:solidFill>
                          <a:ea typeface="Times New Roman" panose="02020603050405020304" pitchFamily="18" charset="0"/>
                          <a:cs typeface="Times New Roman" panose="02020603050405020304" pitchFamily="18" charset="0"/>
                        </a:rPr>
                        <m:t> </m:t>
                      </m:r>
                      <m:r>
                        <m:rPr>
                          <m:nor/>
                        </m:rPr>
                        <a:rPr lang="es-CO" sz="3200" b="1" dirty="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r>
                  <a:rPr lang="es-CO" sz="3200" b="1" dirty="0">
                    <a:solidFill>
                      <a:srgbClr val="002060"/>
                    </a:solidFill>
                    <a:ea typeface="Times New Roman" panose="02020603050405020304" pitchFamily="18" charset="0"/>
                    <a:cs typeface="Times New Roman" panose="02020603050405020304" pitchFamily="18" charset="0"/>
                  </a:rPr>
                  <a:t>Ejercicio 8. (Binomial) A un examen se han presentado un total de 80 alumnos y la probabilidad de aprobar el examen es de 0.85. Se pide</a:t>
                </a:r>
              </a:p>
              <a:p>
                <a:pPr marL="342900" indent="-342900" algn="just">
                  <a:lnSpc>
                    <a:spcPct val="115000"/>
                  </a:lnSpc>
                  <a:buSzPts val="1100"/>
                  <a:buFont typeface="+mj-lt"/>
                  <a:buAutoNum type="alphaLcPeriod"/>
                </a:pPr>
                <a:r>
                  <a:rPr lang="es-CO" sz="3200" b="1" dirty="0">
                    <a:solidFill>
                      <a:srgbClr val="002060"/>
                    </a:solidFill>
                    <a:ea typeface="Times New Roman" panose="02020603050405020304" pitchFamily="18" charset="0"/>
                    <a:cs typeface="Times New Roman" panose="02020603050405020304" pitchFamily="18" charset="0"/>
                  </a:rPr>
                  <a:t>a. Calcular la probabilidad de que exactamente 55 alumnos superen el examen. </a:t>
                </a:r>
              </a:p>
              <a:p>
                <a:pPr marL="342900" indent="-342900" algn="just">
                  <a:lnSpc>
                    <a:spcPct val="115000"/>
                  </a:lnSpc>
                  <a:buSzPts val="1100"/>
                  <a:buFont typeface="+mj-lt"/>
                  <a:buAutoNum type="alphaLcPeriod"/>
                </a:pPr>
                <a:r>
                  <a:rPr lang="es-CO" sz="3200" b="1" dirty="0">
                    <a:solidFill>
                      <a:srgbClr val="002060"/>
                    </a:solidFill>
                    <a:ea typeface="Times New Roman" panose="02020603050405020304" pitchFamily="18" charset="0"/>
                    <a:cs typeface="Times New Roman" panose="02020603050405020304" pitchFamily="18" charset="0"/>
                  </a:rPr>
                  <a:t>b. Obtener la probabilidad de que al menos 65 alumnos superen el examen</a:t>
                </a:r>
                <a:r>
                  <a:rPr lang="es-CO" sz="3200" b="1" dirty="0">
                    <a:solidFill>
                      <a:srgbClr val="00B0F0"/>
                    </a:solidFill>
                    <a:ea typeface="Times New Roman" panose="02020603050405020304" pitchFamily="18" charset="0"/>
                    <a:cs typeface="Times New Roman" panose="02020603050405020304" pitchFamily="18" charset="0"/>
                  </a:rPr>
                  <a:t>, </a:t>
                </a: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288679"/>
                <a:ext cx="10375900" cy="5317353"/>
              </a:xfrm>
              <a:prstGeom prst="rect">
                <a:avLst/>
              </a:prstGeom>
              <a:blipFill>
                <a:blip r:embed="rId2"/>
                <a:stretch>
                  <a:fillRect r="-1528"/>
                </a:stretch>
              </a:blipFill>
            </p:spPr>
            <p:txBody>
              <a:bodyPr/>
              <a:lstStyle/>
              <a:p>
                <a:r>
                  <a:rPr lang="es-CO">
                    <a:noFill/>
                  </a:rPr>
                  <a:t> </a:t>
                </a:r>
              </a:p>
            </p:txBody>
          </p:sp>
        </mc:Fallback>
      </mc:AlternateContent>
    </p:spTree>
    <p:extLst>
      <p:ext uri="{BB962C8B-B14F-4D97-AF65-F5344CB8AC3E}">
        <p14:creationId xmlns:p14="http://schemas.microsoft.com/office/powerpoint/2010/main" val="94120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3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wd">
                                    <p:tmAbs val="300"/>
                                  </p:iterate>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wd">
                                    <p:tmAbs val="300"/>
                                  </p:iterate>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288679"/>
                <a:ext cx="10375900" cy="7484549"/>
              </a:xfrm>
              <a:prstGeom prst="rect">
                <a:avLst/>
              </a:prstGeom>
            </p:spPr>
            <p:txBody>
              <a:bodyPr wrap="square">
                <a:spAutoFit/>
              </a:bodyPr>
              <a:lstStyle/>
              <a:p>
                <a:pPr algn="just">
                  <a:lnSpc>
                    <a:spcPct val="115000"/>
                  </a:lnSpc>
                  <a:spcAft>
                    <a:spcPts val="1000"/>
                  </a:spcAft>
                </a:pPr>
                <a14:m>
                  <m:oMathPara xmlns:m="http://schemas.openxmlformats.org/officeDocument/2006/math">
                    <m:oMathParaPr>
                      <m:jc m:val="centerGroup"/>
                    </m:oMathParaPr>
                    <m:oMath xmlns:m="http://schemas.openxmlformats.org/officeDocument/2006/math">
                      <m:r>
                        <m:rPr>
                          <m:nor/>
                        </m:rPr>
                        <a:rPr lang="es-CO" sz="3200" b="1" dirty="0" smtClean="0">
                          <a:solidFill>
                            <a:srgbClr val="C00000"/>
                          </a:solidFill>
                          <a:ea typeface="Times New Roman" panose="02020603050405020304" pitchFamily="18" charset="0"/>
                          <a:cs typeface="Times New Roman" panose="02020603050405020304" pitchFamily="18" charset="0"/>
                        </a:rPr>
                        <m:t>Modelos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Probabil</m:t>
                      </m:r>
                      <m:r>
                        <m:rPr>
                          <m:nor/>
                        </m:rPr>
                        <a:rPr lang="es-CO" sz="3200" b="1" dirty="0" smtClean="0">
                          <a:solidFill>
                            <a:srgbClr val="C00000"/>
                          </a:solidFill>
                          <a:ea typeface="Times New Roman" panose="02020603050405020304" pitchFamily="18" charset="0"/>
                          <a:cs typeface="Times New Roman" panose="02020603050405020304" pitchFamily="18" charset="0"/>
                        </a:rPr>
                        <m:t>í</m:t>
                      </m:r>
                      <m:r>
                        <m:rPr>
                          <m:nor/>
                        </m:rPr>
                        <a:rPr lang="es-CO" sz="3200" b="1" dirty="0" smtClean="0">
                          <a:solidFill>
                            <a:srgbClr val="C00000"/>
                          </a:solidFill>
                          <a:ea typeface="Times New Roman" panose="02020603050405020304" pitchFamily="18" charset="0"/>
                          <a:cs typeface="Times New Roman" panose="02020603050405020304" pitchFamily="18" charset="0"/>
                        </a:rPr>
                        <m:t>sticos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c. Obtener la probabilidad de que entre 65 y 75 alumnos (ambos inclusive) superen el examen</a:t>
                </a:r>
              </a:p>
              <a:p>
                <a:pPr marL="342900"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d. Calcular el valor de la variable tal que deja a su derecha un 35% de las observaciones.</a:t>
                </a:r>
              </a:p>
              <a:p>
                <a:pPr marL="342900" lvl="0" indent="-342900" algn="just">
                  <a:lnSpc>
                    <a:spcPct val="115000"/>
                  </a:lnSpc>
                  <a:spcAft>
                    <a:spcPts val="0"/>
                  </a:spcAft>
                  <a:buSzPts val="1100"/>
                  <a:buFont typeface="+mj-lt"/>
                  <a:buAutoNum type="alphaLcPeriod"/>
                </a:pPr>
                <a14:m>
                  <m:oMath xmlns:m="http://schemas.openxmlformats.org/officeDocument/2006/math">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𝑴𝒐𝒅𝒆𝒍𝒐</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 </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𝑩𝒊𝒏𝒐𝒎𝒊𝒂𝒍</m:t>
                    </m:r>
                  </m:oMath>
                </a14:m>
                <a:endParaRPr lang="es-CO" sz="2800" b="1" dirty="0">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B0F0"/>
                    </a:solidFill>
                    <a:ea typeface="Times New Roman" panose="02020603050405020304" pitchFamily="18" charset="0"/>
                    <a:cs typeface="Times New Roman" panose="02020603050405020304" pitchFamily="18" charset="0"/>
                  </a:rPr>
                  <a:t>X</a:t>
                </a:r>
                <a:r>
                  <a:rPr lang="es-CO" sz="2800" b="1" dirty="0">
                    <a:ea typeface="Times New Roman" panose="02020603050405020304" pitchFamily="18" charset="0"/>
                    <a:cs typeface="Times New Roman" panose="02020603050405020304" pitchFamily="18" charset="0"/>
                  </a:rPr>
                  <a:t> = </a:t>
                </a:r>
                <a:r>
                  <a:rPr lang="es-CO" sz="2800" b="1" dirty="0">
                    <a:solidFill>
                      <a:schemeClr val="accent6">
                        <a:lumMod val="50000"/>
                      </a:schemeClr>
                    </a:solidFill>
                    <a:ea typeface="Times New Roman" panose="02020603050405020304" pitchFamily="18" charset="0"/>
                    <a:cs typeface="Times New Roman" panose="02020603050405020304" pitchFamily="18" charset="0"/>
                  </a:rPr>
                  <a:t># de alumnos de</a:t>
                </a:r>
                <a:r>
                  <a:rPr lang="es-CO" sz="2800" b="1" dirty="0">
                    <a:ea typeface="Times New Roman" panose="02020603050405020304" pitchFamily="18" charset="0"/>
                    <a:cs typeface="Times New Roman" panose="02020603050405020304" pitchFamily="18" charset="0"/>
                  </a:rPr>
                  <a:t> </a:t>
                </a:r>
                <a:r>
                  <a:rPr lang="es-CO" sz="2800" b="1" dirty="0">
                    <a:solidFill>
                      <a:srgbClr val="C00000"/>
                    </a:solidFill>
                    <a:ea typeface="Times New Roman" panose="02020603050405020304" pitchFamily="18" charset="0"/>
                    <a:cs typeface="Times New Roman" panose="02020603050405020304" pitchFamily="18" charset="0"/>
                  </a:rPr>
                  <a:t>80</a:t>
                </a:r>
                <a:r>
                  <a:rPr lang="es-CO" sz="2800" b="1" dirty="0">
                    <a:ea typeface="Times New Roman" panose="02020603050405020304" pitchFamily="18" charset="0"/>
                    <a:cs typeface="Times New Roman" panose="02020603050405020304" pitchFamily="18" charset="0"/>
                  </a:rPr>
                  <a:t> que superan el examen</a:t>
                </a:r>
              </a:p>
              <a:p>
                <a:pPr marL="800100" lvl="1" indent="-342900" algn="just">
                  <a:lnSpc>
                    <a:spcPct val="115000"/>
                  </a:lnSpc>
                  <a:buSzPts val="1100"/>
                  <a:buFont typeface="+mj-lt"/>
                  <a:buAutoNum type="alphaLcPeriod"/>
                </a:pPr>
                <a:r>
                  <a:rPr lang="es-CO" sz="2800" b="1" dirty="0">
                    <a:solidFill>
                      <a:schemeClr val="accent6">
                        <a:lumMod val="50000"/>
                      </a:schemeClr>
                    </a:solidFill>
                    <a:ea typeface="Times New Roman" panose="02020603050405020304" pitchFamily="18" charset="0"/>
                    <a:cs typeface="Times New Roman" panose="02020603050405020304" pitchFamily="18" charset="0"/>
                  </a:rPr>
                  <a:t>X tiene distribución binomial de parámetros </a:t>
                </a:r>
                <a:r>
                  <a:rPr lang="es-CO" sz="2800" b="1" dirty="0">
                    <a:solidFill>
                      <a:srgbClr val="C00000"/>
                    </a:solidFill>
                    <a:ea typeface="Times New Roman" panose="02020603050405020304" pitchFamily="18" charset="0"/>
                    <a:cs typeface="Times New Roman" panose="02020603050405020304" pitchFamily="18" charset="0"/>
                  </a:rPr>
                  <a:t>n = 80 y p = 0.85</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d>
                      <m:dPr>
                        <m:ctrlPr>
                          <a:rPr lang="es-CO" sz="2800" b="1" i="1">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a:rPr lang="es-CO" sz="2800" b="1" i="1" smtClean="0">
                                  <a:solidFill>
                                    <a:srgbClr val="C00000"/>
                                  </a:solidFill>
                                  <a:latin typeface="Cambria Math" panose="02040503050406030204" pitchFamily="18" charset="0"/>
                                  <a:cs typeface="Times New Roman" panose="02020603050405020304" pitchFamily="18" charset="0"/>
                                </a:rPr>
                                <m:t>𝒏</m:t>
                              </m:r>
                            </m:e>
                          </m:mr>
                          <m:mr>
                            <m:e>
                              <m:r>
                                <a:rPr lang="es-CO" sz="2800" b="1" i="1">
                                  <a:solidFill>
                                    <a:srgbClr val="C00000"/>
                                  </a:solidFill>
                                  <a:latin typeface="Cambria Math" panose="02040503050406030204" pitchFamily="18" charset="0"/>
                                  <a:cs typeface="Times New Roman" panose="02020603050405020304" pitchFamily="18" charset="0"/>
                                </a:rPr>
                                <m:t>𝒙</m:t>
                              </m:r>
                            </m:e>
                          </m:mr>
                        </m:m>
                      </m:e>
                    </m:d>
                  </m:oMath>
                </a14:m>
                <a:r>
                  <a:rPr lang="es-CO" sz="2800" b="1" dirty="0">
                    <a:solidFill>
                      <a:srgbClr val="C00000"/>
                    </a:solidFill>
                    <a:ea typeface="Times New Roman" panose="02020603050405020304" pitchFamily="18" charset="0"/>
                    <a:cs typeface="Times New Roman" panose="02020603050405020304" pitchFamily="18" charset="0"/>
                  </a:rPr>
                  <a:t> *</a:t>
                </a:r>
                <a:r>
                  <a:rPr lang="es-CO" sz="2800" b="1" dirty="0" err="1">
                    <a:solidFill>
                      <a:srgbClr val="C00000"/>
                    </a:solidFill>
                    <a:ea typeface="Times New Roman" panose="02020603050405020304" pitchFamily="18" charset="0"/>
                    <a:cs typeface="Times New Roman" panose="02020603050405020304" pitchFamily="18" charset="0"/>
                  </a:rPr>
                  <a:t>p</a:t>
                </a:r>
                <a:r>
                  <a:rPr lang="es-CO" sz="2800" b="1" baseline="30000" dirty="0" err="1">
                    <a:solidFill>
                      <a:srgbClr val="C00000"/>
                    </a:solidFill>
                    <a:ea typeface="Times New Roman" panose="02020603050405020304" pitchFamily="18" charset="0"/>
                    <a:cs typeface="Times New Roman" panose="02020603050405020304" pitchFamily="18" charset="0"/>
                  </a:rPr>
                  <a:t>x</a:t>
                </a:r>
                <a:r>
                  <a:rPr lang="es-CO" sz="2800" b="1" dirty="0">
                    <a:solidFill>
                      <a:srgbClr val="C00000"/>
                    </a:solidFill>
                    <a:ea typeface="Times New Roman" panose="02020603050405020304" pitchFamily="18" charset="0"/>
                    <a:cs typeface="Times New Roman" panose="02020603050405020304" pitchFamily="18" charset="0"/>
                  </a:rPr>
                  <a:t> * (1-p) </a:t>
                </a:r>
                <a:r>
                  <a:rPr lang="es-CO" sz="2800" b="1" baseline="30000" dirty="0">
                    <a:solidFill>
                      <a:srgbClr val="C00000"/>
                    </a:solidFill>
                    <a:ea typeface="Times New Roman" panose="02020603050405020304" pitchFamily="18" charset="0"/>
                    <a:cs typeface="Times New Roman" panose="02020603050405020304" pitchFamily="18" charset="0"/>
                  </a:rPr>
                  <a:t>(n-x)</a:t>
                </a:r>
                <a:r>
                  <a:rPr lang="es-CO" sz="2800" b="1" dirty="0">
                    <a:solidFill>
                      <a:srgbClr val="C00000"/>
                    </a:solidFill>
                    <a:ea typeface="Times New Roman" panose="02020603050405020304" pitchFamily="18" charset="0"/>
                    <a:cs typeface="Times New Roman" panose="02020603050405020304" pitchFamily="18" charset="0"/>
                  </a:rPr>
                  <a:t>, x = 0, 1, 2, …, n</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d>
                      <m:dPr>
                        <m:ctrlPr>
                          <a:rPr lang="es-CO" sz="2800" b="1" i="1">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a:rPr lang="es-CO" sz="2800" b="1" i="1" smtClean="0">
                                  <a:solidFill>
                                    <a:srgbClr val="C00000"/>
                                  </a:solidFill>
                                  <a:latin typeface="Cambria Math" panose="02040503050406030204" pitchFamily="18" charset="0"/>
                                  <a:cs typeface="Times New Roman" panose="02020603050405020304" pitchFamily="18" charset="0"/>
                                </a:rPr>
                                <m:t>𝟖𝟎</m:t>
                              </m:r>
                            </m:e>
                          </m:mr>
                          <m:mr>
                            <m:e>
                              <m:r>
                                <a:rPr lang="es-CO" sz="2800" b="1" i="1">
                                  <a:solidFill>
                                    <a:srgbClr val="C00000"/>
                                  </a:solidFill>
                                  <a:latin typeface="Cambria Math" panose="02040503050406030204" pitchFamily="18" charset="0"/>
                                  <a:cs typeface="Times New Roman" panose="02020603050405020304" pitchFamily="18" charset="0"/>
                                </a:rPr>
                                <m:t>𝒙</m:t>
                              </m:r>
                            </m:e>
                          </m:mr>
                        </m:m>
                      </m:e>
                    </m:d>
                  </m:oMath>
                </a14:m>
                <a:r>
                  <a:rPr lang="es-CO" sz="2800" b="1" dirty="0">
                    <a:solidFill>
                      <a:srgbClr val="C00000"/>
                    </a:solidFill>
                    <a:ea typeface="Times New Roman" panose="02020603050405020304" pitchFamily="18" charset="0"/>
                    <a:cs typeface="Times New Roman" panose="02020603050405020304" pitchFamily="18" charset="0"/>
                  </a:rPr>
                  <a:t> *0.85</a:t>
                </a:r>
                <a:r>
                  <a:rPr lang="es-CO" sz="2800" b="1" baseline="30000" dirty="0">
                    <a:solidFill>
                      <a:srgbClr val="C00000"/>
                    </a:solidFill>
                    <a:ea typeface="Times New Roman" panose="02020603050405020304" pitchFamily="18" charset="0"/>
                    <a:cs typeface="Times New Roman" panose="02020603050405020304" pitchFamily="18" charset="0"/>
                  </a:rPr>
                  <a:t>x</a:t>
                </a:r>
                <a:r>
                  <a:rPr lang="es-CO" sz="2800" b="1" dirty="0">
                    <a:solidFill>
                      <a:srgbClr val="C00000"/>
                    </a:solidFill>
                    <a:ea typeface="Times New Roman" panose="02020603050405020304" pitchFamily="18" charset="0"/>
                    <a:cs typeface="Times New Roman" panose="02020603050405020304" pitchFamily="18" charset="0"/>
                  </a:rPr>
                  <a:t> * (0.15) </a:t>
                </a:r>
                <a:r>
                  <a:rPr lang="es-CO" sz="2800" b="1" baseline="30000" dirty="0">
                    <a:solidFill>
                      <a:srgbClr val="C00000"/>
                    </a:solidFill>
                    <a:ea typeface="Times New Roman" panose="02020603050405020304" pitchFamily="18" charset="0"/>
                    <a:cs typeface="Times New Roman" panose="02020603050405020304" pitchFamily="18" charset="0"/>
                  </a:rPr>
                  <a:t>(80-x)</a:t>
                </a:r>
                <a:r>
                  <a:rPr lang="es-CO" sz="2800" b="1" dirty="0">
                    <a:solidFill>
                      <a:srgbClr val="C00000"/>
                    </a:solidFill>
                    <a:ea typeface="Times New Roman" panose="02020603050405020304" pitchFamily="18" charset="0"/>
                    <a:cs typeface="Times New Roman" panose="02020603050405020304" pitchFamily="18" charset="0"/>
                  </a:rPr>
                  <a:t>,  x = 0, 1, 2, …, n</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28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28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2800" b="1" dirty="0">
                  <a:solidFill>
                    <a:srgbClr val="00B0F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28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288679"/>
                <a:ext cx="10375900" cy="7484549"/>
              </a:xfrm>
              <a:prstGeom prst="rect">
                <a:avLst/>
              </a:prstGeom>
              <a:blipFill>
                <a:blip r:embed="rId2"/>
                <a:stretch>
                  <a:fillRect r="-1234"/>
                </a:stretch>
              </a:blipFill>
            </p:spPr>
            <p:txBody>
              <a:bodyPr/>
              <a:lstStyle/>
              <a:p>
                <a:r>
                  <a:rPr lang="es-CO">
                    <a:noFill/>
                  </a:rPr>
                  <a:t> </a:t>
                </a:r>
              </a:p>
            </p:txBody>
          </p:sp>
        </mc:Fallback>
      </mc:AlternateContent>
    </p:spTree>
    <p:extLst>
      <p:ext uri="{BB962C8B-B14F-4D97-AF65-F5344CB8AC3E}">
        <p14:creationId xmlns:p14="http://schemas.microsoft.com/office/powerpoint/2010/main" val="219742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3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9001"/>
                            </p:stCondLst>
                            <p:childTnLst>
                              <p:par>
                                <p:cTn id="8" presetID="1" presetClass="entr" presetSubtype="0" fill="hold" nodeType="afterEffect">
                                  <p:stCondLst>
                                    <p:cond delay="0"/>
                                  </p:stCondLst>
                                  <p:iterate type="lt">
                                    <p:tmAbs val="3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31502"/>
                            </p:stCondLst>
                            <p:childTnLst>
                              <p:par>
                                <p:cTn id="11" presetID="1" presetClass="entr" presetSubtype="0" fill="hold" nodeType="afterEffect">
                                  <p:stCondLst>
                                    <p:cond delay="0"/>
                                  </p:stCondLst>
                                  <p:iterate type="lt">
                                    <p:tmAbs val="3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53103"/>
                            </p:stCondLst>
                            <p:childTnLst>
                              <p:par>
                                <p:cTn id="14" presetID="1" presetClass="entr" presetSubtype="0" fill="hold" nodeType="afterEffect">
                                  <p:stCondLst>
                                    <p:cond delay="0"/>
                                  </p:stCondLst>
                                  <p:iterate type="lt">
                                    <p:tmAbs val="300"/>
                                  </p:iterate>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57004"/>
                            </p:stCondLst>
                            <p:childTnLst>
                              <p:par>
                                <p:cTn id="17" presetID="1" presetClass="entr" presetSubtype="0" fill="hold" nodeType="afterEffect">
                                  <p:stCondLst>
                                    <p:cond delay="0"/>
                                  </p:stCondLst>
                                  <p:iterate type="lt">
                                    <p:tmAbs val="300"/>
                                  </p:iterate>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66905"/>
                            </p:stCondLst>
                            <p:childTnLst>
                              <p:par>
                                <p:cTn id="20" presetID="1" presetClass="entr" presetSubtype="0" fill="hold" nodeType="afterEffect">
                                  <p:stCondLst>
                                    <p:cond delay="0"/>
                                  </p:stCondLst>
                                  <p:iterate type="lt">
                                    <p:tmAbs val="300"/>
                                  </p:iterate>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81306"/>
                            </p:stCondLst>
                            <p:childTnLst>
                              <p:par>
                                <p:cTn id="23" presetID="1" presetClass="entr" presetSubtype="0" fill="hold" nodeType="afterEffect">
                                  <p:stCondLst>
                                    <p:cond delay="0"/>
                                  </p:stCondLst>
                                  <p:iterate type="lt">
                                    <p:tmAbs val="300"/>
                                  </p:iterate>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96007"/>
                            </p:stCondLst>
                            <p:childTnLst>
                              <p:par>
                                <p:cTn id="26" presetID="1" presetClass="entr" presetSubtype="0" fill="hold" nodeType="afterEffect">
                                  <p:stCondLst>
                                    <p:cond delay="0"/>
                                  </p:stCondLst>
                                  <p:iterate type="lt">
                                    <p:tmAbs val="300"/>
                                  </p:iterate>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288679"/>
                <a:ext cx="10375900" cy="7319761"/>
              </a:xfrm>
              <a:prstGeom prst="rect">
                <a:avLst/>
              </a:prstGeom>
            </p:spPr>
            <p:txBody>
              <a:bodyPr wrap="square">
                <a:spAutoFit/>
              </a:bodyPr>
              <a:lstStyle/>
              <a:p>
                <a:pPr algn="just">
                  <a:lnSpc>
                    <a:spcPct val="115000"/>
                  </a:lnSpc>
                  <a:spcAft>
                    <a:spcPts val="1000"/>
                  </a:spcAft>
                </a:pPr>
                <a14:m>
                  <m:oMathPara xmlns:m="http://schemas.openxmlformats.org/officeDocument/2006/math">
                    <m:oMathParaPr>
                      <m:jc m:val="centerGroup"/>
                    </m:oMathParaPr>
                    <m:oMath xmlns:m="http://schemas.openxmlformats.org/officeDocument/2006/math">
                      <m:r>
                        <m:rPr>
                          <m:nor/>
                        </m:rPr>
                        <a:rPr lang="es-CO" sz="3200" b="1" dirty="0" smtClean="0">
                          <a:solidFill>
                            <a:srgbClr val="C00000"/>
                          </a:solidFill>
                          <a:ea typeface="Times New Roman" panose="02020603050405020304" pitchFamily="18" charset="0"/>
                          <a:cs typeface="Times New Roman" panose="02020603050405020304" pitchFamily="18" charset="0"/>
                        </a:rPr>
                        <m:t>Modelos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Probabil</m:t>
                      </m:r>
                      <m:r>
                        <m:rPr>
                          <m:nor/>
                        </m:rPr>
                        <a:rPr lang="es-CO" sz="3200" b="1" dirty="0" smtClean="0">
                          <a:solidFill>
                            <a:srgbClr val="C00000"/>
                          </a:solidFill>
                          <a:ea typeface="Times New Roman" panose="02020603050405020304" pitchFamily="18" charset="0"/>
                          <a:cs typeface="Times New Roman" panose="02020603050405020304" pitchFamily="18" charset="0"/>
                        </a:rPr>
                        <m:t>í</m:t>
                      </m:r>
                      <m:r>
                        <m:rPr>
                          <m:nor/>
                        </m:rPr>
                        <a:rPr lang="es-CO" sz="3200" b="1" dirty="0" smtClean="0">
                          <a:solidFill>
                            <a:srgbClr val="C00000"/>
                          </a:solidFill>
                          <a:ea typeface="Times New Roman" panose="02020603050405020304" pitchFamily="18" charset="0"/>
                          <a:cs typeface="Times New Roman" panose="02020603050405020304" pitchFamily="18" charset="0"/>
                        </a:rPr>
                        <m:t>sticos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14:m>
                  <m:oMath xmlns:m="http://schemas.openxmlformats.org/officeDocument/2006/math">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𝑴𝒐𝒅𝒆𝒍𝒐</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 </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𝑩𝒊𝒏𝒐𝒎𝒊𝒂𝒍</m:t>
                    </m:r>
                  </m:oMath>
                </a14:m>
                <a:endParaRPr lang="es-CO" sz="2800" b="1" dirty="0">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B0F0"/>
                    </a:solidFill>
                    <a:ea typeface="Times New Roman" panose="02020603050405020304" pitchFamily="18" charset="0"/>
                    <a:cs typeface="Times New Roman" panose="02020603050405020304" pitchFamily="18" charset="0"/>
                  </a:rPr>
                  <a:t>X</a:t>
                </a:r>
                <a:r>
                  <a:rPr lang="es-CO" sz="2800" b="1" dirty="0">
                    <a:ea typeface="Times New Roman" panose="02020603050405020304" pitchFamily="18" charset="0"/>
                    <a:cs typeface="Times New Roman" panose="02020603050405020304" pitchFamily="18" charset="0"/>
                  </a:rPr>
                  <a:t> = </a:t>
                </a:r>
                <a:r>
                  <a:rPr lang="es-CO" sz="2800" b="1" dirty="0">
                    <a:solidFill>
                      <a:schemeClr val="accent6">
                        <a:lumMod val="50000"/>
                      </a:schemeClr>
                    </a:solidFill>
                    <a:ea typeface="Times New Roman" panose="02020603050405020304" pitchFamily="18" charset="0"/>
                    <a:cs typeface="Times New Roman" panose="02020603050405020304" pitchFamily="18" charset="0"/>
                  </a:rPr>
                  <a:t># de alumnos de</a:t>
                </a:r>
                <a:r>
                  <a:rPr lang="es-CO" sz="2800" b="1" dirty="0">
                    <a:ea typeface="Times New Roman" panose="02020603050405020304" pitchFamily="18" charset="0"/>
                    <a:cs typeface="Times New Roman" panose="02020603050405020304" pitchFamily="18" charset="0"/>
                  </a:rPr>
                  <a:t> </a:t>
                </a:r>
                <a:r>
                  <a:rPr lang="es-CO" sz="2800" b="1" dirty="0">
                    <a:solidFill>
                      <a:srgbClr val="C00000"/>
                    </a:solidFill>
                    <a:ea typeface="Times New Roman" panose="02020603050405020304" pitchFamily="18" charset="0"/>
                    <a:cs typeface="Times New Roman" panose="02020603050405020304" pitchFamily="18" charset="0"/>
                  </a:rPr>
                  <a:t>80</a:t>
                </a:r>
                <a:r>
                  <a:rPr lang="es-CO" sz="2800" b="1" dirty="0">
                    <a:ea typeface="Times New Roman" panose="02020603050405020304" pitchFamily="18" charset="0"/>
                    <a:cs typeface="Times New Roman" panose="02020603050405020304" pitchFamily="18" charset="0"/>
                  </a:rPr>
                  <a:t> que superan el examen</a:t>
                </a:r>
              </a:p>
              <a:p>
                <a:pPr marL="800100" lvl="1" indent="-342900" algn="just">
                  <a:lnSpc>
                    <a:spcPct val="115000"/>
                  </a:lnSpc>
                  <a:buSzPts val="1100"/>
                  <a:buFont typeface="+mj-lt"/>
                  <a:buAutoNum type="alphaLcPeriod"/>
                </a:pPr>
                <a:r>
                  <a:rPr lang="es-CO" sz="2800" b="1" dirty="0">
                    <a:solidFill>
                      <a:schemeClr val="accent6">
                        <a:lumMod val="50000"/>
                      </a:schemeClr>
                    </a:solidFill>
                    <a:ea typeface="Times New Roman" panose="02020603050405020304" pitchFamily="18" charset="0"/>
                    <a:cs typeface="Times New Roman" panose="02020603050405020304" pitchFamily="18" charset="0"/>
                  </a:rPr>
                  <a:t>X tiene distribución binomial de parámetros </a:t>
                </a:r>
                <a:r>
                  <a:rPr lang="es-CO" sz="2800" b="1" dirty="0">
                    <a:solidFill>
                      <a:srgbClr val="C00000"/>
                    </a:solidFill>
                    <a:ea typeface="Times New Roman" panose="02020603050405020304" pitchFamily="18" charset="0"/>
                    <a:cs typeface="Times New Roman" panose="02020603050405020304" pitchFamily="18" charset="0"/>
                  </a:rPr>
                  <a:t>n = 80 y p = 0.85</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d>
                      <m:dPr>
                        <m:ctrlPr>
                          <a:rPr lang="es-CO" sz="2800" b="1" i="1">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a:rPr lang="es-CO" sz="2800" b="1" i="1">
                                  <a:solidFill>
                                    <a:srgbClr val="C00000"/>
                                  </a:solidFill>
                                  <a:latin typeface="Cambria Math" panose="02040503050406030204" pitchFamily="18" charset="0"/>
                                  <a:cs typeface="Times New Roman" panose="02020603050405020304" pitchFamily="18" charset="0"/>
                                </a:rPr>
                                <m:t>𝒏</m:t>
                              </m:r>
                            </m:e>
                          </m:mr>
                          <m:mr>
                            <m:e>
                              <m:r>
                                <a:rPr lang="es-CO" sz="2800" b="1" i="1">
                                  <a:solidFill>
                                    <a:srgbClr val="C00000"/>
                                  </a:solidFill>
                                  <a:latin typeface="Cambria Math" panose="02040503050406030204" pitchFamily="18" charset="0"/>
                                  <a:cs typeface="Times New Roman" panose="02020603050405020304" pitchFamily="18" charset="0"/>
                                </a:rPr>
                                <m:t>𝒙</m:t>
                              </m:r>
                            </m:e>
                          </m:mr>
                        </m:m>
                      </m:e>
                    </m:d>
                  </m:oMath>
                </a14:m>
                <a:r>
                  <a:rPr lang="es-CO" sz="2800" b="1" dirty="0">
                    <a:solidFill>
                      <a:srgbClr val="C00000"/>
                    </a:solidFill>
                    <a:ea typeface="Times New Roman" panose="02020603050405020304" pitchFamily="18" charset="0"/>
                    <a:cs typeface="Times New Roman" panose="02020603050405020304" pitchFamily="18" charset="0"/>
                  </a:rPr>
                  <a:t> *</a:t>
                </a:r>
                <a:r>
                  <a:rPr lang="es-CO" sz="2800" b="1" dirty="0" err="1">
                    <a:solidFill>
                      <a:srgbClr val="C00000"/>
                    </a:solidFill>
                    <a:ea typeface="Times New Roman" panose="02020603050405020304" pitchFamily="18" charset="0"/>
                    <a:cs typeface="Times New Roman" panose="02020603050405020304" pitchFamily="18" charset="0"/>
                  </a:rPr>
                  <a:t>p</a:t>
                </a:r>
                <a:r>
                  <a:rPr lang="es-CO" sz="2800" b="1" baseline="30000" dirty="0" err="1">
                    <a:solidFill>
                      <a:srgbClr val="C00000"/>
                    </a:solidFill>
                    <a:ea typeface="Times New Roman" panose="02020603050405020304" pitchFamily="18" charset="0"/>
                    <a:cs typeface="Times New Roman" panose="02020603050405020304" pitchFamily="18" charset="0"/>
                  </a:rPr>
                  <a:t>x</a:t>
                </a:r>
                <a:r>
                  <a:rPr lang="es-CO" sz="2800" b="1" dirty="0">
                    <a:solidFill>
                      <a:srgbClr val="C00000"/>
                    </a:solidFill>
                    <a:ea typeface="Times New Roman" panose="02020603050405020304" pitchFamily="18" charset="0"/>
                    <a:cs typeface="Times New Roman" panose="02020603050405020304" pitchFamily="18" charset="0"/>
                  </a:rPr>
                  <a:t> * (1-p) </a:t>
                </a:r>
                <a:r>
                  <a:rPr lang="es-CO" sz="2800" b="1" baseline="30000" dirty="0">
                    <a:solidFill>
                      <a:srgbClr val="C00000"/>
                    </a:solidFill>
                    <a:ea typeface="Times New Roman" panose="02020603050405020304" pitchFamily="18" charset="0"/>
                    <a:cs typeface="Times New Roman" panose="02020603050405020304" pitchFamily="18" charset="0"/>
                  </a:rPr>
                  <a:t>(n-x)</a:t>
                </a:r>
                <a:r>
                  <a:rPr lang="es-CO" sz="2800" b="1" dirty="0">
                    <a:solidFill>
                      <a:srgbClr val="C00000"/>
                    </a:solidFill>
                    <a:ea typeface="Times New Roman" panose="02020603050405020304" pitchFamily="18" charset="0"/>
                    <a:cs typeface="Times New Roman" panose="02020603050405020304" pitchFamily="18" charset="0"/>
                  </a:rPr>
                  <a:t>, x = 0, 1, 2, …, n</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d>
                      <m:dPr>
                        <m:ctrlPr>
                          <a:rPr lang="es-CO" sz="2800" b="1" i="1">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a:rPr lang="es-CO" sz="2800" b="1" i="1">
                                  <a:solidFill>
                                    <a:srgbClr val="C00000"/>
                                  </a:solidFill>
                                  <a:latin typeface="Cambria Math" panose="02040503050406030204" pitchFamily="18" charset="0"/>
                                  <a:cs typeface="Times New Roman" panose="02020603050405020304" pitchFamily="18" charset="0"/>
                                </a:rPr>
                                <m:t>𝟖𝟎</m:t>
                              </m:r>
                            </m:e>
                          </m:mr>
                          <m:mr>
                            <m:e>
                              <m:r>
                                <a:rPr lang="es-CO" sz="2800" b="1" i="1">
                                  <a:solidFill>
                                    <a:srgbClr val="C00000"/>
                                  </a:solidFill>
                                  <a:latin typeface="Cambria Math" panose="02040503050406030204" pitchFamily="18" charset="0"/>
                                  <a:cs typeface="Times New Roman" panose="02020603050405020304" pitchFamily="18" charset="0"/>
                                </a:rPr>
                                <m:t>𝒙</m:t>
                              </m:r>
                            </m:e>
                          </m:mr>
                        </m:m>
                      </m:e>
                    </m:d>
                  </m:oMath>
                </a14:m>
                <a:r>
                  <a:rPr lang="es-CO" sz="2800" b="1" dirty="0">
                    <a:solidFill>
                      <a:srgbClr val="C00000"/>
                    </a:solidFill>
                    <a:ea typeface="Times New Roman" panose="02020603050405020304" pitchFamily="18" charset="0"/>
                    <a:cs typeface="Times New Roman" panose="02020603050405020304" pitchFamily="18" charset="0"/>
                  </a:rPr>
                  <a:t> *0.85</a:t>
                </a:r>
                <a:r>
                  <a:rPr lang="es-CO" sz="2800" b="1" baseline="30000" dirty="0">
                    <a:solidFill>
                      <a:srgbClr val="C00000"/>
                    </a:solidFill>
                    <a:ea typeface="Times New Roman" panose="02020603050405020304" pitchFamily="18" charset="0"/>
                    <a:cs typeface="Times New Roman" panose="02020603050405020304" pitchFamily="18" charset="0"/>
                  </a:rPr>
                  <a:t>x</a:t>
                </a:r>
                <a:r>
                  <a:rPr lang="es-CO" sz="2800" b="1" dirty="0">
                    <a:solidFill>
                      <a:srgbClr val="C00000"/>
                    </a:solidFill>
                    <a:ea typeface="Times New Roman" panose="02020603050405020304" pitchFamily="18" charset="0"/>
                    <a:cs typeface="Times New Roman" panose="02020603050405020304" pitchFamily="18" charset="0"/>
                  </a:rPr>
                  <a:t> * (0.15) </a:t>
                </a:r>
                <a:r>
                  <a:rPr lang="es-CO" sz="2800" b="1" baseline="30000" dirty="0">
                    <a:solidFill>
                      <a:srgbClr val="C00000"/>
                    </a:solidFill>
                    <a:ea typeface="Times New Roman" panose="02020603050405020304" pitchFamily="18" charset="0"/>
                    <a:cs typeface="Times New Roman" panose="02020603050405020304" pitchFamily="18" charset="0"/>
                  </a:rPr>
                  <a:t>(80-x)</a:t>
                </a:r>
                <a:r>
                  <a:rPr lang="es-CO" sz="2800" b="1" dirty="0">
                    <a:solidFill>
                      <a:srgbClr val="C00000"/>
                    </a:solidFill>
                    <a:ea typeface="Times New Roman" panose="02020603050405020304" pitchFamily="18" charset="0"/>
                    <a:cs typeface="Times New Roman" panose="02020603050405020304" pitchFamily="18" charset="0"/>
                  </a:rPr>
                  <a:t>,  x = 0, 1, 2, …, n</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a. Calcular la probabilidad de que exactamente 55 alumnos superen el examen</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P{X = 55 } = </a:t>
                </a:r>
                <a14:m>
                  <m:oMath xmlns:m="http://schemas.openxmlformats.org/officeDocument/2006/math">
                    <m:d>
                      <m:dPr>
                        <m:ctrlPr>
                          <a:rPr lang="es-CO" sz="2800" b="1" i="1">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a:rPr lang="es-CO" sz="2800" b="1" i="1">
                                  <a:solidFill>
                                    <a:srgbClr val="C00000"/>
                                  </a:solidFill>
                                  <a:latin typeface="Cambria Math" panose="02040503050406030204" pitchFamily="18" charset="0"/>
                                  <a:cs typeface="Times New Roman" panose="02020603050405020304" pitchFamily="18" charset="0"/>
                                </a:rPr>
                                <m:t>𝟖𝟎</m:t>
                              </m:r>
                            </m:e>
                          </m:mr>
                          <m:mr>
                            <m:e>
                              <m:r>
                                <a:rPr lang="es-CO" sz="2800" b="1" i="1" smtClean="0">
                                  <a:solidFill>
                                    <a:srgbClr val="C00000"/>
                                  </a:solidFill>
                                  <a:latin typeface="Cambria Math" panose="02040503050406030204" pitchFamily="18" charset="0"/>
                                  <a:cs typeface="Times New Roman" panose="02020603050405020304" pitchFamily="18" charset="0"/>
                                </a:rPr>
                                <m:t>𝟓𝟓</m:t>
                              </m:r>
                            </m:e>
                          </m:mr>
                        </m:m>
                      </m:e>
                    </m:d>
                  </m:oMath>
                </a14:m>
                <a:r>
                  <a:rPr lang="es-CO" sz="2800" b="1" dirty="0">
                    <a:solidFill>
                      <a:srgbClr val="C00000"/>
                    </a:solidFill>
                    <a:ea typeface="Times New Roman" panose="02020603050405020304" pitchFamily="18" charset="0"/>
                    <a:cs typeface="Times New Roman" panose="02020603050405020304" pitchFamily="18" charset="0"/>
                  </a:rPr>
                  <a:t> *0.85</a:t>
                </a:r>
                <a:r>
                  <a:rPr lang="es-CO" sz="2800" b="1" baseline="30000" dirty="0">
                    <a:solidFill>
                      <a:srgbClr val="00B0F0"/>
                    </a:solidFill>
                    <a:ea typeface="Times New Roman" panose="02020603050405020304" pitchFamily="18" charset="0"/>
                    <a:cs typeface="Times New Roman" panose="02020603050405020304" pitchFamily="18" charset="0"/>
                  </a:rPr>
                  <a:t>55</a:t>
                </a:r>
                <a:r>
                  <a:rPr lang="es-CO" sz="2800" b="1" dirty="0">
                    <a:solidFill>
                      <a:srgbClr val="C00000"/>
                    </a:solidFill>
                    <a:ea typeface="Times New Roman" panose="02020603050405020304" pitchFamily="18" charset="0"/>
                    <a:cs typeface="Times New Roman" panose="02020603050405020304" pitchFamily="18" charset="0"/>
                  </a:rPr>
                  <a:t> * (0.15) </a:t>
                </a:r>
                <a:r>
                  <a:rPr lang="es-CO" sz="2800" b="1" baseline="30000" dirty="0">
                    <a:solidFill>
                      <a:srgbClr val="C00000"/>
                    </a:solidFill>
                    <a:ea typeface="Times New Roman" panose="02020603050405020304" pitchFamily="18" charset="0"/>
                    <a:cs typeface="Times New Roman" panose="02020603050405020304" pitchFamily="18" charset="0"/>
                  </a:rPr>
                  <a:t>(</a:t>
                </a:r>
                <a:r>
                  <a:rPr lang="es-CO" sz="2800" b="1" baseline="30000" dirty="0">
                    <a:solidFill>
                      <a:srgbClr val="00B0F0"/>
                    </a:solidFill>
                    <a:ea typeface="Times New Roman" panose="02020603050405020304" pitchFamily="18" charset="0"/>
                    <a:cs typeface="Times New Roman" panose="02020603050405020304" pitchFamily="18" charset="0"/>
                  </a:rPr>
                  <a:t>25</a:t>
                </a:r>
                <a:r>
                  <a:rPr lang="es-CO" sz="2800" b="1" baseline="30000" dirty="0">
                    <a:solidFill>
                      <a:srgbClr val="C00000"/>
                    </a:solidFill>
                    <a:ea typeface="Times New Roman" panose="02020603050405020304" pitchFamily="18" charset="0"/>
                    <a:cs typeface="Times New Roman" panose="02020603050405020304" pitchFamily="18" charset="0"/>
                  </a:rPr>
                  <a:t>)</a:t>
                </a:r>
                <a:r>
                  <a:rPr lang="es-CO" sz="2800" b="1" dirty="0">
                    <a:solidFill>
                      <a:srgbClr val="C00000"/>
                    </a:solidFill>
                    <a:ea typeface="Times New Roman" panose="02020603050405020304" pitchFamily="18" charset="0"/>
                    <a:cs typeface="Times New Roman" panose="02020603050405020304" pitchFamily="18" charset="0"/>
                  </a:rPr>
                  <a:t> = 0.00012</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28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28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2800" b="1" dirty="0">
                  <a:solidFill>
                    <a:srgbClr val="00B0F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28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288679"/>
                <a:ext cx="10375900" cy="7319761"/>
              </a:xfrm>
              <a:prstGeom prst="rect">
                <a:avLst/>
              </a:prstGeom>
              <a:blipFill>
                <a:blip r:embed="rId2"/>
                <a:stretch>
                  <a:fillRect r="-1234"/>
                </a:stretch>
              </a:blipFill>
            </p:spPr>
            <p:txBody>
              <a:bodyPr/>
              <a:lstStyle/>
              <a:p>
                <a:r>
                  <a:rPr lang="es-CO">
                    <a:noFill/>
                  </a:rPr>
                  <a:t> </a:t>
                </a:r>
              </a:p>
            </p:txBody>
          </p:sp>
        </mc:Fallback>
      </mc:AlternateContent>
      <p:sp>
        <p:nvSpPr>
          <p:cNvPr id="3" name="Rectangle 2"/>
          <p:cNvSpPr>
            <a:spLocks noChangeArrowheads="1"/>
          </p:cNvSpPr>
          <p:nvPr/>
        </p:nvSpPr>
        <p:spPr bwMode="auto">
          <a:xfrm>
            <a:off x="7329714" y="5892544"/>
            <a:ext cx="3949700"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s-CO" altLang="es-CO" sz="1600" b="0" i="0" u="none" strike="noStrike" cap="none" normalizeH="0" baseline="0" dirty="0">
                <a:ln>
                  <a:noFill/>
                </a:ln>
                <a:solidFill>
                  <a:srgbClr val="0000FF"/>
                </a:solidFill>
                <a:effectLst/>
                <a:latin typeface="Lucida Console" panose="020B0609040504020204" pitchFamily="49" charset="0"/>
              </a:rPr>
              <a:t>&gt; </a:t>
            </a:r>
            <a:r>
              <a:rPr lang="pt-BR" altLang="es-CO" sz="1600" dirty="0">
                <a:solidFill>
                  <a:srgbClr val="0000FF"/>
                </a:solidFill>
                <a:latin typeface="Lucida Console" panose="020B0609040504020204" pitchFamily="49" charset="0"/>
              </a:rPr>
              <a:t>&gt; </a:t>
            </a:r>
            <a:r>
              <a:rPr lang="pt-BR" altLang="es-CO" sz="1600" dirty="0" err="1">
                <a:solidFill>
                  <a:srgbClr val="0000FF"/>
                </a:solidFill>
                <a:latin typeface="Lucida Console" panose="020B0609040504020204" pitchFamily="49" charset="0"/>
              </a:rPr>
              <a:t>dbinom</a:t>
            </a:r>
            <a:r>
              <a:rPr lang="pt-BR" altLang="es-CO" sz="1600" dirty="0">
                <a:solidFill>
                  <a:srgbClr val="0000FF"/>
                </a:solidFill>
                <a:latin typeface="Lucida Console" panose="020B0609040504020204" pitchFamily="49" charset="0"/>
              </a:rPr>
              <a:t>(x=55,size=80,prob=0.85)</a:t>
            </a:r>
          </a:p>
          <a:p>
            <a:pPr lvl="0" eaLnBrk="0" fontAlgn="base" hangingPunct="0">
              <a:spcBef>
                <a:spcPct val="0"/>
              </a:spcBef>
              <a:spcAft>
                <a:spcPct val="0"/>
              </a:spcAft>
            </a:pPr>
            <a:r>
              <a:rPr lang="pt-BR" altLang="es-CO" sz="1600" dirty="0">
                <a:solidFill>
                  <a:srgbClr val="0000FF"/>
                </a:solidFill>
                <a:latin typeface="Lucida Console" panose="020B0609040504020204" pitchFamily="49" charset="0"/>
              </a:rPr>
              <a:t>[1] 0.000120427</a:t>
            </a:r>
            <a:endParaRPr kumimoji="0" lang="es-CO" altLang="es-CO"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371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3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9001"/>
                            </p:stCondLst>
                            <p:childTnLst>
                              <p:par>
                                <p:cTn id="8" presetID="1" presetClass="entr" presetSubtype="0" fill="hold" nodeType="afterEffect">
                                  <p:stCondLst>
                                    <p:cond delay="0"/>
                                  </p:stCondLst>
                                  <p:iterate type="lt">
                                    <p:tmAbs val="3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12902"/>
                            </p:stCondLst>
                            <p:childTnLst>
                              <p:par>
                                <p:cTn id="11" presetID="1" presetClass="entr" presetSubtype="0" fill="hold" nodeType="afterEffect">
                                  <p:stCondLst>
                                    <p:cond delay="0"/>
                                  </p:stCondLst>
                                  <p:iterate type="lt">
                                    <p:tmAbs val="3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22803"/>
                            </p:stCondLst>
                            <p:childTnLst>
                              <p:par>
                                <p:cTn id="14" presetID="1" presetClass="entr" presetSubtype="0" fill="hold" nodeType="afterEffect">
                                  <p:stCondLst>
                                    <p:cond delay="0"/>
                                  </p:stCondLst>
                                  <p:iterate type="lt">
                                    <p:tmAbs val="300"/>
                                  </p:iterate>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37204"/>
                            </p:stCondLst>
                            <p:childTnLst>
                              <p:par>
                                <p:cTn id="17" presetID="1" presetClass="entr" presetSubtype="0" fill="hold" nodeType="afterEffect">
                                  <p:stCondLst>
                                    <p:cond delay="0"/>
                                  </p:stCondLst>
                                  <p:iterate type="lt">
                                    <p:tmAbs val="300"/>
                                  </p:iterate>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51905"/>
                            </p:stCondLst>
                            <p:childTnLst>
                              <p:par>
                                <p:cTn id="20" presetID="1" presetClass="entr" presetSubtype="0" fill="hold" nodeType="afterEffect">
                                  <p:stCondLst>
                                    <p:cond delay="0"/>
                                  </p:stCondLst>
                                  <p:iterate type="lt">
                                    <p:tmAbs val="300"/>
                                  </p:iterate>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68406"/>
                            </p:stCondLst>
                            <p:childTnLst>
                              <p:par>
                                <p:cTn id="23" presetID="1" presetClass="entr" presetSubtype="0" fill="hold" nodeType="afterEffect">
                                  <p:stCondLst>
                                    <p:cond delay="0"/>
                                  </p:stCondLst>
                                  <p:iterate type="lt">
                                    <p:tmAbs val="300"/>
                                  </p:iterate>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87307"/>
                            </p:stCondLst>
                            <p:childTnLst>
                              <p:par>
                                <p:cTn id="26" presetID="1" presetClass="entr" presetSubtype="0" fill="hold" nodeType="afterEffect">
                                  <p:stCondLst>
                                    <p:cond delay="0"/>
                                  </p:stCondLst>
                                  <p:iterate type="lt">
                                    <p:tmAbs val="300"/>
                                  </p:iterate>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288679"/>
                <a:ext cx="10375900" cy="6261714"/>
              </a:xfrm>
              <a:prstGeom prst="rect">
                <a:avLst/>
              </a:prstGeom>
            </p:spPr>
            <p:txBody>
              <a:bodyPr wrap="square">
                <a:spAutoFit/>
              </a:bodyPr>
              <a:lstStyle/>
              <a:p>
                <a:pPr algn="just">
                  <a:lnSpc>
                    <a:spcPct val="115000"/>
                  </a:lnSpc>
                  <a:spcAft>
                    <a:spcPts val="1000"/>
                  </a:spcAft>
                </a:pPr>
                <a14:m>
                  <m:oMathPara xmlns:m="http://schemas.openxmlformats.org/officeDocument/2006/math">
                    <m:oMathParaPr>
                      <m:jc m:val="centerGroup"/>
                    </m:oMathParaPr>
                    <m:oMath xmlns:m="http://schemas.openxmlformats.org/officeDocument/2006/math">
                      <m:r>
                        <m:rPr>
                          <m:nor/>
                        </m:rPr>
                        <a:rPr lang="es-CO" sz="3200" b="1" dirty="0" smtClean="0">
                          <a:solidFill>
                            <a:srgbClr val="C00000"/>
                          </a:solidFill>
                          <a:ea typeface="Times New Roman" panose="02020603050405020304" pitchFamily="18" charset="0"/>
                          <a:cs typeface="Times New Roman" panose="02020603050405020304" pitchFamily="18" charset="0"/>
                        </a:rPr>
                        <m:t>Modelos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Probabil</m:t>
                      </m:r>
                      <m:r>
                        <m:rPr>
                          <m:nor/>
                        </m:rPr>
                        <a:rPr lang="es-CO" sz="3200" b="1" dirty="0" smtClean="0">
                          <a:solidFill>
                            <a:srgbClr val="C00000"/>
                          </a:solidFill>
                          <a:ea typeface="Times New Roman" panose="02020603050405020304" pitchFamily="18" charset="0"/>
                          <a:cs typeface="Times New Roman" panose="02020603050405020304" pitchFamily="18" charset="0"/>
                        </a:rPr>
                        <m:t>í</m:t>
                      </m:r>
                      <m:r>
                        <m:rPr>
                          <m:nor/>
                        </m:rPr>
                        <a:rPr lang="es-CO" sz="3200" b="1" dirty="0" smtClean="0">
                          <a:solidFill>
                            <a:srgbClr val="C00000"/>
                          </a:solidFill>
                          <a:ea typeface="Times New Roman" panose="02020603050405020304" pitchFamily="18" charset="0"/>
                          <a:cs typeface="Times New Roman" panose="02020603050405020304" pitchFamily="18" charset="0"/>
                        </a:rPr>
                        <m:t>sticos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14:m>
                  <m:oMath xmlns:m="http://schemas.openxmlformats.org/officeDocument/2006/math">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𝑴𝒐𝒅𝒆𝒍𝒐</m:t>
                    </m:r>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 </m:t>
                    </m:r>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𝑩𝒊𝒏𝒐𝒎𝒊𝒂𝒍</m:t>
                    </m:r>
                  </m:oMath>
                </a14:m>
                <a:endParaRPr lang="es-CO" sz="3200" b="1" dirty="0">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3200" b="1" dirty="0">
                    <a:solidFill>
                      <a:srgbClr val="C00000"/>
                    </a:solidFill>
                    <a:ea typeface="Times New Roman" panose="02020603050405020304" pitchFamily="18" charset="0"/>
                    <a:cs typeface="Times New Roman" panose="02020603050405020304" pitchFamily="18" charset="0"/>
                  </a:rPr>
                  <a:t>P{X = x } = </a:t>
                </a:r>
                <a14:m>
                  <m:oMath xmlns:m="http://schemas.openxmlformats.org/officeDocument/2006/math">
                    <m:d>
                      <m:dPr>
                        <m:ctrlPr>
                          <a:rPr lang="es-CO" sz="3200" b="1" i="1">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3200" b="1" i="1">
                                <a:solidFill>
                                  <a:srgbClr val="C00000"/>
                                </a:solidFill>
                                <a:latin typeface="Cambria Math" panose="02040503050406030204" pitchFamily="18" charset="0"/>
                                <a:cs typeface="Times New Roman" panose="02020603050405020304" pitchFamily="18" charset="0"/>
                              </a:rPr>
                            </m:ctrlPr>
                          </m:mPr>
                          <m:mr>
                            <m:e>
                              <m:r>
                                <a:rPr lang="es-CO" sz="3200" b="1" i="1">
                                  <a:solidFill>
                                    <a:srgbClr val="C00000"/>
                                  </a:solidFill>
                                  <a:latin typeface="Cambria Math" panose="02040503050406030204" pitchFamily="18" charset="0"/>
                                  <a:cs typeface="Times New Roman" panose="02020603050405020304" pitchFamily="18" charset="0"/>
                                </a:rPr>
                                <m:t>𝟖𝟎</m:t>
                              </m:r>
                            </m:e>
                          </m:mr>
                          <m:mr>
                            <m:e>
                              <m:r>
                                <a:rPr lang="es-CO" sz="3200" b="1" i="1" smtClean="0">
                                  <a:solidFill>
                                    <a:srgbClr val="C00000"/>
                                  </a:solidFill>
                                  <a:latin typeface="Cambria Math" panose="02040503050406030204" pitchFamily="18" charset="0"/>
                                  <a:cs typeface="Times New Roman" panose="02020603050405020304" pitchFamily="18" charset="0"/>
                                </a:rPr>
                                <m:t>𝒙</m:t>
                              </m:r>
                            </m:e>
                          </m:mr>
                        </m:m>
                      </m:e>
                    </m:d>
                  </m:oMath>
                </a14:m>
                <a:r>
                  <a:rPr lang="es-CO" sz="3200" b="1" dirty="0">
                    <a:solidFill>
                      <a:srgbClr val="C00000"/>
                    </a:solidFill>
                    <a:ea typeface="Times New Roman" panose="02020603050405020304" pitchFamily="18" charset="0"/>
                    <a:cs typeface="Times New Roman" panose="02020603050405020304" pitchFamily="18" charset="0"/>
                  </a:rPr>
                  <a:t> *(0.85)</a:t>
                </a:r>
                <a:r>
                  <a:rPr lang="es-CO" sz="3200" b="1" baseline="30000" dirty="0">
                    <a:solidFill>
                      <a:srgbClr val="C00000"/>
                    </a:solidFill>
                    <a:ea typeface="Times New Roman" panose="02020603050405020304" pitchFamily="18" charset="0"/>
                    <a:cs typeface="Times New Roman" panose="02020603050405020304" pitchFamily="18" charset="0"/>
                  </a:rPr>
                  <a:t>x</a:t>
                </a:r>
                <a:r>
                  <a:rPr lang="es-CO" sz="3200" b="1" dirty="0">
                    <a:solidFill>
                      <a:srgbClr val="C00000"/>
                    </a:solidFill>
                    <a:ea typeface="Times New Roman" panose="02020603050405020304" pitchFamily="18" charset="0"/>
                    <a:cs typeface="Times New Roman" panose="02020603050405020304" pitchFamily="18" charset="0"/>
                  </a:rPr>
                  <a:t> * (0.15) </a:t>
                </a:r>
                <a:r>
                  <a:rPr lang="es-CO" sz="3200" b="1" baseline="30000" dirty="0">
                    <a:solidFill>
                      <a:srgbClr val="C00000"/>
                    </a:solidFill>
                    <a:ea typeface="Times New Roman" panose="02020603050405020304" pitchFamily="18" charset="0"/>
                    <a:cs typeface="Times New Roman" panose="02020603050405020304" pitchFamily="18" charset="0"/>
                  </a:rPr>
                  <a:t>(80-x)</a:t>
                </a:r>
                <a:r>
                  <a:rPr lang="es-CO" sz="3200" b="1" dirty="0">
                    <a:solidFill>
                      <a:srgbClr val="C00000"/>
                    </a:solidFill>
                    <a:ea typeface="Times New Roman" panose="02020603050405020304" pitchFamily="18" charset="0"/>
                    <a:cs typeface="Times New Roman" panose="02020603050405020304" pitchFamily="18" charset="0"/>
                  </a:rPr>
                  <a:t>, x = 0, 1, 2, …, 80</a:t>
                </a:r>
                <a:endParaRPr lang="es-CO" sz="32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3200" b="1" dirty="0">
                    <a:solidFill>
                      <a:srgbClr val="002060"/>
                    </a:solidFill>
                    <a:ea typeface="Times New Roman" panose="02020603050405020304" pitchFamily="18" charset="0"/>
                    <a:cs typeface="Times New Roman" panose="02020603050405020304" pitchFamily="18" charset="0"/>
                  </a:rPr>
                  <a:t>Obtener la probabilidad de que al menos 65 alumnos superen el examen</a:t>
                </a:r>
              </a:p>
              <a:p>
                <a:pPr marL="800100" lvl="1" indent="-342900" algn="just">
                  <a:lnSpc>
                    <a:spcPct val="115000"/>
                  </a:lnSpc>
                  <a:buSzPts val="1100"/>
                  <a:buFont typeface="+mj-lt"/>
                  <a:buAutoNum type="alphaLcPeriod"/>
                </a:pPr>
                <a:r>
                  <a:rPr lang="es-CO" sz="3200" b="1" dirty="0">
                    <a:solidFill>
                      <a:srgbClr val="C00000"/>
                    </a:solidFill>
                    <a:ea typeface="Times New Roman" panose="02020603050405020304" pitchFamily="18" charset="0"/>
                    <a:cs typeface="Times New Roman" panose="02020603050405020304" pitchFamily="18" charset="0"/>
                  </a:rPr>
                  <a:t>P{X &gt; 64 } =  0.86247</a:t>
                </a:r>
              </a:p>
              <a:p>
                <a:pPr marL="800100" lvl="1" indent="-342900" algn="just">
                  <a:lnSpc>
                    <a:spcPct val="115000"/>
                  </a:lnSpc>
                  <a:buSzPts val="1100"/>
                  <a:buFont typeface="+mj-lt"/>
                  <a:buAutoNum type="alphaLcPeriod"/>
                </a:pPr>
                <a:r>
                  <a:rPr lang="es-CO" sz="3200" b="1" dirty="0">
                    <a:solidFill>
                      <a:srgbClr val="002060"/>
                    </a:solidFill>
                    <a:ea typeface="Times New Roman" panose="02020603050405020304" pitchFamily="18" charset="0"/>
                    <a:cs typeface="Times New Roman" panose="02020603050405020304" pitchFamily="18" charset="0"/>
                  </a:rPr>
                  <a:t>Obtener la probabilidad de que entre 65 y 75 alumnos (ambos inclusive) superen el examen</a:t>
                </a:r>
              </a:p>
              <a:p>
                <a:pPr marL="800100" lvl="1" indent="-342900" algn="just">
                  <a:lnSpc>
                    <a:spcPct val="115000"/>
                  </a:lnSpc>
                  <a:buSzPts val="1100"/>
                  <a:buFont typeface="+mj-lt"/>
                  <a:buAutoNum type="alphaLcPeriod"/>
                </a:pPr>
                <a:r>
                  <a:rPr lang="es-CO" sz="3200" b="1" dirty="0">
                    <a:effectLst/>
                    <a:latin typeface="Calibri" panose="020F0502020204030204" pitchFamily="34" charset="0"/>
                    <a:ea typeface="Times New Roman" panose="02020603050405020304" pitchFamily="18" charset="0"/>
                    <a:cs typeface="Calibri" panose="020F0502020204030204" pitchFamily="34" charset="0"/>
                  </a:rPr>
                  <a:t>P (65 ≤ X ≤ 75) = P(X ≤ 75) - P(X ≤ 64) = 0.99526 – 0.13753 = 0.85773</a:t>
                </a:r>
              </a:p>
            </p:txBody>
          </p:sp>
        </mc:Choice>
        <mc:Fallback xmlns="">
          <p:sp>
            <p:nvSpPr>
              <p:cNvPr id="4" name="Rectángulo 3"/>
              <p:cNvSpPr>
                <a:spLocks noRot="1" noChangeAspect="1" noMove="1" noResize="1" noEditPoints="1" noAdjustHandles="1" noChangeArrowheads="1" noChangeShapeType="1" noTextEdit="1"/>
              </p:cNvSpPr>
              <p:nvPr/>
            </p:nvSpPr>
            <p:spPr>
              <a:xfrm>
                <a:off x="903514" y="288679"/>
                <a:ext cx="10375900" cy="6261714"/>
              </a:xfrm>
              <a:prstGeom prst="rect">
                <a:avLst/>
              </a:prstGeom>
              <a:blipFill>
                <a:blip r:embed="rId2"/>
                <a:stretch>
                  <a:fillRect r="-1528" b="-1654"/>
                </a:stretch>
              </a:blipFill>
            </p:spPr>
            <p:txBody>
              <a:bodyPr/>
              <a:lstStyle/>
              <a:p>
                <a:r>
                  <a:rPr lang="es-CO">
                    <a:noFill/>
                  </a:rPr>
                  <a:t> </a:t>
                </a:r>
              </a:p>
            </p:txBody>
          </p:sp>
        </mc:Fallback>
      </mc:AlternateContent>
      <p:sp>
        <p:nvSpPr>
          <p:cNvPr id="3" name="Rectangle 2"/>
          <p:cNvSpPr>
            <a:spLocks noChangeArrowheads="1"/>
          </p:cNvSpPr>
          <p:nvPr/>
        </p:nvSpPr>
        <p:spPr bwMode="auto">
          <a:xfrm>
            <a:off x="6415313" y="6067907"/>
            <a:ext cx="4596675"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lang="es-CO" altLang="es-CO" sz="1600" dirty="0">
                <a:solidFill>
                  <a:srgbClr val="0000FF"/>
                </a:solidFill>
                <a:latin typeface="Lucida Console" panose="020B0609040504020204" pitchFamily="49" charset="0"/>
              </a:rPr>
              <a:t>sum(</a:t>
            </a:r>
            <a:r>
              <a:rPr lang="es-CO" altLang="es-CO" sz="1600" dirty="0" err="1">
                <a:solidFill>
                  <a:srgbClr val="0000FF"/>
                </a:solidFill>
                <a:latin typeface="Lucida Console" panose="020B0609040504020204" pitchFamily="49" charset="0"/>
              </a:rPr>
              <a:t>dbinom</a:t>
            </a:r>
            <a:r>
              <a:rPr lang="es-CO" altLang="es-CO" sz="1600" dirty="0">
                <a:solidFill>
                  <a:srgbClr val="0000FF"/>
                </a:solidFill>
                <a:latin typeface="Lucida Console" panose="020B0609040504020204" pitchFamily="49" charset="0"/>
              </a:rPr>
              <a:t>(65:75,size=80,prob=0.85))</a:t>
            </a:r>
          </a:p>
          <a:p>
            <a:pPr lvl="0" eaLnBrk="0" fontAlgn="base" hangingPunct="0">
              <a:spcBef>
                <a:spcPct val="0"/>
              </a:spcBef>
              <a:spcAft>
                <a:spcPct val="0"/>
              </a:spcAft>
            </a:pPr>
            <a:r>
              <a:rPr lang="es-CO" altLang="es-CO" sz="1600" dirty="0">
                <a:solidFill>
                  <a:srgbClr val="0000FF"/>
                </a:solidFill>
                <a:latin typeface="Lucida Console" panose="020B0609040504020204" pitchFamily="49" charset="0"/>
              </a:rPr>
              <a:t>[1] 0.8577293</a:t>
            </a:r>
            <a:endParaRPr kumimoji="0" lang="es-CO" altLang="es-CO" sz="16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6091464" y="3320352"/>
            <a:ext cx="4596675"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lang="es-CO" altLang="es-CO" sz="1600" dirty="0">
                <a:solidFill>
                  <a:srgbClr val="0000FF"/>
                </a:solidFill>
                <a:latin typeface="Lucida Console" panose="020B0609040504020204" pitchFamily="49" charset="0"/>
              </a:rPr>
              <a:t> sum(</a:t>
            </a:r>
            <a:r>
              <a:rPr lang="es-CO" altLang="es-CO" sz="1600" dirty="0" err="1">
                <a:solidFill>
                  <a:srgbClr val="0000FF"/>
                </a:solidFill>
                <a:latin typeface="Lucida Console" panose="020B0609040504020204" pitchFamily="49" charset="0"/>
              </a:rPr>
              <a:t>dbinom</a:t>
            </a:r>
            <a:r>
              <a:rPr lang="es-CO" altLang="es-CO" sz="1600" dirty="0">
                <a:solidFill>
                  <a:srgbClr val="0000FF"/>
                </a:solidFill>
                <a:latin typeface="Lucida Console" panose="020B0609040504020204" pitchFamily="49" charset="0"/>
              </a:rPr>
              <a:t>(65:80,size=80,prob=0.85))</a:t>
            </a:r>
          </a:p>
          <a:p>
            <a:pPr lvl="0" eaLnBrk="0" fontAlgn="base" hangingPunct="0">
              <a:spcBef>
                <a:spcPct val="0"/>
              </a:spcBef>
              <a:spcAft>
                <a:spcPct val="0"/>
              </a:spcAft>
            </a:pPr>
            <a:r>
              <a:rPr lang="es-CO" altLang="es-CO" sz="1600" dirty="0">
                <a:solidFill>
                  <a:srgbClr val="0000FF"/>
                </a:solidFill>
                <a:latin typeface="Lucida Console" panose="020B0609040504020204" pitchFamily="49" charset="0"/>
              </a:rPr>
              <a:t>[1] 0.8624663</a:t>
            </a:r>
            <a:endParaRPr kumimoji="0" lang="es-CO" altLang="es-CO"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361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3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9001"/>
                            </p:stCondLst>
                            <p:childTnLst>
                              <p:par>
                                <p:cTn id="8" presetID="1" presetClass="entr" presetSubtype="0" fill="hold" nodeType="afterEffect">
                                  <p:stCondLst>
                                    <p:cond delay="0"/>
                                  </p:stCondLst>
                                  <p:iterate type="lt">
                                    <p:tmAbs val="3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12902"/>
                            </p:stCondLst>
                            <p:childTnLst>
                              <p:par>
                                <p:cTn id="11" presetID="1" presetClass="entr" presetSubtype="0" fill="hold" nodeType="afterEffect">
                                  <p:stCondLst>
                                    <p:cond delay="0"/>
                                  </p:stCondLst>
                                  <p:iterate type="lt">
                                    <p:tmAbs val="3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27303"/>
                            </p:stCondLst>
                            <p:childTnLst>
                              <p:par>
                                <p:cTn id="14" presetID="1" presetClass="entr" presetSubtype="0" fill="hold" nodeType="afterEffect">
                                  <p:stCondLst>
                                    <p:cond delay="0"/>
                                  </p:stCondLst>
                                  <p:iterate type="lt">
                                    <p:tmAbs val="300"/>
                                  </p:iterate>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44104"/>
                            </p:stCondLst>
                            <p:childTnLst>
                              <p:par>
                                <p:cTn id="17" presetID="1" presetClass="entr" presetSubtype="0" fill="hold" nodeType="afterEffect">
                                  <p:stCondLst>
                                    <p:cond delay="0"/>
                                  </p:stCondLst>
                                  <p:iterate type="lt">
                                    <p:tmAbs val="300"/>
                                  </p:iterate>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iterate type="lt">
                                    <p:tmAbs val="300"/>
                                  </p:iterate>
                                  <p:childTnLst>
                                    <p:set>
                                      <p:cBhvr>
                                        <p:cTn id="25" dur="1" fill="hold">
                                          <p:stCondLst>
                                            <p:cond delay="0"/>
                                          </p:stCondLst>
                                        </p:cTn>
                                        <p:tgtEl>
                                          <p:spTgt spid="4">
                                            <p:txEl>
                                              <p:pRg st="5" end="5"/>
                                            </p:txEl>
                                          </p:spTgt>
                                        </p:tgtEl>
                                        <p:attrNameLst>
                                          <p:attrName>style.visibility</p:attrName>
                                        </p:attrNameLst>
                                      </p:cBhvr>
                                      <p:to>
                                        <p:strVal val="visible"/>
                                      </p:to>
                                    </p:set>
                                  </p:childTnLst>
                                </p:cTn>
                              </p:par>
                            </p:childTnLst>
                          </p:cTn>
                        </p:par>
                        <p:par>
                          <p:cTn id="26" fill="hold">
                            <p:stCondLst>
                              <p:cond delay="21901"/>
                            </p:stCondLst>
                            <p:childTnLst>
                              <p:par>
                                <p:cTn id="27" presetID="1" presetClass="entr" presetSubtype="0" fill="hold" nodeType="afterEffect">
                                  <p:stCondLst>
                                    <p:cond delay="0"/>
                                  </p:stCondLst>
                                  <p:iterate type="lt">
                                    <p:tmAbs val="300"/>
                                  </p:iterate>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288679"/>
                <a:ext cx="10375900" cy="9045938"/>
              </a:xfrm>
              <a:prstGeom prst="rect">
                <a:avLst/>
              </a:prstGeom>
            </p:spPr>
            <p:txBody>
              <a:bodyPr wrap="square">
                <a:spAutoFit/>
              </a:bodyPr>
              <a:lstStyle/>
              <a:p>
                <a:pPr algn="just">
                  <a:lnSpc>
                    <a:spcPct val="115000"/>
                  </a:lnSpc>
                  <a:spcAft>
                    <a:spcPts val="1000"/>
                  </a:spcAft>
                </a:pPr>
                <a14:m>
                  <m:oMathPara xmlns:m="http://schemas.openxmlformats.org/officeDocument/2006/math">
                    <m:oMathParaPr>
                      <m:jc m:val="centerGroup"/>
                    </m:oMathParaPr>
                    <m:oMath xmlns:m="http://schemas.openxmlformats.org/officeDocument/2006/math">
                      <m:r>
                        <m:rPr>
                          <m:nor/>
                        </m:rPr>
                        <a:rPr lang="es-CO" sz="3200" b="1" dirty="0">
                          <a:solidFill>
                            <a:srgbClr val="C00000"/>
                          </a:solidFill>
                          <a:ea typeface="Times New Roman" panose="02020603050405020304" pitchFamily="18" charset="0"/>
                          <a:cs typeface="Times New Roman" panose="02020603050405020304" pitchFamily="18" charset="0"/>
                        </a:rPr>
                        <m:t>Modelos</m:t>
                      </m:r>
                      <m:r>
                        <m:rPr>
                          <m:nor/>
                        </m:rPr>
                        <a:rPr lang="es-CO" sz="3200" b="1" dirty="0">
                          <a:solidFill>
                            <a:srgbClr val="C00000"/>
                          </a:solidFill>
                          <a:ea typeface="Times New Roman" panose="02020603050405020304" pitchFamily="18" charset="0"/>
                          <a:cs typeface="Times New Roman" panose="02020603050405020304" pitchFamily="18" charset="0"/>
                        </a:rPr>
                        <m:t> </m:t>
                      </m:r>
                      <m:r>
                        <m:rPr>
                          <m:nor/>
                        </m:rPr>
                        <a:rPr lang="es-CO" sz="3200" b="1" dirty="0">
                          <a:solidFill>
                            <a:srgbClr val="C00000"/>
                          </a:solidFill>
                          <a:ea typeface="Times New Roman" panose="02020603050405020304" pitchFamily="18" charset="0"/>
                          <a:cs typeface="Times New Roman" panose="02020603050405020304" pitchFamily="18" charset="0"/>
                        </a:rPr>
                        <m:t>Probabil</m:t>
                      </m:r>
                      <m:r>
                        <m:rPr>
                          <m:nor/>
                        </m:rPr>
                        <a:rPr lang="es-CO" sz="3200" b="1" dirty="0">
                          <a:solidFill>
                            <a:srgbClr val="C00000"/>
                          </a:solidFill>
                          <a:ea typeface="Times New Roman" panose="02020603050405020304" pitchFamily="18" charset="0"/>
                          <a:cs typeface="Times New Roman" panose="02020603050405020304" pitchFamily="18" charset="0"/>
                        </a:rPr>
                        <m:t>í</m:t>
                      </m:r>
                      <m:r>
                        <m:rPr>
                          <m:nor/>
                        </m:rPr>
                        <a:rPr lang="es-CO" sz="3200" b="1" dirty="0">
                          <a:solidFill>
                            <a:srgbClr val="C00000"/>
                          </a:solidFill>
                          <a:ea typeface="Times New Roman" panose="02020603050405020304" pitchFamily="18" charset="0"/>
                          <a:cs typeface="Times New Roman" panose="02020603050405020304" pitchFamily="18" charset="0"/>
                        </a:rPr>
                        <m:t>sticos</m:t>
                      </m:r>
                      <m:r>
                        <m:rPr>
                          <m:nor/>
                        </m:rPr>
                        <a:rPr lang="es-CO" sz="3200" b="1" dirty="0">
                          <a:solidFill>
                            <a:srgbClr val="C00000"/>
                          </a:solidFill>
                          <a:ea typeface="Times New Roman" panose="02020603050405020304" pitchFamily="18" charset="0"/>
                          <a:cs typeface="Times New Roman" panose="02020603050405020304" pitchFamily="18" charset="0"/>
                        </a:rPr>
                        <m:t> </m:t>
                      </m:r>
                      <m:r>
                        <m:rPr>
                          <m:nor/>
                        </m:rPr>
                        <a:rPr lang="es-CO" sz="3200" b="1" dirty="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14:m>
                  <m:oMath xmlns:m="http://schemas.openxmlformats.org/officeDocument/2006/math">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𝑴𝒐𝒅𝒆𝒍𝒐</m:t>
                    </m:r>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 </m:t>
                    </m:r>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𝑩𝒊𝒏𝒐𝒎𝒊𝒂𝒍</m:t>
                    </m:r>
                  </m:oMath>
                </a14:m>
                <a:endParaRPr lang="es-CO" sz="3200" b="1" dirty="0">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P{X = x } = </a:t>
                </a:r>
                <a14:m>
                  <m:oMath xmlns:m="http://schemas.openxmlformats.org/officeDocument/2006/math">
                    <m:d>
                      <m:dPr>
                        <m:ctrlPr>
                          <a:rPr lang="es-CO" sz="2800" b="1" i="1">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a:rPr lang="es-CO" sz="2800" b="1" i="1">
                                  <a:solidFill>
                                    <a:srgbClr val="C00000"/>
                                  </a:solidFill>
                                  <a:latin typeface="Cambria Math" panose="02040503050406030204" pitchFamily="18" charset="0"/>
                                  <a:cs typeface="Times New Roman" panose="02020603050405020304" pitchFamily="18" charset="0"/>
                                </a:rPr>
                                <m:t>𝟖𝟎</m:t>
                              </m:r>
                            </m:e>
                          </m:mr>
                          <m:mr>
                            <m:e>
                              <m:r>
                                <a:rPr lang="es-CO" sz="2800" b="1" i="1">
                                  <a:solidFill>
                                    <a:srgbClr val="C00000"/>
                                  </a:solidFill>
                                  <a:latin typeface="Cambria Math" panose="02040503050406030204" pitchFamily="18" charset="0"/>
                                  <a:cs typeface="Times New Roman" panose="02020603050405020304" pitchFamily="18" charset="0"/>
                                </a:rPr>
                                <m:t>𝒙</m:t>
                              </m:r>
                            </m:e>
                          </m:mr>
                        </m:m>
                      </m:e>
                    </m:d>
                  </m:oMath>
                </a14:m>
                <a:r>
                  <a:rPr lang="es-CO" sz="2800" b="1" dirty="0">
                    <a:solidFill>
                      <a:srgbClr val="C00000"/>
                    </a:solidFill>
                    <a:ea typeface="Times New Roman" panose="02020603050405020304" pitchFamily="18" charset="0"/>
                    <a:cs typeface="Times New Roman" panose="02020603050405020304" pitchFamily="18" charset="0"/>
                  </a:rPr>
                  <a:t> *(0.85)</a:t>
                </a:r>
                <a:r>
                  <a:rPr lang="es-CO" sz="2800" b="1" baseline="30000" dirty="0">
                    <a:solidFill>
                      <a:srgbClr val="C00000"/>
                    </a:solidFill>
                    <a:ea typeface="Times New Roman" panose="02020603050405020304" pitchFamily="18" charset="0"/>
                    <a:cs typeface="Times New Roman" panose="02020603050405020304" pitchFamily="18" charset="0"/>
                  </a:rPr>
                  <a:t>x</a:t>
                </a:r>
                <a:r>
                  <a:rPr lang="es-CO" sz="2800" b="1" dirty="0">
                    <a:solidFill>
                      <a:srgbClr val="C00000"/>
                    </a:solidFill>
                    <a:ea typeface="Times New Roman" panose="02020603050405020304" pitchFamily="18" charset="0"/>
                    <a:cs typeface="Times New Roman" panose="02020603050405020304" pitchFamily="18" charset="0"/>
                  </a:rPr>
                  <a:t> * (0.15) </a:t>
                </a:r>
                <a:r>
                  <a:rPr lang="es-CO" sz="2800" b="1" baseline="30000" dirty="0">
                    <a:solidFill>
                      <a:srgbClr val="C00000"/>
                    </a:solidFill>
                    <a:ea typeface="Times New Roman" panose="02020603050405020304" pitchFamily="18" charset="0"/>
                    <a:cs typeface="Times New Roman" panose="02020603050405020304" pitchFamily="18" charset="0"/>
                  </a:rPr>
                  <a:t>(80-x)</a:t>
                </a:r>
                <a:r>
                  <a:rPr lang="es-CO" sz="2800" b="1" dirty="0">
                    <a:solidFill>
                      <a:srgbClr val="C00000"/>
                    </a:solidFill>
                    <a:ea typeface="Times New Roman" panose="02020603050405020304" pitchFamily="18" charset="0"/>
                    <a:cs typeface="Times New Roman" panose="02020603050405020304" pitchFamily="18" charset="0"/>
                  </a:rPr>
                  <a:t>, x = 0, 1, 2, …, 80</a:t>
                </a: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Calcular el valor de la variable tal que deja a su izquierda un 13,8% de las observaciones</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P{X ≤ x</a:t>
                </a:r>
                <a:r>
                  <a:rPr lang="es-CO" sz="2800" b="1" baseline="-25000" dirty="0">
                    <a:solidFill>
                      <a:srgbClr val="C00000"/>
                    </a:solidFill>
                    <a:ea typeface="Times New Roman" panose="02020603050405020304" pitchFamily="18" charset="0"/>
                    <a:cs typeface="Times New Roman" panose="02020603050405020304" pitchFamily="18" charset="0"/>
                  </a:rPr>
                  <a:t>0</a:t>
                </a:r>
                <a:r>
                  <a:rPr lang="es-CO" sz="2800" b="1" dirty="0">
                    <a:solidFill>
                      <a:srgbClr val="C00000"/>
                    </a:solidFill>
                    <a:ea typeface="Times New Roman" panose="02020603050405020304" pitchFamily="18" charset="0"/>
                    <a:cs typeface="Times New Roman" panose="02020603050405020304" pitchFamily="18" charset="0"/>
                  </a:rPr>
                  <a:t> } =  0.138, entonces x</a:t>
                </a:r>
                <a:r>
                  <a:rPr lang="es-CO" sz="2800" b="1" baseline="-25000" dirty="0">
                    <a:solidFill>
                      <a:srgbClr val="C00000"/>
                    </a:solidFill>
                    <a:ea typeface="Times New Roman" panose="02020603050405020304" pitchFamily="18" charset="0"/>
                    <a:cs typeface="Times New Roman" panose="02020603050405020304" pitchFamily="18" charset="0"/>
                  </a:rPr>
                  <a:t>0</a:t>
                </a:r>
                <a:r>
                  <a:rPr lang="es-CO" sz="2800" b="1" dirty="0">
                    <a:solidFill>
                      <a:srgbClr val="C00000"/>
                    </a:solidFill>
                    <a:ea typeface="Times New Roman" panose="02020603050405020304" pitchFamily="18" charset="0"/>
                    <a:cs typeface="Times New Roman" panose="02020603050405020304" pitchFamily="18" charset="0"/>
                  </a:rPr>
                  <a:t> = 64</a:t>
                </a:r>
              </a:p>
              <a:p>
                <a:pPr marL="800100" lvl="1" indent="-342900" algn="just">
                  <a:lnSpc>
                    <a:spcPct val="115000"/>
                  </a:lnSpc>
                  <a:buSzPts val="1100"/>
                  <a:buFont typeface="+mj-lt"/>
                  <a:buAutoNum type="alphaLcPeriod"/>
                </a:pPr>
                <a:endParaRPr lang="es-CO" sz="2800" b="1" dirty="0">
                  <a:solidFill>
                    <a:srgbClr val="00206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Calcular el valor de la variable tal que deja a su derecha un 35% de las observaciones</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P{X &gt; x</a:t>
                </a:r>
                <a:r>
                  <a:rPr lang="es-CO" sz="2800" b="1" baseline="-25000" dirty="0">
                    <a:solidFill>
                      <a:srgbClr val="C00000"/>
                    </a:solidFill>
                    <a:ea typeface="Times New Roman" panose="02020603050405020304" pitchFamily="18" charset="0"/>
                    <a:cs typeface="Times New Roman" panose="02020603050405020304" pitchFamily="18" charset="0"/>
                  </a:rPr>
                  <a:t>0</a:t>
                </a:r>
                <a:r>
                  <a:rPr lang="es-CO" sz="2800" b="1" dirty="0">
                    <a:solidFill>
                      <a:srgbClr val="C00000"/>
                    </a:solidFill>
                    <a:ea typeface="Times New Roman" panose="02020603050405020304" pitchFamily="18" charset="0"/>
                    <a:cs typeface="Times New Roman" panose="02020603050405020304" pitchFamily="18" charset="0"/>
                  </a:rPr>
                  <a:t> } =  0.35 entonces x</a:t>
                </a:r>
                <a:r>
                  <a:rPr lang="es-CO" sz="2800" b="1" baseline="-25000" dirty="0">
                    <a:solidFill>
                      <a:srgbClr val="C00000"/>
                    </a:solidFill>
                    <a:ea typeface="Times New Roman" panose="02020603050405020304" pitchFamily="18" charset="0"/>
                    <a:cs typeface="Times New Roman" panose="02020603050405020304" pitchFamily="18" charset="0"/>
                  </a:rPr>
                  <a:t>0</a:t>
                </a:r>
                <a:r>
                  <a:rPr lang="es-CO" sz="2800" b="1" dirty="0">
                    <a:solidFill>
                      <a:srgbClr val="C00000"/>
                    </a:solidFill>
                    <a:ea typeface="Times New Roman" panose="02020603050405020304" pitchFamily="18" charset="0"/>
                    <a:cs typeface="Times New Roman" panose="02020603050405020304" pitchFamily="18" charset="0"/>
                  </a:rPr>
                  <a:t> = 70</a:t>
                </a:r>
              </a:p>
              <a:p>
                <a:pPr marL="800100" lvl="1" indent="-342900" algn="just">
                  <a:lnSpc>
                    <a:spcPct val="115000"/>
                  </a:lnSpc>
                  <a:buSzPts val="1100"/>
                  <a:buFont typeface="+mj-lt"/>
                  <a:buAutoNum type="alphaLcPeriod"/>
                </a:pPr>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32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32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32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solidFill>
                    <a:srgbClr val="00B0F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288679"/>
                <a:ext cx="10375900" cy="9045938"/>
              </a:xfrm>
              <a:prstGeom prst="rect">
                <a:avLst/>
              </a:prstGeom>
              <a:blipFill>
                <a:blip r:embed="rId2"/>
                <a:stretch>
                  <a:fillRect r="-1234"/>
                </a:stretch>
              </a:blipFill>
            </p:spPr>
            <p:txBody>
              <a:bodyPr/>
              <a:lstStyle/>
              <a:p>
                <a:r>
                  <a:rPr lang="es-CO">
                    <a:noFill/>
                  </a:rPr>
                  <a:t> </a:t>
                </a:r>
              </a:p>
            </p:txBody>
          </p:sp>
        </mc:Fallback>
      </mc:AlternateContent>
      <p:pic>
        <p:nvPicPr>
          <p:cNvPr id="2" name="Imagen 1"/>
          <p:cNvPicPr>
            <a:picLocks noChangeAspect="1"/>
          </p:cNvPicPr>
          <p:nvPr/>
        </p:nvPicPr>
        <p:blipFill>
          <a:blip r:embed="rId3"/>
          <a:stretch>
            <a:fillRect/>
          </a:stretch>
        </p:blipFill>
        <p:spPr>
          <a:xfrm>
            <a:off x="9626176" y="4460423"/>
            <a:ext cx="2470031" cy="2397577"/>
          </a:xfrm>
          <a:prstGeom prst="rect">
            <a:avLst/>
          </a:prstGeom>
        </p:spPr>
      </p:pic>
    </p:spTree>
    <p:extLst>
      <p:ext uri="{BB962C8B-B14F-4D97-AF65-F5344CB8AC3E}">
        <p14:creationId xmlns:p14="http://schemas.microsoft.com/office/powerpoint/2010/main" val="30220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3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wd">
                                    <p:tmAbs val="300"/>
                                  </p:iterate>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wd">
                                    <p:tmAbs val="300"/>
                                  </p:iterate>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wd">
                                    <p:tmAbs val="300"/>
                                  </p:iterate>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wd">
                                    <p:tmAbs val="300"/>
                                  </p:iterate>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iterate type="wd">
                                    <p:tmAbs val="300"/>
                                  </p:iterate>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288679"/>
                <a:ext cx="10375900" cy="6449971"/>
              </a:xfrm>
              <a:prstGeom prst="rect">
                <a:avLst/>
              </a:prstGeom>
            </p:spPr>
            <p:txBody>
              <a:bodyPr wrap="square">
                <a:spAutoFit/>
              </a:bodyPr>
              <a:lstStyle/>
              <a:p>
                <a:pPr algn="just">
                  <a:lnSpc>
                    <a:spcPct val="115000"/>
                  </a:lnSpc>
                  <a:spcAft>
                    <a:spcPts val="1000"/>
                  </a:spcAft>
                </a:pPr>
                <a14:m>
                  <m:oMathPara xmlns:m="http://schemas.openxmlformats.org/officeDocument/2006/math">
                    <m:oMathParaPr>
                      <m:jc m:val="centerGroup"/>
                    </m:oMathParaPr>
                    <m:oMath xmlns:m="http://schemas.openxmlformats.org/officeDocument/2006/math">
                      <m:r>
                        <m:rPr>
                          <m:nor/>
                        </m:rPr>
                        <a:rPr lang="es-CO" sz="3200" b="1" dirty="0">
                          <a:solidFill>
                            <a:srgbClr val="C00000"/>
                          </a:solidFill>
                          <a:ea typeface="Times New Roman" panose="02020603050405020304" pitchFamily="18" charset="0"/>
                          <a:cs typeface="Times New Roman" panose="02020603050405020304" pitchFamily="18" charset="0"/>
                        </a:rPr>
                        <m:t>Modelos</m:t>
                      </m:r>
                      <m:r>
                        <m:rPr>
                          <m:nor/>
                        </m:rPr>
                        <a:rPr lang="es-CO" sz="3200" b="1" dirty="0">
                          <a:solidFill>
                            <a:srgbClr val="C00000"/>
                          </a:solidFill>
                          <a:ea typeface="Times New Roman" panose="02020603050405020304" pitchFamily="18" charset="0"/>
                          <a:cs typeface="Times New Roman" panose="02020603050405020304" pitchFamily="18" charset="0"/>
                        </a:rPr>
                        <m:t> </m:t>
                      </m:r>
                      <m:r>
                        <m:rPr>
                          <m:nor/>
                        </m:rPr>
                        <a:rPr lang="es-CO" sz="3200" b="1" dirty="0">
                          <a:solidFill>
                            <a:srgbClr val="C00000"/>
                          </a:solidFill>
                          <a:ea typeface="Times New Roman" panose="02020603050405020304" pitchFamily="18" charset="0"/>
                          <a:cs typeface="Times New Roman" panose="02020603050405020304" pitchFamily="18" charset="0"/>
                        </a:rPr>
                        <m:t>Probabil</m:t>
                      </m:r>
                      <m:r>
                        <m:rPr>
                          <m:nor/>
                        </m:rPr>
                        <a:rPr lang="es-CO" sz="3200" b="1" dirty="0">
                          <a:solidFill>
                            <a:srgbClr val="C00000"/>
                          </a:solidFill>
                          <a:ea typeface="Times New Roman" panose="02020603050405020304" pitchFamily="18" charset="0"/>
                          <a:cs typeface="Times New Roman" panose="02020603050405020304" pitchFamily="18" charset="0"/>
                        </a:rPr>
                        <m:t>í</m:t>
                      </m:r>
                      <m:r>
                        <m:rPr>
                          <m:nor/>
                        </m:rPr>
                        <a:rPr lang="es-CO" sz="3200" b="1" dirty="0">
                          <a:solidFill>
                            <a:srgbClr val="C00000"/>
                          </a:solidFill>
                          <a:ea typeface="Times New Roman" panose="02020603050405020304" pitchFamily="18" charset="0"/>
                          <a:cs typeface="Times New Roman" panose="02020603050405020304" pitchFamily="18" charset="0"/>
                        </a:rPr>
                        <m:t>sticos</m:t>
                      </m:r>
                      <m:r>
                        <m:rPr>
                          <m:nor/>
                        </m:rPr>
                        <a:rPr lang="es-CO" sz="3200" b="1" dirty="0">
                          <a:solidFill>
                            <a:srgbClr val="C00000"/>
                          </a:solidFill>
                          <a:ea typeface="Times New Roman" panose="02020603050405020304" pitchFamily="18" charset="0"/>
                          <a:cs typeface="Times New Roman" panose="02020603050405020304" pitchFamily="18" charset="0"/>
                        </a:rPr>
                        <m:t> </m:t>
                      </m:r>
                      <m:r>
                        <m:rPr>
                          <m:nor/>
                        </m:rPr>
                        <a:rPr lang="es-CO" sz="3200" b="1" dirty="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solidFill>
                    <a:srgbClr val="C0000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r>
                  <a:rPr lang="es-CO" sz="3200" b="1" dirty="0">
                    <a:solidFill>
                      <a:srgbClr val="FF0000"/>
                    </a:solidFill>
                    <a:ea typeface="Times New Roman" panose="02020603050405020304" pitchFamily="18" charset="0"/>
                    <a:cs typeface="Times New Roman" panose="02020603050405020304" pitchFamily="18" charset="0"/>
                  </a:rPr>
                  <a:t>Ejercicio 40. </a:t>
                </a:r>
                <a:r>
                  <a:rPr lang="es-CO" sz="3200" b="1" dirty="0">
                    <a:solidFill>
                      <a:srgbClr val="002060"/>
                    </a:solidFill>
                    <a:ea typeface="Times New Roman" panose="02020603050405020304" pitchFamily="18" charset="0"/>
                    <a:cs typeface="Times New Roman" panose="02020603050405020304" pitchFamily="18" charset="0"/>
                  </a:rPr>
                  <a:t>(Binomial Negativa)  Calcule la probabilidad de que una persona que lanza una moneda obtenga </a:t>
                </a:r>
              </a:p>
              <a:p>
                <a:pPr marL="342900" indent="-342900" algn="just">
                  <a:lnSpc>
                    <a:spcPct val="115000"/>
                  </a:lnSpc>
                  <a:buSzPts val="1100"/>
                  <a:buFont typeface="+mj-lt"/>
                  <a:buAutoNum type="alphaLcPeriod"/>
                </a:pPr>
                <a:r>
                  <a:rPr lang="es-CO" sz="3200" b="1" dirty="0">
                    <a:solidFill>
                      <a:srgbClr val="002060"/>
                    </a:solidFill>
                    <a:ea typeface="Times New Roman" panose="02020603050405020304" pitchFamily="18" charset="0"/>
                    <a:cs typeface="Times New Roman" panose="02020603050405020304" pitchFamily="18" charset="0"/>
                  </a:rPr>
                  <a:t>a) la tercera cara en el séptimo lanzamiento;</a:t>
                </a:r>
              </a:p>
              <a:p>
                <a:pPr marL="342900" indent="-342900" algn="just">
                  <a:lnSpc>
                    <a:spcPct val="115000"/>
                  </a:lnSpc>
                  <a:buSzPts val="1100"/>
                  <a:buFont typeface="+mj-lt"/>
                  <a:buAutoNum type="alphaLcPeriod"/>
                </a:pPr>
                <a:r>
                  <a:rPr lang="es-CO" sz="3200" b="1" dirty="0">
                    <a:solidFill>
                      <a:srgbClr val="002060"/>
                    </a:solidFill>
                    <a:ea typeface="Times New Roman" panose="02020603050405020304" pitchFamily="18" charset="0"/>
                    <a:cs typeface="Times New Roman" panose="02020603050405020304" pitchFamily="18" charset="0"/>
                  </a:rPr>
                  <a:t>b) la primera cara en el cuarto lanzamiento;</a:t>
                </a:r>
              </a:p>
              <a:p>
                <a:pPr marL="342900" indent="-342900" algn="just">
                  <a:lnSpc>
                    <a:spcPct val="115000"/>
                  </a:lnSpc>
                  <a:buSzPts val="1100"/>
                  <a:buFont typeface="+mj-lt"/>
                  <a:buAutoNum type="alphaLcPeriod"/>
                </a:pPr>
                <a:r>
                  <a:rPr lang="es-CO" sz="3200" b="1" dirty="0">
                    <a:solidFill>
                      <a:srgbClr val="002060"/>
                    </a:solidFill>
                    <a:ea typeface="Times New Roman" panose="02020603050405020304" pitchFamily="18" charset="0"/>
                    <a:cs typeface="Times New Roman" panose="02020603050405020304" pitchFamily="18" charset="0"/>
                  </a:rPr>
                  <a:t>C) Obtenga la segunda cara a los sumo en el cuarto lanzamiento</a:t>
                </a:r>
              </a:p>
              <a:p>
                <a:pPr marL="342900" indent="-342900" algn="just">
                  <a:lnSpc>
                    <a:spcPct val="115000"/>
                  </a:lnSpc>
                  <a:buSzPts val="1100"/>
                  <a:buFont typeface="+mj-lt"/>
                  <a:buAutoNum type="alphaLcPeriod"/>
                </a:pPr>
                <a:r>
                  <a:rPr lang="es-CO" sz="3200" b="1" dirty="0">
                    <a:solidFill>
                      <a:srgbClr val="002060"/>
                    </a:solidFill>
                    <a:ea typeface="Times New Roman" panose="02020603050405020304" pitchFamily="18" charset="0"/>
                    <a:cs typeface="Times New Roman" panose="02020603050405020304" pitchFamily="18" charset="0"/>
                  </a:rPr>
                  <a:t>d) Obtenga la primera cara al menos en el tercer lanzamiento</a:t>
                </a:r>
              </a:p>
              <a:p>
                <a:pPr marL="342900" indent="-342900" algn="just">
                  <a:lnSpc>
                    <a:spcPct val="115000"/>
                  </a:lnSpc>
                  <a:buSzPts val="1100"/>
                  <a:buFont typeface="+mj-lt"/>
                  <a:buAutoNum type="alphaLcPeriod"/>
                </a:pPr>
                <a:r>
                  <a:rPr lang="es-CO" sz="3200" b="1" dirty="0">
                    <a:solidFill>
                      <a:srgbClr val="00B0F0"/>
                    </a:solidFill>
                    <a:ea typeface="Times New Roman" panose="02020603050405020304" pitchFamily="18" charset="0"/>
                    <a:cs typeface="Times New Roman" panose="02020603050405020304" pitchFamily="18" charset="0"/>
                  </a:rPr>
                  <a:t>, </a:t>
                </a: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288679"/>
                <a:ext cx="10375900" cy="6449971"/>
              </a:xfrm>
              <a:prstGeom prst="rect">
                <a:avLst/>
              </a:prstGeom>
              <a:blipFill>
                <a:blip r:embed="rId2"/>
                <a:stretch>
                  <a:fillRect r="-1528"/>
                </a:stretch>
              </a:blipFill>
            </p:spPr>
            <p:txBody>
              <a:bodyPr/>
              <a:lstStyle/>
              <a:p>
                <a:r>
                  <a:rPr lang="es-CO">
                    <a:noFill/>
                  </a:rPr>
                  <a:t> </a:t>
                </a:r>
              </a:p>
            </p:txBody>
          </p:sp>
        </mc:Fallback>
      </mc:AlternateContent>
    </p:spTree>
    <p:extLst>
      <p:ext uri="{BB962C8B-B14F-4D97-AF65-F5344CB8AC3E}">
        <p14:creationId xmlns:p14="http://schemas.microsoft.com/office/powerpoint/2010/main" val="359045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2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6001"/>
                            </p:stCondLst>
                            <p:childTnLst>
                              <p:par>
                                <p:cTn id="8" presetID="1" presetClass="entr" presetSubtype="0" fill="hold" nodeType="afterEffect">
                                  <p:stCondLst>
                                    <p:cond delay="0"/>
                                  </p:stCondLst>
                                  <p:iterate type="lt">
                                    <p:tmAbs val="2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23802"/>
                            </p:stCondLst>
                            <p:childTnLst>
                              <p:par>
                                <p:cTn id="11" presetID="1" presetClass="entr" presetSubtype="0" fill="hold" nodeType="afterEffect">
                                  <p:stCondLst>
                                    <p:cond delay="0"/>
                                  </p:stCondLst>
                                  <p:iterate type="lt">
                                    <p:tmAbs val="2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31203"/>
                            </p:stCondLst>
                            <p:childTnLst>
                              <p:par>
                                <p:cTn id="14" presetID="1" presetClass="entr" presetSubtype="0" fill="hold" nodeType="afterEffect">
                                  <p:stCondLst>
                                    <p:cond delay="0"/>
                                  </p:stCondLst>
                                  <p:iterate type="lt">
                                    <p:tmAbs val="200"/>
                                  </p:iterate>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38404"/>
                            </p:stCondLst>
                            <p:childTnLst>
                              <p:par>
                                <p:cTn id="17" presetID="1" presetClass="entr" presetSubtype="0" fill="hold" nodeType="afterEffect">
                                  <p:stCondLst>
                                    <p:cond delay="0"/>
                                  </p:stCondLst>
                                  <p:iterate type="lt">
                                    <p:tmAbs val="200"/>
                                  </p:iterate>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48405"/>
                            </p:stCondLst>
                            <p:childTnLst>
                              <p:par>
                                <p:cTn id="20" presetID="1" presetClass="entr" presetSubtype="0" fill="hold" nodeType="afterEffect">
                                  <p:stCondLst>
                                    <p:cond delay="0"/>
                                  </p:stCondLst>
                                  <p:iterate type="lt">
                                    <p:tmAbs val="200"/>
                                  </p:iterate>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58206"/>
                            </p:stCondLst>
                            <p:childTnLst>
                              <p:par>
                                <p:cTn id="23" presetID="1" presetClass="entr" presetSubtype="0" fill="hold" nodeType="afterEffect">
                                  <p:stCondLst>
                                    <p:cond delay="0"/>
                                  </p:stCondLst>
                                  <p:iterate type="lt">
                                    <p:tmAbs val="200"/>
                                  </p:iterate>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865414" y="0"/>
                <a:ext cx="10375900" cy="6595780"/>
              </a:xfrm>
              <a:prstGeom prst="rect">
                <a:avLst/>
              </a:prstGeom>
            </p:spPr>
            <p:txBody>
              <a:bodyPr wrap="square">
                <a:spAutoFit/>
              </a:bodyPr>
              <a:lstStyle/>
              <a:p>
                <a:pPr algn="ctr">
                  <a:lnSpc>
                    <a:spcPct val="115000"/>
                  </a:lnSpc>
                  <a:buSzPts val="1100"/>
                </a:pPr>
                <a14:m>
                  <m:oMathPara xmlns:m="http://schemas.openxmlformats.org/officeDocument/2006/math">
                    <m:oMathParaPr>
                      <m:jc m:val="centerGroup"/>
                    </m:oMathParaPr>
                    <m:oMath xmlns:m="http://schemas.openxmlformats.org/officeDocument/2006/math">
                      <m:r>
                        <m:rPr>
                          <m:nor/>
                        </m:rPr>
                        <a:rPr lang="es-CO" sz="3200" b="1" dirty="0" smtClean="0">
                          <a:solidFill>
                            <a:srgbClr val="C00000"/>
                          </a:solidFill>
                          <a:ea typeface="Times New Roman" panose="02020603050405020304" pitchFamily="18" charset="0"/>
                          <a:cs typeface="Times New Roman" panose="02020603050405020304" pitchFamily="18" charset="0"/>
                        </a:rPr>
                        <m:t>Modelos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Probabil</m:t>
                      </m:r>
                      <m:r>
                        <m:rPr>
                          <m:nor/>
                        </m:rPr>
                        <a:rPr lang="es-CO" sz="3200" b="1" dirty="0" smtClean="0">
                          <a:solidFill>
                            <a:srgbClr val="C00000"/>
                          </a:solidFill>
                          <a:ea typeface="Times New Roman" panose="02020603050405020304" pitchFamily="18" charset="0"/>
                          <a:cs typeface="Times New Roman" panose="02020603050405020304" pitchFamily="18" charset="0"/>
                        </a:rPr>
                        <m:t>í</m:t>
                      </m:r>
                      <m:r>
                        <m:rPr>
                          <m:nor/>
                        </m:rPr>
                        <a:rPr lang="es-CO" sz="3200" b="1" dirty="0" smtClean="0">
                          <a:solidFill>
                            <a:srgbClr val="C00000"/>
                          </a:solidFill>
                          <a:ea typeface="Times New Roman" panose="02020603050405020304" pitchFamily="18" charset="0"/>
                          <a:cs typeface="Times New Roman" panose="02020603050405020304" pitchFamily="18" charset="0"/>
                        </a:rPr>
                        <m:t>sticos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solidFill>
                    <a:srgbClr val="C00000"/>
                  </a:solidFill>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14:m>
                  <m:oMath xmlns:m="http://schemas.openxmlformats.org/officeDocument/2006/math">
                    <m:r>
                      <a:rPr lang="es-CO" sz="2400" b="1" i="1" smtClean="0">
                        <a:latin typeface="Cambria Math" panose="02040503050406030204" pitchFamily="18" charset="0"/>
                        <a:ea typeface="Times New Roman" panose="02020603050405020304" pitchFamily="18" charset="0"/>
                        <a:cs typeface="Times New Roman" panose="02020603050405020304" pitchFamily="18" charset="0"/>
                      </a:rPr>
                      <m:t>𝑴𝒐𝒅𝒆𝒍𝒐</m:t>
                    </m:r>
                    <m:r>
                      <a:rPr lang="es-CO" sz="2400" b="1" i="1" smtClean="0">
                        <a:latin typeface="Cambria Math" panose="02040503050406030204" pitchFamily="18" charset="0"/>
                        <a:ea typeface="Times New Roman" panose="02020603050405020304" pitchFamily="18" charset="0"/>
                        <a:cs typeface="Times New Roman" panose="02020603050405020304" pitchFamily="18" charset="0"/>
                      </a:rPr>
                      <m:t> </m:t>
                    </m:r>
                    <m:r>
                      <a:rPr lang="es-CO" sz="2400" b="1" i="1" smtClean="0">
                        <a:latin typeface="Cambria Math" panose="02040503050406030204" pitchFamily="18" charset="0"/>
                        <a:ea typeface="Times New Roman" panose="02020603050405020304" pitchFamily="18" charset="0"/>
                        <a:cs typeface="Times New Roman" panose="02020603050405020304" pitchFamily="18" charset="0"/>
                      </a:rPr>
                      <m:t>𝑩𝒊𝒏𝒐𝒎𝒊𝒂𝒍</m:t>
                    </m:r>
                  </m:oMath>
                </a14:m>
                <a:r>
                  <a:rPr lang="es-CO" sz="2400" b="1" dirty="0">
                    <a:ea typeface="Times New Roman" panose="02020603050405020304" pitchFamily="18" charset="0"/>
                    <a:cs typeface="Times New Roman" panose="02020603050405020304" pitchFamily="18" charset="0"/>
                  </a:rPr>
                  <a:t> Negativo (I) – según celular</a:t>
                </a:r>
              </a:p>
              <a:p>
                <a:pPr marL="800100" lvl="1" indent="-342900" algn="just">
                  <a:lnSpc>
                    <a:spcPct val="115000"/>
                  </a:lnSpc>
                  <a:buSzPts val="1100"/>
                  <a:buFont typeface="+mj-lt"/>
                  <a:buAutoNum type="alphaLcPeriod"/>
                </a:pPr>
                <a:r>
                  <a:rPr lang="es-CO" sz="2400" b="1" dirty="0">
                    <a:solidFill>
                      <a:srgbClr val="00B0F0"/>
                    </a:solidFill>
                    <a:ea typeface="Times New Roman" panose="02020603050405020304" pitchFamily="18" charset="0"/>
                    <a:cs typeface="Times New Roman" panose="02020603050405020304" pitchFamily="18" charset="0"/>
                  </a:rPr>
                  <a:t>X</a:t>
                </a:r>
                <a:r>
                  <a:rPr lang="es-CO" sz="2400" b="1" dirty="0">
                    <a:ea typeface="Times New Roman" panose="02020603050405020304" pitchFamily="18" charset="0"/>
                    <a:cs typeface="Times New Roman" panose="02020603050405020304" pitchFamily="18" charset="0"/>
                  </a:rPr>
                  <a:t> = </a:t>
                </a:r>
                <a:r>
                  <a:rPr lang="es-CO" sz="2400" b="1" dirty="0">
                    <a:solidFill>
                      <a:schemeClr val="accent6">
                        <a:lumMod val="50000"/>
                      </a:schemeClr>
                    </a:solidFill>
                    <a:ea typeface="Times New Roman" panose="02020603050405020304" pitchFamily="18" charset="0"/>
                    <a:cs typeface="Times New Roman" panose="02020603050405020304" pitchFamily="18" charset="0"/>
                  </a:rPr>
                  <a:t># de fallas antes de obtener la </a:t>
                </a:r>
                <a:r>
                  <a:rPr lang="es-CO" sz="2400" b="1" dirty="0">
                    <a:solidFill>
                      <a:srgbClr val="C00000"/>
                    </a:solidFill>
                    <a:ea typeface="Times New Roman" panose="02020603050405020304" pitchFamily="18" charset="0"/>
                    <a:cs typeface="Times New Roman" panose="02020603050405020304" pitchFamily="18" charset="0"/>
                  </a:rPr>
                  <a:t>3a</a:t>
                </a:r>
                <a:r>
                  <a:rPr lang="es-CO" sz="2400" b="1" dirty="0">
                    <a:ea typeface="Times New Roman" panose="02020603050405020304" pitchFamily="18" charset="0"/>
                    <a:cs typeface="Times New Roman" panose="02020603050405020304" pitchFamily="18" charset="0"/>
                  </a:rPr>
                  <a:t> cara</a:t>
                </a:r>
              </a:p>
              <a:p>
                <a:pPr marL="800100" lvl="1" indent="-342900" algn="just">
                  <a:lnSpc>
                    <a:spcPct val="115000"/>
                  </a:lnSpc>
                  <a:buSzPts val="1100"/>
                  <a:buFont typeface="+mj-lt"/>
                  <a:buAutoNum type="alphaLcPeriod"/>
                </a:pPr>
                <a:r>
                  <a:rPr lang="es-CO" sz="2400" b="1" dirty="0">
                    <a:solidFill>
                      <a:schemeClr val="accent6">
                        <a:lumMod val="50000"/>
                      </a:schemeClr>
                    </a:solidFill>
                    <a:ea typeface="Times New Roman" panose="02020603050405020304" pitchFamily="18" charset="0"/>
                    <a:cs typeface="Times New Roman" panose="02020603050405020304" pitchFamily="18" charset="0"/>
                  </a:rPr>
                  <a:t>X tiene distribución binomial negativa de parámetros </a:t>
                </a:r>
                <a:r>
                  <a:rPr lang="es-CO" sz="2400" b="1" dirty="0">
                    <a:solidFill>
                      <a:srgbClr val="C00000"/>
                    </a:solidFill>
                    <a:ea typeface="Times New Roman" panose="02020603050405020304" pitchFamily="18" charset="0"/>
                    <a:cs typeface="Times New Roman" panose="02020603050405020304" pitchFamily="18" charset="0"/>
                  </a:rPr>
                  <a:t>r = 3 y p = 0. 5</a:t>
                </a:r>
              </a:p>
              <a:p>
                <a:pPr marL="800100" lvl="1" indent="-342900" algn="just">
                  <a:lnSpc>
                    <a:spcPct val="115000"/>
                  </a:lnSpc>
                  <a:buSzPts val="1100"/>
                  <a:buFont typeface="+mj-lt"/>
                  <a:buAutoNum type="alphaLcPeriod"/>
                </a:pPr>
                <a:r>
                  <a:rPr lang="es-CO" sz="2400" b="1" dirty="0">
                    <a:solidFill>
                      <a:srgbClr val="C00000"/>
                    </a:solidFill>
                    <a:ea typeface="Times New Roman" panose="02020603050405020304" pitchFamily="18" charset="0"/>
                    <a:cs typeface="Times New Roman" panose="02020603050405020304" pitchFamily="18" charset="0"/>
                  </a:rPr>
                  <a:t>Con (</a:t>
                </a:r>
                <a:r>
                  <a:rPr lang="es-CO" sz="2400" b="1" dirty="0" err="1">
                    <a:solidFill>
                      <a:srgbClr val="C00000"/>
                    </a:solidFill>
                    <a:ea typeface="Times New Roman" panose="02020603050405020304" pitchFamily="18" charset="0"/>
                    <a:cs typeface="Times New Roman" panose="02020603050405020304" pitchFamily="18" charset="0"/>
                  </a:rPr>
                  <a:t>f.m.p</a:t>
                </a:r>
                <a:r>
                  <a:rPr lang="es-CO" sz="24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400" b="1" i="1" smtClean="0">
                            <a:solidFill>
                              <a:srgbClr val="C00000"/>
                            </a:solidFill>
                            <a:latin typeface="Cambria Math" panose="02040503050406030204" pitchFamily="18" charset="0"/>
                            <a:cs typeface="Times New Roman" panose="02020603050405020304" pitchFamily="18" charset="0"/>
                          </a:rPr>
                        </m:ctrlPr>
                      </m:mPr>
                      <m:mr>
                        <m:e>
                          <m:r>
                            <m:rPr>
                              <m:brk m:alnAt="7"/>
                            </m:rPr>
                            <a:rPr lang="es-CO" sz="2400" b="1" i="1" smtClean="0">
                              <a:solidFill>
                                <a:srgbClr val="C00000"/>
                              </a:solidFill>
                              <a:latin typeface="Cambria Math" panose="02040503050406030204" pitchFamily="18" charset="0"/>
                              <a:cs typeface="Times New Roman" panose="02020603050405020304" pitchFamily="18" charset="0"/>
                            </a:rPr>
                            <m:t>𝒙</m:t>
                          </m:r>
                          <m:r>
                            <a:rPr lang="es-CO" sz="2400" b="1" i="1" smtClean="0">
                              <a:solidFill>
                                <a:srgbClr val="C00000"/>
                              </a:solidFill>
                              <a:latin typeface="Cambria Math" panose="02040503050406030204" pitchFamily="18" charset="0"/>
                              <a:cs typeface="Times New Roman" panose="02020603050405020304" pitchFamily="18" charset="0"/>
                            </a:rPr>
                            <m:t>+</m:t>
                          </m:r>
                          <m:r>
                            <a:rPr lang="es-CO" sz="2400" b="1" i="1" smtClean="0">
                              <a:solidFill>
                                <a:srgbClr val="C00000"/>
                              </a:solidFill>
                              <a:latin typeface="Cambria Math" panose="02040503050406030204" pitchFamily="18" charset="0"/>
                              <a:cs typeface="Times New Roman" panose="02020603050405020304" pitchFamily="18" charset="0"/>
                            </a:rPr>
                            <m:t>𝒓</m:t>
                          </m:r>
                          <m:r>
                            <a:rPr lang="es-CO" sz="2400" b="1" i="1" smtClean="0">
                              <a:solidFill>
                                <a:srgbClr val="C00000"/>
                              </a:solidFill>
                              <a:latin typeface="Cambria Math" panose="02040503050406030204" pitchFamily="18" charset="0"/>
                              <a:cs typeface="Times New Roman" panose="02020603050405020304" pitchFamily="18" charset="0"/>
                            </a:rPr>
                            <m:t>−</m:t>
                          </m:r>
                          <m:r>
                            <a:rPr lang="es-CO" sz="2400" b="1" i="1" smtClean="0">
                              <a:solidFill>
                                <a:srgbClr val="C00000"/>
                              </a:solidFill>
                              <a:latin typeface="Cambria Math" panose="02040503050406030204" pitchFamily="18" charset="0"/>
                              <a:cs typeface="Times New Roman" panose="02020603050405020304" pitchFamily="18" charset="0"/>
                            </a:rPr>
                            <m:t>𝟏</m:t>
                          </m:r>
                        </m:e>
                      </m:mr>
                      <m:mr>
                        <m:e>
                          <m:r>
                            <a:rPr lang="es-CO" sz="2400" b="1" i="1" smtClean="0">
                              <a:solidFill>
                                <a:srgbClr val="C00000"/>
                              </a:solidFill>
                              <a:latin typeface="Cambria Math" panose="02040503050406030204" pitchFamily="18" charset="0"/>
                              <a:cs typeface="Times New Roman" panose="02020603050405020304" pitchFamily="18" charset="0"/>
                            </a:rPr>
                            <m:t>𝒓</m:t>
                          </m:r>
                          <m:r>
                            <a:rPr lang="es-CO" sz="2400" b="1" i="1" smtClean="0">
                              <a:solidFill>
                                <a:srgbClr val="C00000"/>
                              </a:solidFill>
                              <a:latin typeface="Cambria Math" panose="02040503050406030204" pitchFamily="18" charset="0"/>
                              <a:cs typeface="Times New Roman" panose="02020603050405020304" pitchFamily="18" charset="0"/>
                            </a:rPr>
                            <m:t>−</m:t>
                          </m:r>
                          <m:r>
                            <a:rPr lang="es-CO" sz="2400" b="1" i="1" smtClean="0">
                              <a:solidFill>
                                <a:srgbClr val="C00000"/>
                              </a:solidFill>
                              <a:latin typeface="Cambria Math" panose="02040503050406030204" pitchFamily="18" charset="0"/>
                              <a:cs typeface="Times New Roman" panose="02020603050405020304" pitchFamily="18" charset="0"/>
                            </a:rPr>
                            <m:t>𝟏</m:t>
                          </m:r>
                        </m:e>
                      </m:mr>
                    </m:m>
                  </m:oMath>
                </a14:m>
                <a:r>
                  <a:rPr lang="es-CO" sz="2400" b="1" dirty="0">
                    <a:solidFill>
                      <a:srgbClr val="C00000"/>
                    </a:solidFill>
                    <a:ea typeface="Times New Roman" panose="02020603050405020304" pitchFamily="18" charset="0"/>
                    <a:cs typeface="Times New Roman" panose="02020603050405020304" pitchFamily="18" charset="0"/>
                  </a:rPr>
                  <a:t>) *</a:t>
                </a:r>
                <a:r>
                  <a:rPr lang="es-CO" sz="2400" b="1" dirty="0" err="1">
                    <a:solidFill>
                      <a:srgbClr val="C00000"/>
                    </a:solidFill>
                    <a:ea typeface="Times New Roman" panose="02020603050405020304" pitchFamily="18" charset="0"/>
                    <a:cs typeface="Times New Roman" panose="02020603050405020304" pitchFamily="18" charset="0"/>
                  </a:rPr>
                  <a:t>p</a:t>
                </a:r>
                <a:r>
                  <a:rPr lang="es-CO" sz="2400" b="1" baseline="30000" dirty="0" err="1">
                    <a:solidFill>
                      <a:srgbClr val="C00000"/>
                    </a:solidFill>
                    <a:ea typeface="Times New Roman" panose="02020603050405020304" pitchFamily="18" charset="0"/>
                    <a:cs typeface="Times New Roman" panose="02020603050405020304" pitchFamily="18" charset="0"/>
                  </a:rPr>
                  <a:t>r</a:t>
                </a:r>
                <a:r>
                  <a:rPr lang="es-CO" sz="2400" b="1" dirty="0">
                    <a:solidFill>
                      <a:srgbClr val="C00000"/>
                    </a:solidFill>
                    <a:ea typeface="Times New Roman" panose="02020603050405020304" pitchFamily="18" charset="0"/>
                    <a:cs typeface="Times New Roman" panose="02020603050405020304" pitchFamily="18" charset="0"/>
                  </a:rPr>
                  <a:t> * (1-p)</a:t>
                </a:r>
                <a:r>
                  <a:rPr lang="es-CO" sz="2400" b="1" baseline="30000" dirty="0">
                    <a:solidFill>
                      <a:srgbClr val="C00000"/>
                    </a:solidFill>
                    <a:ea typeface="Times New Roman" panose="02020603050405020304" pitchFamily="18" charset="0"/>
                    <a:cs typeface="Times New Roman" panose="02020603050405020304" pitchFamily="18" charset="0"/>
                  </a:rPr>
                  <a:t>x</a:t>
                </a:r>
                <a:r>
                  <a:rPr lang="es-CO" sz="2400" b="1" dirty="0">
                    <a:solidFill>
                      <a:srgbClr val="C00000"/>
                    </a:solidFill>
                    <a:ea typeface="Times New Roman" panose="02020603050405020304" pitchFamily="18" charset="0"/>
                    <a:cs typeface="Times New Roman" panose="02020603050405020304" pitchFamily="18" charset="0"/>
                  </a:rPr>
                  <a:t>, x = 0, 1, 2, 3,…</a:t>
                </a:r>
              </a:p>
              <a:p>
                <a:pPr marL="800100" lvl="1" indent="-342900" algn="just">
                  <a:lnSpc>
                    <a:spcPct val="115000"/>
                  </a:lnSpc>
                  <a:buSzPts val="1100"/>
                  <a:buFont typeface="+mj-lt"/>
                  <a:buAutoNum type="alphaLcPeriod"/>
                </a:pPr>
                <a:r>
                  <a:rPr lang="es-CO" sz="2400" b="1" dirty="0">
                    <a:solidFill>
                      <a:srgbClr val="C00000"/>
                    </a:solidFill>
                    <a:ea typeface="Times New Roman" panose="02020603050405020304" pitchFamily="18" charset="0"/>
                    <a:cs typeface="Times New Roman" panose="02020603050405020304" pitchFamily="18" charset="0"/>
                  </a:rPr>
                  <a:t>Con (</a:t>
                </a:r>
                <a:r>
                  <a:rPr lang="es-CO" sz="2400" b="1" dirty="0" err="1">
                    <a:solidFill>
                      <a:srgbClr val="C00000"/>
                    </a:solidFill>
                    <a:ea typeface="Times New Roman" panose="02020603050405020304" pitchFamily="18" charset="0"/>
                    <a:cs typeface="Times New Roman" panose="02020603050405020304" pitchFamily="18" charset="0"/>
                  </a:rPr>
                  <a:t>f.m.p</a:t>
                </a:r>
                <a:r>
                  <a:rPr lang="es-CO" sz="24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400" b="1" i="1">
                            <a:solidFill>
                              <a:srgbClr val="C00000"/>
                            </a:solidFill>
                            <a:latin typeface="Cambria Math" panose="02040503050406030204" pitchFamily="18" charset="0"/>
                            <a:cs typeface="Times New Roman" panose="02020603050405020304" pitchFamily="18" charset="0"/>
                          </a:rPr>
                        </m:ctrlPr>
                      </m:mPr>
                      <m:mr>
                        <m:e>
                          <m:r>
                            <m:rPr>
                              <m:brk m:alnAt="7"/>
                            </m:rPr>
                            <a:rPr lang="es-CO" sz="2400" b="1" i="1">
                              <a:solidFill>
                                <a:srgbClr val="C00000"/>
                              </a:solidFill>
                              <a:latin typeface="Cambria Math" panose="02040503050406030204" pitchFamily="18" charset="0"/>
                              <a:cs typeface="Times New Roman" panose="02020603050405020304" pitchFamily="18" charset="0"/>
                            </a:rPr>
                            <m:t>𝒙</m:t>
                          </m:r>
                          <m:r>
                            <a:rPr lang="es-CO" sz="2400" b="1" i="1">
                              <a:solidFill>
                                <a:srgbClr val="C00000"/>
                              </a:solidFill>
                              <a:latin typeface="Cambria Math" panose="02040503050406030204" pitchFamily="18" charset="0"/>
                              <a:cs typeface="Times New Roman" panose="02020603050405020304" pitchFamily="18" charset="0"/>
                            </a:rPr>
                            <m:t>+</m:t>
                          </m:r>
                          <m:r>
                            <a:rPr lang="es-CO" sz="2400" b="1" i="1">
                              <a:solidFill>
                                <a:srgbClr val="C00000"/>
                              </a:solidFill>
                              <a:latin typeface="Cambria Math" panose="02040503050406030204" pitchFamily="18" charset="0"/>
                              <a:cs typeface="Times New Roman" panose="02020603050405020304" pitchFamily="18" charset="0"/>
                            </a:rPr>
                            <m:t>𝒓</m:t>
                          </m:r>
                          <m:r>
                            <a:rPr lang="es-CO" sz="2400" b="1" i="1">
                              <a:solidFill>
                                <a:srgbClr val="C00000"/>
                              </a:solidFill>
                              <a:latin typeface="Cambria Math" panose="02040503050406030204" pitchFamily="18" charset="0"/>
                              <a:cs typeface="Times New Roman" panose="02020603050405020304" pitchFamily="18" charset="0"/>
                            </a:rPr>
                            <m:t>−</m:t>
                          </m:r>
                          <m:r>
                            <a:rPr lang="es-CO" sz="2400" b="1" i="1">
                              <a:solidFill>
                                <a:srgbClr val="C00000"/>
                              </a:solidFill>
                              <a:latin typeface="Cambria Math" panose="02040503050406030204" pitchFamily="18" charset="0"/>
                              <a:cs typeface="Times New Roman" panose="02020603050405020304" pitchFamily="18" charset="0"/>
                            </a:rPr>
                            <m:t>𝟏</m:t>
                          </m:r>
                        </m:e>
                      </m:mr>
                      <m:mr>
                        <m:e>
                          <m:r>
                            <a:rPr lang="es-CO" sz="2400" b="1" i="1" smtClean="0">
                              <a:solidFill>
                                <a:srgbClr val="C00000"/>
                              </a:solidFill>
                              <a:latin typeface="Cambria Math" panose="02040503050406030204" pitchFamily="18" charset="0"/>
                              <a:cs typeface="Times New Roman" panose="02020603050405020304" pitchFamily="18" charset="0"/>
                            </a:rPr>
                            <m:t>𝒙</m:t>
                          </m:r>
                        </m:e>
                      </m:mr>
                    </m:m>
                  </m:oMath>
                </a14:m>
                <a:r>
                  <a:rPr lang="es-CO" sz="2400" b="1" dirty="0">
                    <a:solidFill>
                      <a:srgbClr val="C00000"/>
                    </a:solidFill>
                    <a:ea typeface="Times New Roman" panose="02020603050405020304" pitchFamily="18" charset="0"/>
                    <a:cs typeface="Times New Roman" panose="02020603050405020304" pitchFamily="18" charset="0"/>
                  </a:rPr>
                  <a:t>) *</a:t>
                </a:r>
                <a:r>
                  <a:rPr lang="es-CO" sz="2400" b="1" dirty="0" err="1">
                    <a:solidFill>
                      <a:srgbClr val="C00000"/>
                    </a:solidFill>
                    <a:ea typeface="Times New Roman" panose="02020603050405020304" pitchFamily="18" charset="0"/>
                    <a:cs typeface="Times New Roman" panose="02020603050405020304" pitchFamily="18" charset="0"/>
                  </a:rPr>
                  <a:t>p</a:t>
                </a:r>
                <a:r>
                  <a:rPr lang="es-CO" sz="2400" b="1" baseline="30000" dirty="0" err="1">
                    <a:solidFill>
                      <a:srgbClr val="C00000"/>
                    </a:solidFill>
                    <a:ea typeface="Times New Roman" panose="02020603050405020304" pitchFamily="18" charset="0"/>
                    <a:cs typeface="Times New Roman" panose="02020603050405020304" pitchFamily="18" charset="0"/>
                  </a:rPr>
                  <a:t>r</a:t>
                </a:r>
                <a:r>
                  <a:rPr lang="es-CO" sz="2400" b="1" dirty="0">
                    <a:solidFill>
                      <a:srgbClr val="C00000"/>
                    </a:solidFill>
                    <a:ea typeface="Times New Roman" panose="02020603050405020304" pitchFamily="18" charset="0"/>
                    <a:cs typeface="Times New Roman" panose="02020603050405020304" pitchFamily="18" charset="0"/>
                  </a:rPr>
                  <a:t> * (1-p)</a:t>
                </a:r>
                <a:r>
                  <a:rPr lang="es-CO" sz="2400" b="1" baseline="30000" dirty="0">
                    <a:solidFill>
                      <a:srgbClr val="C00000"/>
                    </a:solidFill>
                    <a:ea typeface="Times New Roman" panose="02020603050405020304" pitchFamily="18" charset="0"/>
                    <a:cs typeface="Times New Roman" panose="02020603050405020304" pitchFamily="18" charset="0"/>
                  </a:rPr>
                  <a:t>x</a:t>
                </a:r>
                <a:r>
                  <a:rPr lang="es-CO" sz="2400" b="1" dirty="0">
                    <a:solidFill>
                      <a:srgbClr val="C00000"/>
                    </a:solidFill>
                    <a:ea typeface="Times New Roman" panose="02020603050405020304" pitchFamily="18" charset="0"/>
                    <a:cs typeface="Times New Roman" panose="02020603050405020304" pitchFamily="18" charset="0"/>
                  </a:rPr>
                  <a:t>, x = 0, 1, 2, 3,…</a:t>
                </a:r>
                <a:endParaRPr lang="es-CO" sz="24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400" b="1" dirty="0">
                    <a:solidFill>
                      <a:srgbClr val="C00000"/>
                    </a:solidFill>
                    <a:ea typeface="Times New Roman" panose="02020603050405020304" pitchFamily="18" charset="0"/>
                    <a:cs typeface="Times New Roman" panose="02020603050405020304" pitchFamily="18" charset="0"/>
                  </a:rPr>
                  <a:t>Con (</a:t>
                </a:r>
                <a:r>
                  <a:rPr lang="es-CO" sz="2400" b="1" dirty="0" err="1">
                    <a:solidFill>
                      <a:srgbClr val="C00000"/>
                    </a:solidFill>
                    <a:ea typeface="Times New Roman" panose="02020603050405020304" pitchFamily="18" charset="0"/>
                    <a:cs typeface="Times New Roman" panose="02020603050405020304" pitchFamily="18" charset="0"/>
                  </a:rPr>
                  <a:t>f.m.p</a:t>
                </a:r>
                <a:r>
                  <a:rPr lang="es-CO" sz="24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400" b="1" i="1">
                            <a:solidFill>
                              <a:srgbClr val="C00000"/>
                            </a:solidFill>
                            <a:latin typeface="Cambria Math" panose="02040503050406030204" pitchFamily="18" charset="0"/>
                            <a:cs typeface="Times New Roman" panose="02020603050405020304" pitchFamily="18" charset="0"/>
                          </a:rPr>
                        </m:ctrlPr>
                      </m:mPr>
                      <m:mr>
                        <m:e>
                          <m:r>
                            <m:rPr>
                              <m:brk m:alnAt="7"/>
                            </m:rPr>
                            <a:rPr lang="es-CO" sz="2400" b="1" i="1">
                              <a:solidFill>
                                <a:srgbClr val="C00000"/>
                              </a:solidFill>
                              <a:latin typeface="Cambria Math" panose="02040503050406030204" pitchFamily="18" charset="0"/>
                              <a:cs typeface="Times New Roman" panose="02020603050405020304" pitchFamily="18" charset="0"/>
                            </a:rPr>
                            <m:t>𝒙</m:t>
                          </m:r>
                          <m:r>
                            <a:rPr lang="es-CO" sz="2400" b="1" i="1">
                              <a:solidFill>
                                <a:srgbClr val="C00000"/>
                              </a:solidFill>
                              <a:latin typeface="Cambria Math" panose="02040503050406030204" pitchFamily="18" charset="0"/>
                              <a:cs typeface="Times New Roman" panose="02020603050405020304" pitchFamily="18" charset="0"/>
                            </a:rPr>
                            <m:t>+</m:t>
                          </m:r>
                          <m:r>
                            <a:rPr lang="es-CO" sz="2400" b="1" i="1" smtClean="0">
                              <a:solidFill>
                                <a:srgbClr val="C00000"/>
                              </a:solidFill>
                              <a:latin typeface="Cambria Math" panose="02040503050406030204" pitchFamily="18" charset="0"/>
                              <a:cs typeface="Times New Roman" panose="02020603050405020304" pitchFamily="18" charset="0"/>
                            </a:rPr>
                            <m:t>𝟐</m:t>
                          </m:r>
                        </m:e>
                      </m:mr>
                      <m:mr>
                        <m:e>
                          <m:r>
                            <a:rPr lang="es-CO" sz="2400" b="1" i="1" smtClean="0">
                              <a:solidFill>
                                <a:srgbClr val="C00000"/>
                              </a:solidFill>
                              <a:latin typeface="Cambria Math" panose="02040503050406030204" pitchFamily="18" charset="0"/>
                              <a:cs typeface="Times New Roman" panose="02020603050405020304" pitchFamily="18" charset="0"/>
                            </a:rPr>
                            <m:t>𝟐</m:t>
                          </m:r>
                        </m:e>
                      </m:mr>
                    </m:m>
                  </m:oMath>
                </a14:m>
                <a:r>
                  <a:rPr lang="es-CO" sz="2400" b="1" dirty="0">
                    <a:solidFill>
                      <a:srgbClr val="C00000"/>
                    </a:solidFill>
                    <a:ea typeface="Times New Roman" panose="02020603050405020304" pitchFamily="18" charset="0"/>
                    <a:cs typeface="Times New Roman" panose="02020603050405020304" pitchFamily="18" charset="0"/>
                  </a:rPr>
                  <a:t>) *(0.5)</a:t>
                </a:r>
                <a:r>
                  <a:rPr lang="es-CO" sz="2400" b="1" baseline="30000" dirty="0">
                    <a:solidFill>
                      <a:srgbClr val="C00000"/>
                    </a:solidFill>
                    <a:ea typeface="Times New Roman" panose="02020603050405020304" pitchFamily="18" charset="0"/>
                    <a:cs typeface="Times New Roman" panose="02020603050405020304" pitchFamily="18" charset="0"/>
                  </a:rPr>
                  <a:t>3</a:t>
                </a:r>
                <a:r>
                  <a:rPr lang="es-CO" sz="2400" b="1" dirty="0">
                    <a:solidFill>
                      <a:srgbClr val="C00000"/>
                    </a:solidFill>
                    <a:ea typeface="Times New Roman" panose="02020603050405020304" pitchFamily="18" charset="0"/>
                    <a:cs typeface="Times New Roman" panose="02020603050405020304" pitchFamily="18" charset="0"/>
                  </a:rPr>
                  <a:t> * (0. 5)</a:t>
                </a:r>
                <a:r>
                  <a:rPr lang="es-CO" sz="2400" b="1" baseline="30000" dirty="0">
                    <a:solidFill>
                      <a:srgbClr val="C00000"/>
                    </a:solidFill>
                    <a:ea typeface="Times New Roman" panose="02020603050405020304" pitchFamily="18" charset="0"/>
                    <a:cs typeface="Times New Roman" panose="02020603050405020304" pitchFamily="18" charset="0"/>
                  </a:rPr>
                  <a:t>x</a:t>
                </a:r>
                <a:r>
                  <a:rPr lang="es-CO" sz="2400" b="1" dirty="0">
                    <a:solidFill>
                      <a:srgbClr val="C00000"/>
                    </a:solidFill>
                    <a:ea typeface="Times New Roman" panose="02020603050405020304" pitchFamily="18" charset="0"/>
                    <a:cs typeface="Times New Roman" panose="02020603050405020304" pitchFamily="18" charset="0"/>
                  </a:rPr>
                  <a:t>, x = 0, 1, 2, 3,…</a:t>
                </a:r>
                <a:endParaRPr lang="es-CO" sz="24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400" b="1" dirty="0">
                    <a:solidFill>
                      <a:srgbClr val="C00000"/>
                    </a:solidFill>
                    <a:ea typeface="Times New Roman" panose="02020603050405020304" pitchFamily="18" charset="0"/>
                    <a:cs typeface="Times New Roman" panose="02020603050405020304" pitchFamily="18" charset="0"/>
                  </a:rPr>
                  <a:t>Con (</a:t>
                </a:r>
                <a:r>
                  <a:rPr lang="es-CO" sz="2400" b="1" dirty="0" err="1">
                    <a:solidFill>
                      <a:srgbClr val="C00000"/>
                    </a:solidFill>
                    <a:ea typeface="Times New Roman" panose="02020603050405020304" pitchFamily="18" charset="0"/>
                    <a:cs typeface="Times New Roman" panose="02020603050405020304" pitchFamily="18" charset="0"/>
                  </a:rPr>
                  <a:t>f.m.p</a:t>
                </a:r>
                <a:r>
                  <a:rPr lang="es-CO" sz="24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400" b="1" i="1">
                            <a:solidFill>
                              <a:srgbClr val="C00000"/>
                            </a:solidFill>
                            <a:latin typeface="Cambria Math" panose="02040503050406030204" pitchFamily="18" charset="0"/>
                            <a:cs typeface="Times New Roman" panose="02020603050405020304" pitchFamily="18" charset="0"/>
                          </a:rPr>
                        </m:ctrlPr>
                      </m:mPr>
                      <m:mr>
                        <m:e>
                          <m:r>
                            <m:rPr>
                              <m:brk m:alnAt="7"/>
                            </m:rPr>
                            <a:rPr lang="es-CO" sz="2400" b="1" i="1">
                              <a:solidFill>
                                <a:srgbClr val="C00000"/>
                              </a:solidFill>
                              <a:latin typeface="Cambria Math" panose="02040503050406030204" pitchFamily="18" charset="0"/>
                              <a:cs typeface="Times New Roman" panose="02020603050405020304" pitchFamily="18" charset="0"/>
                            </a:rPr>
                            <m:t>𝒙</m:t>
                          </m:r>
                          <m:r>
                            <a:rPr lang="es-CO" sz="2400" b="1" i="1">
                              <a:solidFill>
                                <a:srgbClr val="C00000"/>
                              </a:solidFill>
                              <a:latin typeface="Cambria Math" panose="02040503050406030204" pitchFamily="18" charset="0"/>
                              <a:cs typeface="Times New Roman" panose="02020603050405020304" pitchFamily="18" charset="0"/>
                            </a:rPr>
                            <m:t>+</m:t>
                          </m:r>
                          <m:r>
                            <a:rPr lang="es-CO" sz="2400" b="1" i="1">
                              <a:solidFill>
                                <a:srgbClr val="C00000"/>
                              </a:solidFill>
                              <a:latin typeface="Cambria Math" panose="02040503050406030204" pitchFamily="18" charset="0"/>
                              <a:cs typeface="Times New Roman" panose="02020603050405020304" pitchFamily="18" charset="0"/>
                            </a:rPr>
                            <m:t>𝟐</m:t>
                          </m:r>
                        </m:e>
                      </m:mr>
                      <m:mr>
                        <m:e>
                          <m:r>
                            <a:rPr lang="es-CO" sz="2400" b="1" i="1" smtClean="0">
                              <a:solidFill>
                                <a:srgbClr val="C00000"/>
                              </a:solidFill>
                              <a:latin typeface="Cambria Math" panose="02040503050406030204" pitchFamily="18" charset="0"/>
                              <a:cs typeface="Times New Roman" panose="02020603050405020304" pitchFamily="18" charset="0"/>
                            </a:rPr>
                            <m:t>𝒙</m:t>
                          </m:r>
                        </m:e>
                      </m:mr>
                    </m:m>
                  </m:oMath>
                </a14:m>
                <a:r>
                  <a:rPr lang="es-CO" sz="2400" b="1" dirty="0">
                    <a:solidFill>
                      <a:srgbClr val="C00000"/>
                    </a:solidFill>
                    <a:ea typeface="Times New Roman" panose="02020603050405020304" pitchFamily="18" charset="0"/>
                    <a:cs typeface="Times New Roman" panose="02020603050405020304" pitchFamily="18" charset="0"/>
                  </a:rPr>
                  <a:t>) *(0.5)</a:t>
                </a:r>
                <a:r>
                  <a:rPr lang="es-CO" sz="2400" b="1" baseline="30000" dirty="0">
                    <a:solidFill>
                      <a:srgbClr val="C00000"/>
                    </a:solidFill>
                    <a:ea typeface="Times New Roman" panose="02020603050405020304" pitchFamily="18" charset="0"/>
                    <a:cs typeface="Times New Roman" panose="02020603050405020304" pitchFamily="18" charset="0"/>
                  </a:rPr>
                  <a:t>3</a:t>
                </a:r>
                <a:r>
                  <a:rPr lang="es-CO" sz="2400" b="1" dirty="0">
                    <a:solidFill>
                      <a:srgbClr val="C00000"/>
                    </a:solidFill>
                    <a:ea typeface="Times New Roman" panose="02020603050405020304" pitchFamily="18" charset="0"/>
                    <a:cs typeface="Times New Roman" panose="02020603050405020304" pitchFamily="18" charset="0"/>
                  </a:rPr>
                  <a:t> * (0. 5)</a:t>
                </a:r>
                <a:r>
                  <a:rPr lang="es-CO" sz="2400" b="1" baseline="30000" dirty="0">
                    <a:solidFill>
                      <a:srgbClr val="C00000"/>
                    </a:solidFill>
                    <a:ea typeface="Times New Roman" panose="02020603050405020304" pitchFamily="18" charset="0"/>
                    <a:cs typeface="Times New Roman" panose="02020603050405020304" pitchFamily="18" charset="0"/>
                  </a:rPr>
                  <a:t>x</a:t>
                </a:r>
                <a:r>
                  <a:rPr lang="es-CO" sz="2400" b="1" dirty="0">
                    <a:solidFill>
                      <a:srgbClr val="C00000"/>
                    </a:solidFill>
                    <a:ea typeface="Times New Roman" panose="02020603050405020304" pitchFamily="18" charset="0"/>
                    <a:cs typeface="Times New Roman" panose="02020603050405020304" pitchFamily="18" charset="0"/>
                  </a:rPr>
                  <a:t>, x = 0, 1, 2, 3,…</a:t>
                </a:r>
                <a:endParaRPr lang="es-CO" sz="24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400" b="1" dirty="0">
                    <a:solidFill>
                      <a:srgbClr val="002060"/>
                    </a:solidFill>
                    <a:ea typeface="Times New Roman" panose="02020603050405020304" pitchFamily="18" charset="0"/>
                    <a:cs typeface="Times New Roman" panose="02020603050405020304" pitchFamily="18" charset="0"/>
                  </a:rPr>
                  <a:t>a. la tercera cara en el séptimo lanzamiento</a:t>
                </a:r>
              </a:p>
              <a:p>
                <a:pPr marL="800100" lvl="1" indent="-342900" algn="just">
                  <a:lnSpc>
                    <a:spcPct val="115000"/>
                  </a:lnSpc>
                  <a:buSzPts val="1100"/>
                  <a:buFont typeface="+mj-lt"/>
                  <a:buAutoNum type="alphaLcPeriod"/>
                </a:pPr>
                <a:r>
                  <a:rPr lang="es-CO" sz="2400" b="1" dirty="0">
                    <a:solidFill>
                      <a:srgbClr val="C00000"/>
                    </a:solidFill>
                    <a:ea typeface="Times New Roman" panose="02020603050405020304" pitchFamily="18" charset="0"/>
                    <a:cs typeface="Times New Roman" panose="02020603050405020304" pitchFamily="18" charset="0"/>
                  </a:rPr>
                  <a:t>P{X = 4} = (</a:t>
                </a:r>
                <a14:m>
                  <m:oMath xmlns:m="http://schemas.openxmlformats.org/officeDocument/2006/math">
                    <m:m>
                      <m:mPr>
                        <m:mcs>
                          <m:mc>
                            <m:mcPr>
                              <m:count m:val="1"/>
                              <m:mcJc m:val="center"/>
                            </m:mcPr>
                          </m:mc>
                        </m:mcs>
                        <m:ctrlPr>
                          <a:rPr lang="es-CO" sz="2400" b="1" i="1">
                            <a:solidFill>
                              <a:srgbClr val="C00000"/>
                            </a:solidFill>
                            <a:latin typeface="Cambria Math" panose="02040503050406030204" pitchFamily="18" charset="0"/>
                            <a:cs typeface="Times New Roman" panose="02020603050405020304" pitchFamily="18" charset="0"/>
                          </a:rPr>
                        </m:ctrlPr>
                      </m:mPr>
                      <m:mr>
                        <m:e>
                          <m:r>
                            <a:rPr lang="es-CO" sz="2400" b="1" i="1" smtClean="0">
                              <a:solidFill>
                                <a:srgbClr val="C00000"/>
                              </a:solidFill>
                              <a:latin typeface="Cambria Math" panose="02040503050406030204" pitchFamily="18" charset="0"/>
                              <a:cs typeface="Times New Roman" panose="02020603050405020304" pitchFamily="18" charset="0"/>
                            </a:rPr>
                            <m:t>𝟔</m:t>
                          </m:r>
                        </m:e>
                      </m:mr>
                      <m:mr>
                        <m:e>
                          <m:r>
                            <a:rPr lang="es-CO" sz="2400" b="1" i="1">
                              <a:solidFill>
                                <a:srgbClr val="C00000"/>
                              </a:solidFill>
                              <a:latin typeface="Cambria Math" panose="02040503050406030204" pitchFamily="18" charset="0"/>
                              <a:cs typeface="Times New Roman" panose="02020603050405020304" pitchFamily="18" charset="0"/>
                            </a:rPr>
                            <m:t>𝟐</m:t>
                          </m:r>
                        </m:e>
                      </m:mr>
                    </m:m>
                  </m:oMath>
                </a14:m>
                <a:r>
                  <a:rPr lang="es-CO" sz="2400" b="1" dirty="0">
                    <a:solidFill>
                      <a:srgbClr val="C00000"/>
                    </a:solidFill>
                    <a:ea typeface="Times New Roman" panose="02020603050405020304" pitchFamily="18" charset="0"/>
                    <a:cs typeface="Times New Roman" panose="02020603050405020304" pitchFamily="18" charset="0"/>
                  </a:rPr>
                  <a:t>) *(0.5)</a:t>
                </a:r>
                <a:r>
                  <a:rPr lang="es-CO" sz="2400" b="1" baseline="30000" dirty="0">
                    <a:solidFill>
                      <a:srgbClr val="C00000"/>
                    </a:solidFill>
                    <a:ea typeface="Times New Roman" panose="02020603050405020304" pitchFamily="18" charset="0"/>
                    <a:cs typeface="Times New Roman" panose="02020603050405020304" pitchFamily="18" charset="0"/>
                  </a:rPr>
                  <a:t>3</a:t>
                </a:r>
                <a:r>
                  <a:rPr lang="es-CO" sz="2400" b="1" dirty="0">
                    <a:solidFill>
                      <a:srgbClr val="C00000"/>
                    </a:solidFill>
                    <a:ea typeface="Times New Roman" panose="02020603050405020304" pitchFamily="18" charset="0"/>
                    <a:cs typeface="Times New Roman" panose="02020603050405020304" pitchFamily="18" charset="0"/>
                  </a:rPr>
                  <a:t> * (0. 5)</a:t>
                </a:r>
                <a:r>
                  <a:rPr lang="es-CO" sz="2400" b="1" baseline="30000" dirty="0">
                    <a:solidFill>
                      <a:srgbClr val="C00000"/>
                    </a:solidFill>
                    <a:ea typeface="Times New Roman" panose="02020603050405020304" pitchFamily="18" charset="0"/>
                    <a:cs typeface="Times New Roman" panose="02020603050405020304" pitchFamily="18" charset="0"/>
                  </a:rPr>
                  <a:t>4</a:t>
                </a:r>
                <a:r>
                  <a:rPr lang="es-CO" sz="2400" b="1" dirty="0">
                    <a:solidFill>
                      <a:srgbClr val="C00000"/>
                    </a:solidFill>
                    <a:ea typeface="Times New Roman" panose="02020603050405020304" pitchFamily="18" charset="0"/>
                    <a:cs typeface="Times New Roman" panose="02020603050405020304" pitchFamily="18" charset="0"/>
                  </a:rPr>
                  <a:t> = 0.11719</a:t>
                </a:r>
              </a:p>
              <a:p>
                <a:pPr marL="800100" lvl="1" indent="-342900" algn="just">
                  <a:lnSpc>
                    <a:spcPct val="115000"/>
                  </a:lnSpc>
                  <a:buSzPts val="1100"/>
                  <a:buFont typeface="+mj-lt"/>
                  <a:buAutoNum type="alphaLcPeriod"/>
                </a:pPr>
                <a:r>
                  <a:rPr lang="es-CO" sz="2400" b="1" dirty="0">
                    <a:solidFill>
                      <a:srgbClr val="C00000"/>
                    </a:solidFill>
                    <a:ea typeface="Times New Roman" panose="02020603050405020304" pitchFamily="18" charset="0"/>
                    <a:cs typeface="Times New Roman" panose="02020603050405020304" pitchFamily="18" charset="0"/>
                  </a:rPr>
                  <a:t>P{X = 4} = (</a:t>
                </a:r>
                <a14:m>
                  <m:oMath xmlns:m="http://schemas.openxmlformats.org/officeDocument/2006/math">
                    <m:m>
                      <m:mPr>
                        <m:mcs>
                          <m:mc>
                            <m:mcPr>
                              <m:count m:val="1"/>
                              <m:mcJc m:val="center"/>
                            </m:mcPr>
                          </m:mc>
                        </m:mcs>
                        <m:ctrlPr>
                          <a:rPr lang="es-CO" sz="2400" b="1" i="1">
                            <a:solidFill>
                              <a:srgbClr val="C00000"/>
                            </a:solidFill>
                            <a:latin typeface="Cambria Math" panose="02040503050406030204" pitchFamily="18" charset="0"/>
                            <a:cs typeface="Times New Roman" panose="02020603050405020304" pitchFamily="18" charset="0"/>
                          </a:rPr>
                        </m:ctrlPr>
                      </m:mPr>
                      <m:mr>
                        <m:e>
                          <m:r>
                            <a:rPr lang="es-CO" sz="2400" b="1" i="1" smtClean="0">
                              <a:solidFill>
                                <a:srgbClr val="C00000"/>
                              </a:solidFill>
                              <a:latin typeface="Cambria Math" panose="02040503050406030204" pitchFamily="18" charset="0"/>
                              <a:cs typeface="Times New Roman" panose="02020603050405020304" pitchFamily="18" charset="0"/>
                            </a:rPr>
                            <m:t>𝟔</m:t>
                          </m:r>
                        </m:e>
                      </m:mr>
                      <m:mr>
                        <m:e>
                          <m:r>
                            <a:rPr lang="es-CO" sz="2400" b="1" i="1" smtClean="0">
                              <a:solidFill>
                                <a:srgbClr val="C00000"/>
                              </a:solidFill>
                              <a:latin typeface="Cambria Math" panose="02040503050406030204" pitchFamily="18" charset="0"/>
                              <a:cs typeface="Times New Roman" panose="02020603050405020304" pitchFamily="18" charset="0"/>
                            </a:rPr>
                            <m:t>𝟒</m:t>
                          </m:r>
                        </m:e>
                      </m:mr>
                    </m:m>
                  </m:oMath>
                </a14:m>
                <a:r>
                  <a:rPr lang="es-CO" sz="2400" b="1" dirty="0">
                    <a:solidFill>
                      <a:srgbClr val="C00000"/>
                    </a:solidFill>
                    <a:ea typeface="Times New Roman" panose="02020603050405020304" pitchFamily="18" charset="0"/>
                    <a:cs typeface="Times New Roman" panose="02020603050405020304" pitchFamily="18" charset="0"/>
                  </a:rPr>
                  <a:t>) *(0.5)</a:t>
                </a:r>
                <a:r>
                  <a:rPr lang="es-CO" sz="2400" b="1" baseline="30000" dirty="0">
                    <a:solidFill>
                      <a:srgbClr val="C00000"/>
                    </a:solidFill>
                    <a:ea typeface="Times New Roman" panose="02020603050405020304" pitchFamily="18" charset="0"/>
                    <a:cs typeface="Times New Roman" panose="02020603050405020304" pitchFamily="18" charset="0"/>
                  </a:rPr>
                  <a:t>3</a:t>
                </a:r>
                <a:r>
                  <a:rPr lang="es-CO" sz="2400" b="1" dirty="0">
                    <a:solidFill>
                      <a:srgbClr val="C00000"/>
                    </a:solidFill>
                    <a:ea typeface="Times New Roman" panose="02020603050405020304" pitchFamily="18" charset="0"/>
                    <a:cs typeface="Times New Roman" panose="02020603050405020304" pitchFamily="18" charset="0"/>
                  </a:rPr>
                  <a:t> * (0. 5)</a:t>
                </a:r>
                <a:r>
                  <a:rPr lang="es-CO" sz="2400" b="1" baseline="30000" dirty="0">
                    <a:solidFill>
                      <a:srgbClr val="C00000"/>
                    </a:solidFill>
                    <a:ea typeface="Times New Roman" panose="02020603050405020304" pitchFamily="18" charset="0"/>
                    <a:cs typeface="Times New Roman" panose="02020603050405020304" pitchFamily="18" charset="0"/>
                  </a:rPr>
                  <a:t>4</a:t>
                </a:r>
                <a:r>
                  <a:rPr lang="es-CO" sz="2400" b="1" dirty="0">
                    <a:solidFill>
                      <a:srgbClr val="C00000"/>
                    </a:solidFill>
                    <a:ea typeface="Times New Roman" panose="02020603050405020304" pitchFamily="18" charset="0"/>
                    <a:cs typeface="Times New Roman" panose="02020603050405020304" pitchFamily="18" charset="0"/>
                  </a:rPr>
                  <a:t> = 0.11719</a:t>
                </a: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865414" y="0"/>
                <a:ext cx="10375900" cy="6595780"/>
              </a:xfrm>
              <a:prstGeom prst="rect">
                <a:avLst/>
              </a:prstGeom>
              <a:blipFill>
                <a:blip r:embed="rId2"/>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295383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3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9001"/>
                            </p:stCondLst>
                            <p:childTnLst>
                              <p:par>
                                <p:cTn id="8" presetID="1" presetClass="entr" presetSubtype="0" fill="hold" nodeType="afterEffect">
                                  <p:stCondLst>
                                    <p:cond delay="0"/>
                                  </p:stCondLst>
                                  <p:iterate type="lt">
                                    <p:tmAbs val="3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20102"/>
                            </p:stCondLst>
                            <p:childTnLst>
                              <p:par>
                                <p:cTn id="11" presetID="1" presetClass="entr" presetSubtype="0" fill="hold" nodeType="afterEffect">
                                  <p:stCondLst>
                                    <p:cond delay="0"/>
                                  </p:stCondLst>
                                  <p:iterate type="lt">
                                    <p:tmAbs val="3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29703"/>
                            </p:stCondLst>
                            <p:childTnLst>
                              <p:par>
                                <p:cTn id="14" presetID="1" presetClass="entr" presetSubtype="0" fill="hold" nodeType="afterEffect">
                                  <p:stCondLst>
                                    <p:cond delay="0"/>
                                  </p:stCondLst>
                                  <p:iterate type="lt">
                                    <p:tmAbs val="300"/>
                                  </p:iterate>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45904"/>
                            </p:stCondLst>
                            <p:childTnLst>
                              <p:par>
                                <p:cTn id="17" presetID="1" presetClass="entr" presetSubtype="0" fill="hold" nodeType="afterEffect">
                                  <p:stCondLst>
                                    <p:cond delay="0"/>
                                  </p:stCondLst>
                                  <p:iterate type="lt">
                                    <p:tmAbs val="300"/>
                                  </p:iterate>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61205"/>
                            </p:stCondLst>
                            <p:childTnLst>
                              <p:par>
                                <p:cTn id="20" presetID="1" presetClass="entr" presetSubtype="0" fill="hold" nodeType="afterEffect">
                                  <p:stCondLst>
                                    <p:cond delay="0"/>
                                  </p:stCondLst>
                                  <p:iterate type="lt">
                                    <p:tmAbs val="300"/>
                                  </p:iterate>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75906"/>
                            </p:stCondLst>
                            <p:childTnLst>
                              <p:par>
                                <p:cTn id="23" presetID="1" presetClass="entr" presetSubtype="0" fill="hold" nodeType="afterEffect">
                                  <p:stCondLst>
                                    <p:cond delay="0"/>
                                  </p:stCondLst>
                                  <p:iterate type="lt">
                                    <p:tmAbs val="300"/>
                                  </p:iterate>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91207"/>
                            </p:stCondLst>
                            <p:childTnLst>
                              <p:par>
                                <p:cTn id="26" presetID="1" presetClass="entr" presetSubtype="0" fill="hold" nodeType="afterEffect">
                                  <p:stCondLst>
                                    <p:cond delay="0"/>
                                  </p:stCondLst>
                                  <p:iterate type="lt">
                                    <p:tmAbs val="300"/>
                                  </p:iterate>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par>
                          <p:cTn id="28" fill="hold">
                            <p:stCondLst>
                              <p:cond delay="106508"/>
                            </p:stCondLst>
                            <p:childTnLst>
                              <p:par>
                                <p:cTn id="29" presetID="1" presetClass="entr" presetSubtype="0" fill="hold" nodeType="afterEffect">
                                  <p:stCondLst>
                                    <p:cond delay="0"/>
                                  </p:stCondLst>
                                  <p:iterate type="lt">
                                    <p:tmAbs val="300"/>
                                  </p:iterate>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par>
                          <p:cTn id="31" fill="hold">
                            <p:stCondLst>
                              <p:cond delay="117309"/>
                            </p:stCondLst>
                            <p:childTnLst>
                              <p:par>
                                <p:cTn id="32" presetID="1" presetClass="entr" presetSubtype="0" fill="hold" nodeType="afterEffect">
                                  <p:stCondLst>
                                    <p:cond delay="0"/>
                                  </p:stCondLst>
                                  <p:iterate type="lt">
                                    <p:tmAbs val="300"/>
                                  </p:iterate>
                                  <p:childTnLst>
                                    <p:set>
                                      <p:cBhvr>
                                        <p:cTn id="33" dur="1" fill="hold">
                                          <p:stCondLst>
                                            <p:cond delay="0"/>
                                          </p:stCondLst>
                                        </p:cTn>
                                        <p:tgtEl>
                                          <p:spTgt spid="4">
                                            <p:txEl>
                                              <p:pRg st="9" end="9"/>
                                            </p:txEl>
                                          </p:spTgt>
                                        </p:tgtEl>
                                        <p:attrNameLst>
                                          <p:attrName>style.visibility</p:attrName>
                                        </p:attrNameLst>
                                      </p:cBhvr>
                                      <p:to>
                                        <p:strVal val="visible"/>
                                      </p:to>
                                    </p:set>
                                  </p:childTnLst>
                                </p:cTn>
                              </p:par>
                            </p:childTnLst>
                          </p:cTn>
                        </p:par>
                        <p:par>
                          <p:cTn id="34" fill="hold">
                            <p:stCondLst>
                              <p:cond delay="127810"/>
                            </p:stCondLst>
                            <p:childTnLst>
                              <p:par>
                                <p:cTn id="35" presetID="1" presetClass="entr" presetSubtype="0" fill="hold" nodeType="afterEffect">
                                  <p:stCondLst>
                                    <p:cond delay="0"/>
                                  </p:stCondLst>
                                  <p:iterate type="lt">
                                    <p:tmAbs val="300"/>
                                  </p:iterate>
                                  <p:childTnLst>
                                    <p:set>
                                      <p:cBhvr>
                                        <p:cTn id="3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4B8218-DAA9-4407-AABF-7FD9D91AF961}"/>
              </a:ext>
            </a:extLst>
          </p:cNvPr>
          <p:cNvSpPr>
            <a:spLocks noGrp="1"/>
          </p:cNvSpPr>
          <p:nvPr>
            <p:ph type="title"/>
          </p:nvPr>
        </p:nvSpPr>
        <p:spPr>
          <a:xfrm>
            <a:off x="1381539" y="2766218"/>
            <a:ext cx="10515600" cy="1325563"/>
          </a:xfrm>
        </p:spPr>
        <p:txBody>
          <a:bodyPr/>
          <a:lstStyle/>
          <a:p>
            <a:r>
              <a:rPr lang="es-CO" dirty="0"/>
              <a:t>https://youtu.be/8XrP_TjXTbY</a:t>
            </a:r>
          </a:p>
        </p:txBody>
      </p:sp>
      <p:pic>
        <p:nvPicPr>
          <p:cNvPr id="4" name="Imagen 3" descr="Un dibujo de un pizarrón&#10;&#10;Descripción generada automáticamente con confianza media">
            <a:extLst>
              <a:ext uri="{FF2B5EF4-FFF2-40B4-BE49-F238E27FC236}">
                <a16:creationId xmlns:a16="http://schemas.microsoft.com/office/drawing/2014/main" id="{069E1A64-9E32-63D5-7ED6-8E12A58EC8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mc:AlternateContent xmlns:mc="http://schemas.openxmlformats.org/markup-compatibility/2006">
        <mc:Choice xmlns:a14="http://schemas.microsoft.com/office/drawing/2010/main" Requires="a14">
          <p:sp>
            <p:nvSpPr>
              <p:cNvPr id="3" name="Rectángulo 2">
                <a:extLst>
                  <a:ext uri="{FF2B5EF4-FFF2-40B4-BE49-F238E27FC236}">
                    <a16:creationId xmlns:a16="http://schemas.microsoft.com/office/drawing/2014/main" id="{10EC55B8-9638-D92F-D1E2-D4B6C9E2EAB8}"/>
                  </a:ext>
                </a:extLst>
              </p:cNvPr>
              <p:cNvSpPr/>
              <p:nvPr/>
            </p:nvSpPr>
            <p:spPr>
              <a:xfrm>
                <a:off x="767080" y="429468"/>
                <a:ext cx="10375900" cy="6339684"/>
              </a:xfrm>
              <a:prstGeom prst="rect">
                <a:avLst/>
              </a:prstGeom>
            </p:spPr>
            <p:txBody>
              <a:bodyPr wrap="square">
                <a:spAutoFit/>
              </a:bodyPr>
              <a:lstStyle/>
              <a:p>
                <a:pPr algn="just">
                  <a:lnSpc>
                    <a:spcPct val="115000"/>
                  </a:lnSpc>
                  <a:spcAft>
                    <a:spcPts val="1000"/>
                  </a:spcAft>
                </a:pPr>
                <a14:m>
                  <m:oMathPara xmlns:m="http://schemas.openxmlformats.org/officeDocument/2006/math">
                    <m:oMathParaPr>
                      <m:jc m:val="centerGroup"/>
                    </m:oMathParaPr>
                    <m:oMath xmlns:m="http://schemas.openxmlformats.org/officeDocument/2006/math">
                      <m:r>
                        <m:rPr>
                          <m:nor/>
                        </m:rPr>
                        <a:rPr lang="es-CO" sz="3200" b="1" dirty="0">
                          <a:solidFill>
                            <a:srgbClr val="C00000"/>
                          </a:solidFill>
                          <a:ea typeface="Times New Roman" panose="02020603050405020304" pitchFamily="18" charset="0"/>
                          <a:cs typeface="Times New Roman" panose="02020603050405020304" pitchFamily="18" charset="0"/>
                        </a:rPr>
                        <m:t>Modelos</m:t>
                      </m:r>
                      <m:r>
                        <m:rPr>
                          <m:nor/>
                        </m:rPr>
                        <a:rPr lang="es-CO" sz="3200" b="1" dirty="0">
                          <a:solidFill>
                            <a:srgbClr val="C00000"/>
                          </a:solidFill>
                          <a:ea typeface="Times New Roman" panose="02020603050405020304" pitchFamily="18" charset="0"/>
                          <a:cs typeface="Times New Roman" panose="02020603050405020304" pitchFamily="18" charset="0"/>
                        </a:rPr>
                        <m:t> </m:t>
                      </m:r>
                      <m:r>
                        <m:rPr>
                          <m:nor/>
                        </m:rPr>
                        <a:rPr lang="es-CO" sz="3200" b="1" dirty="0">
                          <a:solidFill>
                            <a:srgbClr val="C00000"/>
                          </a:solidFill>
                          <a:ea typeface="Times New Roman" panose="02020603050405020304" pitchFamily="18" charset="0"/>
                          <a:cs typeface="Times New Roman" panose="02020603050405020304" pitchFamily="18" charset="0"/>
                        </a:rPr>
                        <m:t>Probabil</m:t>
                      </m:r>
                      <m:r>
                        <m:rPr>
                          <m:nor/>
                        </m:rPr>
                        <a:rPr lang="es-CO" sz="3200" b="1" dirty="0">
                          <a:solidFill>
                            <a:srgbClr val="C00000"/>
                          </a:solidFill>
                          <a:ea typeface="Times New Roman" panose="02020603050405020304" pitchFamily="18" charset="0"/>
                          <a:cs typeface="Times New Roman" panose="02020603050405020304" pitchFamily="18" charset="0"/>
                        </a:rPr>
                        <m:t>í</m:t>
                      </m:r>
                      <m:r>
                        <m:rPr>
                          <m:nor/>
                        </m:rPr>
                        <a:rPr lang="es-CO" sz="3200" b="1" dirty="0">
                          <a:solidFill>
                            <a:srgbClr val="C00000"/>
                          </a:solidFill>
                          <a:ea typeface="Times New Roman" panose="02020603050405020304" pitchFamily="18" charset="0"/>
                          <a:cs typeface="Times New Roman" panose="02020603050405020304" pitchFamily="18" charset="0"/>
                        </a:rPr>
                        <m:t>sticos</m:t>
                      </m:r>
                      <m:r>
                        <m:rPr>
                          <m:nor/>
                        </m:rPr>
                        <a:rPr lang="es-CO" sz="3200" b="1" dirty="0">
                          <a:solidFill>
                            <a:srgbClr val="C00000"/>
                          </a:solidFill>
                          <a:ea typeface="Times New Roman" panose="02020603050405020304" pitchFamily="18" charset="0"/>
                          <a:cs typeface="Times New Roman" panose="02020603050405020304" pitchFamily="18" charset="0"/>
                        </a:rPr>
                        <m:t> </m:t>
                      </m:r>
                      <m:r>
                        <m:rPr>
                          <m:nor/>
                        </m:rPr>
                        <a:rPr lang="es-CO" sz="3200" b="1" dirty="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solidFill>
                    <a:srgbClr val="C00000"/>
                  </a:solidFill>
                  <a:ea typeface="Times New Roman" panose="02020603050405020304" pitchFamily="18" charset="0"/>
                  <a:cs typeface="Times New Roman" panose="02020603050405020304" pitchFamily="18" charset="0"/>
                </a:endParaRPr>
              </a:p>
              <a:p>
                <a:pPr algn="just">
                  <a:lnSpc>
                    <a:spcPct val="115000"/>
                  </a:lnSpc>
                  <a:spcAft>
                    <a:spcPts val="1000"/>
                  </a:spcAft>
                </a:pPr>
                <a:r>
                  <a:rPr lang="es-CO" sz="3200" b="1" dirty="0">
                    <a:effectLst/>
                    <a:latin typeface="Calibri" panose="020F0502020204030204" pitchFamily="34" charset="0"/>
                    <a:ea typeface="Times New Roman" panose="02020603050405020304" pitchFamily="18" charset="0"/>
                    <a:cs typeface="Calibri" panose="020F0502020204030204" pitchFamily="34" charset="0"/>
                  </a:rPr>
                  <a:t>Ejercicio 1: </a:t>
                </a:r>
                <a:r>
                  <a:rPr lang="es-CO" sz="3200" b="1" dirty="0">
                    <a:latin typeface="Calibri" panose="020F0502020204030204" pitchFamily="34" charset="0"/>
                    <a:ea typeface="Times New Roman" panose="02020603050405020304" pitchFamily="18" charset="0"/>
                    <a:cs typeface="Times New Roman" panose="02020603050405020304" pitchFamily="18" charset="0"/>
                  </a:rPr>
                  <a:t>Determinar el valor de k para que la función </a:t>
                </a:r>
              </a:p>
              <a:p>
                <a:pPr algn="just">
                  <a:lnSpc>
                    <a:spcPct val="115000"/>
                  </a:lnSpc>
                  <a:spcAft>
                    <a:spcPts val="1000"/>
                  </a:spcAft>
                </a:pPr>
                <a14:m>
                  <m:oMathPara xmlns:m="http://schemas.openxmlformats.org/officeDocument/2006/math">
                    <m:oMathParaPr>
                      <m:jc m:val="centerGroup"/>
                    </m:oMathParaPr>
                    <m:oMath xmlns:m="http://schemas.openxmlformats.org/officeDocument/2006/math">
                      <m:r>
                        <a:rPr lang="es-CO" sz="3200" b="1" i="1">
                          <a:latin typeface="Cambria Math" panose="02040503050406030204" pitchFamily="18" charset="0"/>
                          <a:ea typeface="Times New Roman" panose="02020603050405020304" pitchFamily="18" charset="0"/>
                          <a:cs typeface="Times New Roman" panose="02020603050405020304" pitchFamily="18" charset="0"/>
                        </a:rPr>
                        <m:t>𝑷</m:t>
                      </m:r>
                      <m:d>
                        <m:dPr>
                          <m:begChr m:val="{"/>
                          <m:endChr m:val="}"/>
                          <m:ctrlPr>
                            <a:rPr lang="es-CO" sz="32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3200" b="1" i="1">
                              <a:latin typeface="Cambria Math" panose="02040503050406030204" pitchFamily="18" charset="0"/>
                              <a:ea typeface="Times New Roman" panose="02020603050405020304" pitchFamily="18" charset="0"/>
                              <a:cs typeface="Times New Roman" panose="02020603050405020304" pitchFamily="18" charset="0"/>
                            </a:rPr>
                            <m:t>𝑿</m:t>
                          </m:r>
                          <m:r>
                            <a:rPr lang="es-CO" sz="3200" b="1" i="1">
                              <a:latin typeface="Cambria Math" panose="02040503050406030204" pitchFamily="18" charset="0"/>
                              <a:ea typeface="Times New Roman" panose="02020603050405020304" pitchFamily="18" charset="0"/>
                              <a:cs typeface="Times New Roman" panose="02020603050405020304" pitchFamily="18" charset="0"/>
                            </a:rPr>
                            <m:t>=</m:t>
                          </m:r>
                          <m:r>
                            <a:rPr lang="es-CO" sz="3200" b="1" i="1">
                              <a:latin typeface="Cambria Math" panose="02040503050406030204" pitchFamily="18" charset="0"/>
                              <a:ea typeface="Times New Roman" panose="02020603050405020304" pitchFamily="18" charset="0"/>
                              <a:cs typeface="Times New Roman" panose="02020603050405020304" pitchFamily="18" charset="0"/>
                            </a:rPr>
                            <m:t>𝒙</m:t>
                          </m:r>
                        </m:e>
                      </m:d>
                      <m:r>
                        <a:rPr lang="es-CO" sz="3200" b="1" i="1">
                          <a:latin typeface="Cambria Math" panose="02040503050406030204" pitchFamily="18" charset="0"/>
                          <a:ea typeface="Times New Roman" panose="02020603050405020304" pitchFamily="18" charset="0"/>
                          <a:cs typeface="Times New Roman" panose="02020603050405020304" pitchFamily="18" charset="0"/>
                        </a:rPr>
                        <m:t>=</m:t>
                      </m:r>
                      <m:r>
                        <a:rPr lang="es-CO" sz="3200" b="1" i="1">
                          <a:latin typeface="Cambria Math" panose="02040503050406030204" pitchFamily="18" charset="0"/>
                          <a:ea typeface="Times New Roman" panose="02020603050405020304" pitchFamily="18" charset="0"/>
                          <a:cs typeface="Times New Roman" panose="02020603050405020304" pitchFamily="18" charset="0"/>
                        </a:rPr>
                        <m:t>𝑷</m:t>
                      </m:r>
                      <m:d>
                        <m:dPr>
                          <m:ctrlPr>
                            <a:rPr lang="es-CO" sz="32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3200" b="1" i="1">
                              <a:latin typeface="Cambria Math" panose="02040503050406030204" pitchFamily="18" charset="0"/>
                              <a:ea typeface="Times New Roman" panose="02020603050405020304" pitchFamily="18" charset="0"/>
                              <a:cs typeface="Times New Roman" panose="02020603050405020304" pitchFamily="18" charset="0"/>
                            </a:rPr>
                            <m:t>𝒙</m:t>
                          </m:r>
                        </m:e>
                      </m:d>
                      <m:r>
                        <a:rPr lang="es-CO" sz="3200" b="1" i="1">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32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a:latin typeface="Cambria Math" panose="02040503050406030204" pitchFamily="18" charset="0"/>
                              <a:ea typeface="Times New Roman" panose="02020603050405020304" pitchFamily="18" charset="0"/>
                              <a:cs typeface="Times New Roman" panose="02020603050405020304" pitchFamily="18" charset="0"/>
                            </a:rPr>
                            <m:t>𝒌</m:t>
                          </m:r>
                        </m:num>
                        <m:den>
                          <m:r>
                            <a:rPr lang="es-CO" sz="3200" b="1" i="1">
                              <a:latin typeface="Cambria Math" panose="02040503050406030204" pitchFamily="18" charset="0"/>
                              <a:ea typeface="Times New Roman" panose="02020603050405020304" pitchFamily="18" charset="0"/>
                              <a:cs typeface="Times New Roman" panose="02020603050405020304" pitchFamily="18" charset="0"/>
                            </a:rPr>
                            <m:t>𝒙</m:t>
                          </m:r>
                        </m:den>
                      </m:f>
                      <m:r>
                        <a:rPr lang="es-CO" sz="3200" b="1" i="1">
                          <a:latin typeface="Cambria Math" panose="02040503050406030204" pitchFamily="18" charset="0"/>
                          <a:ea typeface="Times New Roman" panose="02020603050405020304" pitchFamily="18" charset="0"/>
                          <a:cs typeface="Times New Roman" panose="02020603050405020304" pitchFamily="18" charset="0"/>
                        </a:rPr>
                        <m:t>, </m:t>
                      </m:r>
                      <m:r>
                        <a:rPr lang="es-CO" sz="3200" b="1" i="1">
                          <a:latin typeface="Cambria Math" panose="02040503050406030204" pitchFamily="18" charset="0"/>
                          <a:ea typeface="Times New Roman" panose="02020603050405020304" pitchFamily="18" charset="0"/>
                          <a:cs typeface="Times New Roman" panose="02020603050405020304" pitchFamily="18" charset="0"/>
                        </a:rPr>
                        <m:t>𝒙</m:t>
                      </m:r>
                      <m:r>
                        <a:rPr lang="es-CO" sz="3200" b="1" i="1">
                          <a:latin typeface="Cambria Math" panose="02040503050406030204" pitchFamily="18" charset="0"/>
                          <a:ea typeface="Times New Roman" panose="02020603050405020304" pitchFamily="18" charset="0"/>
                          <a:cs typeface="Times New Roman" panose="02020603050405020304" pitchFamily="18" charset="0"/>
                        </a:rPr>
                        <m:t>=</m:t>
                      </m:r>
                      <m:r>
                        <a:rPr lang="es-CO" sz="3200" b="1" i="1">
                          <a:latin typeface="Cambria Math" panose="02040503050406030204" pitchFamily="18" charset="0"/>
                          <a:ea typeface="Times New Roman" panose="02020603050405020304" pitchFamily="18" charset="0"/>
                          <a:cs typeface="Times New Roman" panose="02020603050405020304" pitchFamily="18" charset="0"/>
                        </a:rPr>
                        <m:t>𝟏</m:t>
                      </m:r>
                      <m:r>
                        <a:rPr lang="es-CO" sz="3200" b="1" i="1">
                          <a:latin typeface="Cambria Math" panose="02040503050406030204" pitchFamily="18" charset="0"/>
                          <a:ea typeface="Times New Roman" panose="02020603050405020304" pitchFamily="18" charset="0"/>
                          <a:cs typeface="Times New Roman" panose="02020603050405020304" pitchFamily="18" charset="0"/>
                        </a:rPr>
                        <m:t>, </m:t>
                      </m:r>
                      <m:r>
                        <a:rPr lang="es-CO" sz="3200" b="1" i="1">
                          <a:latin typeface="Cambria Math" panose="02040503050406030204" pitchFamily="18" charset="0"/>
                          <a:ea typeface="Times New Roman" panose="02020603050405020304" pitchFamily="18" charset="0"/>
                          <a:cs typeface="Times New Roman" panose="02020603050405020304" pitchFamily="18" charset="0"/>
                        </a:rPr>
                        <m:t>𝟐</m:t>
                      </m:r>
                      <m:r>
                        <a:rPr lang="es-CO" sz="3200" b="1" i="1">
                          <a:latin typeface="Cambria Math" panose="02040503050406030204" pitchFamily="18" charset="0"/>
                          <a:ea typeface="Times New Roman" panose="02020603050405020304" pitchFamily="18" charset="0"/>
                          <a:cs typeface="Times New Roman" panose="02020603050405020304" pitchFamily="18" charset="0"/>
                        </a:rPr>
                        <m:t>, </m:t>
                      </m:r>
                      <m:r>
                        <a:rPr lang="es-CO" sz="3200" b="1" i="1">
                          <a:latin typeface="Cambria Math" panose="02040503050406030204" pitchFamily="18" charset="0"/>
                          <a:ea typeface="Times New Roman" panose="02020603050405020304" pitchFamily="18" charset="0"/>
                          <a:cs typeface="Times New Roman" panose="02020603050405020304" pitchFamily="18" charset="0"/>
                        </a:rPr>
                        <m:t>𝟑</m:t>
                      </m:r>
                      <m:r>
                        <a:rPr lang="es-CO" sz="3200" b="1" i="1">
                          <a:latin typeface="Cambria Math" panose="02040503050406030204" pitchFamily="18" charset="0"/>
                          <a:ea typeface="Times New Roman" panose="02020603050405020304" pitchFamily="18" charset="0"/>
                          <a:cs typeface="Times New Roman" panose="02020603050405020304" pitchFamily="18" charset="0"/>
                        </a:rPr>
                        <m:t>, </m:t>
                      </m:r>
                      <m:r>
                        <a:rPr lang="es-CO" sz="3200" b="1" i="1">
                          <a:latin typeface="Cambria Math" panose="02040503050406030204" pitchFamily="18" charset="0"/>
                          <a:ea typeface="Times New Roman" panose="02020603050405020304" pitchFamily="18" charset="0"/>
                          <a:cs typeface="Times New Roman" panose="02020603050405020304" pitchFamily="18" charset="0"/>
                        </a:rPr>
                        <m:t>𝟒</m:t>
                      </m:r>
                      <m:r>
                        <a:rPr lang="es-CO" sz="3200" b="1" i="1">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s-CO" sz="3200" b="1" dirty="0">
                    <a:latin typeface="Calibri" panose="020F0502020204030204" pitchFamily="34" charset="0"/>
                    <a:ea typeface="Times New Roman" panose="02020603050405020304" pitchFamily="18" charset="0"/>
                    <a:cs typeface="Times New Roman" panose="02020603050405020304" pitchFamily="18" charset="0"/>
                  </a:rPr>
                  <a:t>sea la función de probabilidad de X. </a:t>
                </a:r>
              </a:p>
              <a:p>
                <a:pPr marL="342900" lvl="0" indent="-342900" algn="just">
                  <a:lnSpc>
                    <a:spcPct val="115000"/>
                  </a:lnSpc>
                  <a:spcAft>
                    <a:spcPts val="0"/>
                  </a:spcAft>
                  <a:buSzPts val="1100"/>
                  <a:buFont typeface="+mj-lt"/>
                  <a:buAutoNum type="alphaLcPeriod"/>
                </a:pPr>
                <a:r>
                  <a:rPr lang="es-CO" sz="3200" b="1" dirty="0">
                    <a:latin typeface="Calibri" panose="020F0502020204030204" pitchFamily="34" charset="0"/>
                    <a:ea typeface="Times New Roman" panose="02020603050405020304" pitchFamily="18" charset="0"/>
                    <a:cs typeface="Times New Roman" panose="02020603050405020304" pitchFamily="18" charset="0"/>
                  </a:rPr>
                  <a:t>Determinar </a:t>
                </a:r>
                <a:r>
                  <a:rPr lang="es-CO" sz="3200" b="1" dirty="0">
                    <a:effectLst/>
                    <a:latin typeface="Calibri" panose="020F0502020204030204" pitchFamily="34" charset="0"/>
                    <a:ea typeface="Times New Roman" panose="02020603050405020304" pitchFamily="18" charset="0"/>
                    <a:cs typeface="Calibri" panose="020F0502020204030204" pitchFamily="34" charset="0"/>
                  </a:rPr>
                  <a:t>P (X ≤ 3)</a:t>
                </a:r>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r>
                  <a:rPr lang="es-CO" sz="3200" b="1" dirty="0">
                    <a:latin typeface="Calibri" panose="020F0502020204030204" pitchFamily="34" charset="0"/>
                    <a:ea typeface="Times New Roman" panose="02020603050405020304" pitchFamily="18" charset="0"/>
                    <a:cs typeface="Times New Roman" panose="02020603050405020304" pitchFamily="18" charset="0"/>
                  </a:rPr>
                  <a:t>Determinar </a:t>
                </a:r>
                <a:r>
                  <a:rPr lang="es-CO" sz="3200" b="1" dirty="0">
                    <a:effectLst/>
                    <a:latin typeface="Calibri" panose="020F0502020204030204" pitchFamily="34" charset="0"/>
                    <a:ea typeface="Times New Roman" panose="02020603050405020304" pitchFamily="18" charset="0"/>
                    <a:cs typeface="Calibri" panose="020F0502020204030204" pitchFamily="34" charset="0"/>
                  </a:rPr>
                  <a:t>P (2 &lt; X)</a:t>
                </a:r>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r>
                  <a:rPr lang="es-CO" sz="3200" b="1" dirty="0">
                    <a:latin typeface="Calibri" panose="020F0502020204030204" pitchFamily="34" charset="0"/>
                    <a:ea typeface="Times New Roman" panose="02020603050405020304" pitchFamily="18" charset="0"/>
                    <a:cs typeface="Times New Roman" panose="02020603050405020304" pitchFamily="18" charset="0"/>
                  </a:rPr>
                  <a:t>Determinar </a:t>
                </a:r>
                <a:r>
                  <a:rPr lang="es-CO" sz="3200" b="1" dirty="0">
                    <a:effectLst/>
                    <a:latin typeface="Calibri" panose="020F0502020204030204" pitchFamily="34" charset="0"/>
                    <a:ea typeface="Times New Roman" panose="02020603050405020304" pitchFamily="18" charset="0"/>
                    <a:cs typeface="Calibri" panose="020F0502020204030204" pitchFamily="34" charset="0"/>
                  </a:rPr>
                  <a:t>P (2 ≤ X ≤ 3)</a:t>
                </a:r>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SzPts val="1100"/>
                  <a:buFont typeface="+mj-lt"/>
                  <a:buAutoNum type="alphaLcPeriod"/>
                </a:pPr>
                <a:r>
                  <a:rPr lang="es-CO" sz="3200" b="1" dirty="0">
                    <a:effectLst/>
                    <a:latin typeface="Calibri" panose="020F0502020204030204" pitchFamily="34" charset="0"/>
                    <a:ea typeface="Times New Roman" panose="02020603050405020304" pitchFamily="18" charset="0"/>
                    <a:cs typeface="Calibri" panose="020F0502020204030204" pitchFamily="34" charset="0"/>
                  </a:rPr>
                  <a:t>Valor Esperado de X</a:t>
                </a:r>
              </a:p>
              <a:p>
                <a:pPr marL="342900" lvl="0" indent="-342900" algn="just">
                  <a:lnSpc>
                    <a:spcPct val="115000"/>
                  </a:lnSpc>
                  <a:spcAft>
                    <a:spcPts val="1000"/>
                  </a:spcAft>
                  <a:buSzPts val="1100"/>
                  <a:buFont typeface="+mj-lt"/>
                  <a:buAutoNum type="alphaLcPeriod"/>
                </a:pPr>
                <a:r>
                  <a:rPr lang="es-CO" sz="3200" b="1" dirty="0">
                    <a:effectLst/>
                    <a:latin typeface="Calibri" panose="020F0502020204030204" pitchFamily="34" charset="0"/>
                    <a:ea typeface="Times New Roman" panose="02020603050405020304" pitchFamily="18" charset="0"/>
                    <a:cs typeface="Calibri" panose="020F0502020204030204" pitchFamily="34" charset="0"/>
                  </a:rPr>
                  <a:t>La Varianza de X</a:t>
                </a:r>
                <a:endParaRPr lang="es-CO" sz="3200" b="1" dirty="0"/>
              </a:p>
            </p:txBody>
          </p:sp>
        </mc:Choice>
        <mc:Fallback>
          <p:sp>
            <p:nvSpPr>
              <p:cNvPr id="3" name="Rectángulo 2">
                <a:extLst>
                  <a:ext uri="{FF2B5EF4-FFF2-40B4-BE49-F238E27FC236}">
                    <a16:creationId xmlns:a16="http://schemas.microsoft.com/office/drawing/2014/main" id="{10EC55B8-9638-D92F-D1E2-D4B6C9E2EAB8}"/>
                  </a:ext>
                </a:extLst>
              </p:cNvPr>
              <p:cNvSpPr>
                <a:spLocks noRot="1" noChangeAspect="1" noMove="1" noResize="1" noEditPoints="1" noAdjustHandles="1" noChangeArrowheads="1" noChangeShapeType="1" noTextEdit="1"/>
              </p:cNvSpPr>
              <p:nvPr/>
            </p:nvSpPr>
            <p:spPr>
              <a:xfrm>
                <a:off x="767080" y="429468"/>
                <a:ext cx="10375900" cy="6339684"/>
              </a:xfrm>
              <a:prstGeom prst="rect">
                <a:avLst/>
              </a:prstGeom>
              <a:blipFill>
                <a:blip r:embed="rId3"/>
                <a:stretch>
                  <a:fillRect l="-1528" b="-1731"/>
                </a:stretch>
              </a:blipFill>
            </p:spPr>
            <p:txBody>
              <a:bodyPr/>
              <a:lstStyle/>
              <a:p>
                <a:r>
                  <a:rPr lang="es-CO">
                    <a:noFill/>
                  </a:rPr>
                  <a:t> </a:t>
                </a:r>
              </a:p>
            </p:txBody>
          </p:sp>
        </mc:Fallback>
      </mc:AlternateContent>
    </p:spTree>
    <p:extLst>
      <p:ext uri="{BB962C8B-B14F-4D97-AF65-F5344CB8AC3E}">
        <p14:creationId xmlns:p14="http://schemas.microsoft.com/office/powerpoint/2010/main" val="4270331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100"/>
                                  </p:iterate>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4601"/>
                            </p:stCondLst>
                            <p:childTnLst>
                              <p:par>
                                <p:cTn id="8" presetID="1" presetClass="entr" presetSubtype="0" fill="hold" nodeType="afterEffect">
                                  <p:stCondLst>
                                    <p:cond delay="0"/>
                                  </p:stCondLst>
                                  <p:iterate type="lt">
                                    <p:tmAbs val="100"/>
                                  </p:iterate>
                                  <p:childTnLst>
                                    <p:set>
                                      <p:cBhvr>
                                        <p:cTn id="9" dur="1" fill="hold">
                                          <p:stCondLst>
                                            <p:cond delay="0"/>
                                          </p:stCondLst>
                                        </p:cTn>
                                        <p:tgtEl>
                                          <p:spTgt spid="3">
                                            <p:txEl>
                                              <p:pRg st="0" end="0"/>
                                            </p:txEl>
                                          </p:spTgt>
                                        </p:tgtEl>
                                        <p:attrNameLst>
                                          <p:attrName>style.visibility</p:attrName>
                                        </p:attrNameLst>
                                      </p:cBhvr>
                                      <p:to>
                                        <p:strVal val="visible"/>
                                      </p:to>
                                    </p:set>
                                  </p:childTnLst>
                                </p:cTn>
                              </p:par>
                            </p:childTnLst>
                          </p:cTn>
                        </p:par>
                        <p:par>
                          <p:cTn id="10" fill="hold">
                            <p:stCondLst>
                              <p:cond delay="7602"/>
                            </p:stCondLst>
                            <p:childTnLst>
                              <p:par>
                                <p:cTn id="11" presetID="1" presetClass="entr" presetSubtype="0" fill="hold" nodeType="afterEffect">
                                  <p:stCondLst>
                                    <p:cond delay="0"/>
                                  </p:stCondLst>
                                  <p:iterate type="lt">
                                    <p:tmAbs val="100"/>
                                  </p:iterate>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10303"/>
                            </p:stCondLst>
                            <p:childTnLst>
                              <p:par>
                                <p:cTn id="14" presetID="1" presetClass="entr" presetSubtype="0" fill="hold" nodeType="afterEffect">
                                  <p:stCondLst>
                                    <p:cond delay="0"/>
                                  </p:stCondLst>
                                  <p:iterate type="lt">
                                    <p:tmAbs val="100"/>
                                  </p:iterate>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13204"/>
                            </p:stCondLst>
                            <p:childTnLst>
                              <p:par>
                                <p:cTn id="17" presetID="1" presetClass="entr" presetSubtype="0" fill="hold" nodeType="afterEffect">
                                  <p:stCondLst>
                                    <p:cond delay="0"/>
                                  </p:stCondLst>
                                  <p:iterate type="lt">
                                    <p:tmAbs val="100"/>
                                  </p:iterate>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14705"/>
                            </p:stCondLst>
                            <p:childTnLst>
                              <p:par>
                                <p:cTn id="20" presetID="1" presetClass="entr" presetSubtype="0" fill="hold" nodeType="afterEffect">
                                  <p:stCondLst>
                                    <p:cond delay="0"/>
                                  </p:stCondLst>
                                  <p:iterate type="lt">
                                    <p:tmAbs val="100"/>
                                  </p:iterate>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16206"/>
                            </p:stCondLst>
                            <p:childTnLst>
                              <p:par>
                                <p:cTn id="23" presetID="1" presetClass="entr" presetSubtype="0" fill="hold" nodeType="afterEffect">
                                  <p:stCondLst>
                                    <p:cond delay="0"/>
                                  </p:stCondLst>
                                  <p:iterate type="lt">
                                    <p:tmAbs val="100"/>
                                  </p:iterate>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par>
                          <p:cTn id="25" fill="hold">
                            <p:stCondLst>
                              <p:cond delay="17907"/>
                            </p:stCondLst>
                            <p:childTnLst>
                              <p:par>
                                <p:cTn id="26" presetID="1" presetClass="entr" presetSubtype="0" fill="hold" nodeType="afterEffect">
                                  <p:stCondLst>
                                    <p:cond delay="0"/>
                                  </p:stCondLst>
                                  <p:iterate type="lt">
                                    <p:tmAbs val="100"/>
                                  </p:iterate>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par>
                          <p:cTn id="28" fill="hold">
                            <p:stCondLst>
                              <p:cond delay="19408"/>
                            </p:stCondLst>
                            <p:childTnLst>
                              <p:par>
                                <p:cTn id="29" presetID="1" presetClass="entr" presetSubtype="0" fill="hold" nodeType="afterEffect">
                                  <p:stCondLst>
                                    <p:cond delay="0"/>
                                  </p:stCondLst>
                                  <p:iterate type="lt">
                                    <p:tmAbs val="100"/>
                                  </p:iterate>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288679"/>
                <a:ext cx="10375900" cy="7412478"/>
              </a:xfrm>
              <a:prstGeom prst="rect">
                <a:avLst/>
              </a:prstGeom>
            </p:spPr>
            <p:txBody>
              <a:bodyPr wrap="square">
                <a:spAutoFit/>
              </a:bodyPr>
              <a:lstStyle/>
              <a:p>
                <a:pPr algn="ctr">
                  <a:lnSpc>
                    <a:spcPct val="115000"/>
                  </a:lnSpc>
                  <a:buSzPts val="1100"/>
                </a:pPr>
                <a14:m>
                  <m:oMathPara xmlns:m="http://schemas.openxmlformats.org/officeDocument/2006/math">
                    <m:oMathParaPr>
                      <m:jc m:val="centerGroup"/>
                    </m:oMathParaPr>
                    <m:oMath xmlns:m="http://schemas.openxmlformats.org/officeDocument/2006/math">
                      <m:r>
                        <m:rPr>
                          <m:nor/>
                        </m:rPr>
                        <a:rPr lang="es-CO" sz="3200" b="1" dirty="0" smtClean="0">
                          <a:solidFill>
                            <a:srgbClr val="C00000"/>
                          </a:solidFill>
                          <a:ea typeface="Times New Roman" panose="02020603050405020304" pitchFamily="18" charset="0"/>
                          <a:cs typeface="Times New Roman" panose="02020603050405020304" pitchFamily="18" charset="0"/>
                        </a:rPr>
                        <m:t>Modelos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Probabil</m:t>
                      </m:r>
                      <m:r>
                        <m:rPr>
                          <m:nor/>
                        </m:rPr>
                        <a:rPr lang="es-CO" sz="3200" b="1" dirty="0" smtClean="0">
                          <a:solidFill>
                            <a:srgbClr val="C00000"/>
                          </a:solidFill>
                          <a:ea typeface="Times New Roman" panose="02020603050405020304" pitchFamily="18" charset="0"/>
                          <a:cs typeface="Times New Roman" panose="02020603050405020304" pitchFamily="18" charset="0"/>
                        </a:rPr>
                        <m:t>í</m:t>
                      </m:r>
                      <m:r>
                        <m:rPr>
                          <m:nor/>
                        </m:rPr>
                        <a:rPr lang="es-CO" sz="3200" b="1" dirty="0" smtClean="0">
                          <a:solidFill>
                            <a:srgbClr val="C00000"/>
                          </a:solidFill>
                          <a:ea typeface="Times New Roman" panose="02020603050405020304" pitchFamily="18" charset="0"/>
                          <a:cs typeface="Times New Roman" panose="02020603050405020304" pitchFamily="18" charset="0"/>
                        </a:rPr>
                        <m:t>sticos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solidFill>
                    <a:srgbClr val="C00000"/>
                  </a:solidFill>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14:m>
                  <m:oMath xmlns:m="http://schemas.openxmlformats.org/officeDocument/2006/math">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𝑴𝒐𝒅𝒆𝒍𝒐</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 </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𝑩𝒊𝒏𝒐𝒎𝒊𝒂𝒍</m:t>
                    </m:r>
                  </m:oMath>
                </a14:m>
                <a:r>
                  <a:rPr lang="es-CO" sz="2800" b="1" dirty="0">
                    <a:ea typeface="Times New Roman" panose="02020603050405020304" pitchFamily="18" charset="0"/>
                    <a:cs typeface="Times New Roman" panose="02020603050405020304" pitchFamily="18" charset="0"/>
                  </a:rPr>
                  <a:t> Negativo (II) –según celular</a:t>
                </a:r>
              </a:p>
              <a:p>
                <a:pPr marL="800100" lvl="1" indent="-342900" algn="just">
                  <a:lnSpc>
                    <a:spcPct val="115000"/>
                  </a:lnSpc>
                  <a:buSzPts val="1100"/>
                  <a:buFont typeface="+mj-lt"/>
                  <a:buAutoNum type="alphaLcPeriod"/>
                </a:pPr>
                <a:r>
                  <a:rPr lang="es-CO" sz="2800" b="1" dirty="0">
                    <a:solidFill>
                      <a:srgbClr val="00B0F0"/>
                    </a:solidFill>
                    <a:ea typeface="Times New Roman" panose="02020603050405020304" pitchFamily="18" charset="0"/>
                    <a:cs typeface="Times New Roman" panose="02020603050405020304" pitchFamily="18" charset="0"/>
                  </a:rPr>
                  <a:t>X</a:t>
                </a:r>
                <a:r>
                  <a:rPr lang="es-CO" sz="2800" b="1" dirty="0">
                    <a:ea typeface="Times New Roman" panose="02020603050405020304" pitchFamily="18" charset="0"/>
                    <a:cs typeface="Times New Roman" panose="02020603050405020304" pitchFamily="18" charset="0"/>
                  </a:rPr>
                  <a:t> = </a:t>
                </a:r>
                <a:r>
                  <a:rPr lang="es-CO" sz="2800" b="1" dirty="0">
                    <a:solidFill>
                      <a:schemeClr val="accent6">
                        <a:lumMod val="50000"/>
                      </a:schemeClr>
                    </a:solidFill>
                    <a:ea typeface="Times New Roman" panose="02020603050405020304" pitchFamily="18" charset="0"/>
                    <a:cs typeface="Times New Roman" panose="02020603050405020304" pitchFamily="18" charset="0"/>
                  </a:rPr>
                  <a:t>Lanzamiento en el cual se obtiene la </a:t>
                </a:r>
                <a:r>
                  <a:rPr lang="es-CO" sz="2800" b="1" dirty="0">
                    <a:solidFill>
                      <a:srgbClr val="C00000"/>
                    </a:solidFill>
                    <a:ea typeface="Times New Roman" panose="02020603050405020304" pitchFamily="18" charset="0"/>
                    <a:cs typeface="Times New Roman" panose="02020603050405020304" pitchFamily="18" charset="0"/>
                  </a:rPr>
                  <a:t>3a</a:t>
                </a:r>
                <a:r>
                  <a:rPr lang="es-CO" sz="2800" b="1" dirty="0">
                    <a:ea typeface="Times New Roman" panose="02020603050405020304" pitchFamily="18" charset="0"/>
                    <a:cs typeface="Times New Roman" panose="02020603050405020304" pitchFamily="18" charset="0"/>
                  </a:rPr>
                  <a:t> cara</a:t>
                </a:r>
              </a:p>
              <a:p>
                <a:pPr marL="800100" lvl="1" indent="-342900" algn="just">
                  <a:lnSpc>
                    <a:spcPct val="115000"/>
                  </a:lnSpc>
                  <a:buSzPts val="1100"/>
                  <a:buFont typeface="+mj-lt"/>
                  <a:buAutoNum type="alphaLcPeriod"/>
                </a:pPr>
                <a:r>
                  <a:rPr lang="es-CO" sz="2800" b="1" dirty="0">
                    <a:solidFill>
                      <a:schemeClr val="accent6">
                        <a:lumMod val="50000"/>
                      </a:schemeClr>
                    </a:solidFill>
                    <a:ea typeface="Times New Roman" panose="02020603050405020304" pitchFamily="18" charset="0"/>
                    <a:cs typeface="Times New Roman" panose="02020603050405020304" pitchFamily="18" charset="0"/>
                  </a:rPr>
                  <a:t>X tiene distribución binomial negativa de parámetros </a:t>
                </a:r>
                <a:r>
                  <a:rPr lang="es-CO" sz="2800" b="1" dirty="0">
                    <a:solidFill>
                      <a:srgbClr val="C00000"/>
                    </a:solidFill>
                    <a:ea typeface="Times New Roman" panose="02020603050405020304" pitchFamily="18" charset="0"/>
                    <a:cs typeface="Times New Roman" panose="02020603050405020304" pitchFamily="18" charset="0"/>
                  </a:rPr>
                  <a:t>r = 3 y p = 0. 5</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800" b="1" i="1" smtClean="0">
                            <a:solidFill>
                              <a:srgbClr val="C00000"/>
                            </a:solidFill>
                            <a:latin typeface="Cambria Math" panose="02040503050406030204" pitchFamily="18" charset="0"/>
                            <a:cs typeface="Times New Roman" panose="02020603050405020304" pitchFamily="18" charset="0"/>
                          </a:rPr>
                        </m:ctrlPr>
                      </m:mPr>
                      <m:mr>
                        <m:e>
                          <m:r>
                            <m:rPr>
                              <m:brk m:alnAt="7"/>
                            </m:rPr>
                            <a:rPr lang="es-CO" sz="2800" b="1" i="1" smtClean="0">
                              <a:solidFill>
                                <a:srgbClr val="C00000"/>
                              </a:solidFill>
                              <a:latin typeface="Cambria Math" panose="02040503050406030204" pitchFamily="18" charset="0"/>
                              <a:cs typeface="Times New Roman" panose="02020603050405020304" pitchFamily="18" charset="0"/>
                            </a:rPr>
                            <m:t>𝒙</m:t>
                          </m:r>
                          <m:r>
                            <a:rPr lang="es-CO" sz="2800" b="1" i="1" smtClean="0">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𝟏</m:t>
                          </m:r>
                        </m:e>
                      </m:mr>
                      <m:mr>
                        <m:e>
                          <m:r>
                            <a:rPr lang="es-CO" sz="2800" b="1" i="1" smtClean="0">
                              <a:solidFill>
                                <a:srgbClr val="C00000"/>
                              </a:solidFill>
                              <a:latin typeface="Cambria Math" panose="02040503050406030204" pitchFamily="18" charset="0"/>
                              <a:cs typeface="Times New Roman" panose="02020603050405020304" pitchFamily="18" charset="0"/>
                            </a:rPr>
                            <m:t>𝒓</m:t>
                          </m:r>
                          <m:r>
                            <a:rPr lang="es-CO" sz="2800" b="1" i="1" smtClean="0">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𝟏</m:t>
                          </m:r>
                        </m:e>
                      </m:mr>
                    </m:m>
                  </m:oMath>
                </a14:m>
                <a:r>
                  <a:rPr lang="es-CO" sz="2800" b="1" dirty="0">
                    <a:solidFill>
                      <a:srgbClr val="C00000"/>
                    </a:solidFill>
                    <a:ea typeface="Times New Roman" panose="02020603050405020304" pitchFamily="18" charset="0"/>
                    <a:cs typeface="Times New Roman" panose="02020603050405020304" pitchFamily="18" charset="0"/>
                  </a:rPr>
                  <a:t>) *</a:t>
                </a:r>
                <a:r>
                  <a:rPr lang="es-CO" sz="2800" b="1" dirty="0" err="1">
                    <a:solidFill>
                      <a:srgbClr val="C00000"/>
                    </a:solidFill>
                    <a:ea typeface="Times New Roman" panose="02020603050405020304" pitchFamily="18" charset="0"/>
                    <a:cs typeface="Times New Roman" panose="02020603050405020304" pitchFamily="18" charset="0"/>
                  </a:rPr>
                  <a:t>p</a:t>
                </a:r>
                <a:r>
                  <a:rPr lang="es-CO" sz="2800" b="1" baseline="30000" dirty="0" err="1">
                    <a:solidFill>
                      <a:srgbClr val="C00000"/>
                    </a:solidFill>
                    <a:ea typeface="Times New Roman" panose="02020603050405020304" pitchFamily="18" charset="0"/>
                    <a:cs typeface="Times New Roman" panose="02020603050405020304" pitchFamily="18" charset="0"/>
                  </a:rPr>
                  <a:t>r</a:t>
                </a:r>
                <a:r>
                  <a:rPr lang="es-CO" sz="2800" b="1" dirty="0">
                    <a:solidFill>
                      <a:srgbClr val="C00000"/>
                    </a:solidFill>
                    <a:ea typeface="Times New Roman" panose="02020603050405020304" pitchFamily="18" charset="0"/>
                    <a:cs typeface="Times New Roman" panose="02020603050405020304" pitchFamily="18" charset="0"/>
                  </a:rPr>
                  <a:t> * (1-p)</a:t>
                </a:r>
                <a:r>
                  <a:rPr lang="es-CO" sz="2800" b="1" baseline="30000" dirty="0">
                    <a:solidFill>
                      <a:srgbClr val="C00000"/>
                    </a:solidFill>
                    <a:ea typeface="Times New Roman" panose="02020603050405020304" pitchFamily="18" charset="0"/>
                    <a:cs typeface="Times New Roman" panose="02020603050405020304" pitchFamily="18" charset="0"/>
                  </a:rPr>
                  <a:t>x-r</a:t>
                </a:r>
                <a:r>
                  <a:rPr lang="es-CO" sz="2800" b="1" dirty="0">
                    <a:solidFill>
                      <a:srgbClr val="C00000"/>
                    </a:solidFill>
                    <a:ea typeface="Times New Roman" panose="02020603050405020304" pitchFamily="18" charset="0"/>
                    <a:cs typeface="Times New Roman" panose="02020603050405020304" pitchFamily="18" charset="0"/>
                  </a:rPr>
                  <a:t>, x = r, x+1, r+2, r+3,…</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m:rPr>
                              <m:brk m:alnAt="7"/>
                            </m:rPr>
                            <a:rPr lang="es-CO" sz="2800" b="1" i="1">
                              <a:solidFill>
                                <a:srgbClr val="C00000"/>
                              </a:solidFill>
                              <a:latin typeface="Cambria Math" panose="02040503050406030204" pitchFamily="18" charset="0"/>
                              <a:cs typeface="Times New Roman" panose="02020603050405020304" pitchFamily="18" charset="0"/>
                            </a:rPr>
                            <m:t>𝒙</m:t>
                          </m:r>
                          <m:r>
                            <a:rPr lang="es-CO" sz="2800" b="1" i="1" smtClean="0">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𝟏</m:t>
                          </m:r>
                        </m:e>
                      </m:mr>
                      <m:mr>
                        <m:e>
                          <m:r>
                            <a:rPr lang="es-CO" sz="2800" b="1" i="1" smtClean="0">
                              <a:solidFill>
                                <a:srgbClr val="C00000"/>
                              </a:solidFill>
                              <a:latin typeface="Cambria Math" panose="02040503050406030204" pitchFamily="18" charset="0"/>
                              <a:cs typeface="Times New Roman" panose="02020603050405020304" pitchFamily="18" charset="0"/>
                            </a:rPr>
                            <m:t>𝟐</m:t>
                          </m:r>
                        </m:e>
                      </m:mr>
                    </m:m>
                  </m:oMath>
                </a14:m>
                <a:r>
                  <a:rPr lang="es-CO" sz="2800" b="1" dirty="0">
                    <a:solidFill>
                      <a:srgbClr val="C00000"/>
                    </a:solidFill>
                    <a:ea typeface="Times New Roman" panose="02020603050405020304" pitchFamily="18" charset="0"/>
                    <a:cs typeface="Times New Roman" panose="02020603050405020304" pitchFamily="18" charset="0"/>
                  </a:rPr>
                  <a:t>) *(0.5)</a:t>
                </a:r>
                <a:r>
                  <a:rPr lang="es-CO" sz="2800" b="1" baseline="30000" dirty="0">
                    <a:solidFill>
                      <a:srgbClr val="C00000"/>
                    </a:solidFill>
                    <a:ea typeface="Times New Roman" panose="02020603050405020304" pitchFamily="18" charset="0"/>
                    <a:cs typeface="Times New Roman" panose="02020603050405020304" pitchFamily="18" charset="0"/>
                  </a:rPr>
                  <a:t>3</a:t>
                </a:r>
                <a:r>
                  <a:rPr lang="es-CO" sz="2800" b="1" dirty="0">
                    <a:solidFill>
                      <a:srgbClr val="C00000"/>
                    </a:solidFill>
                    <a:ea typeface="Times New Roman" panose="02020603050405020304" pitchFamily="18" charset="0"/>
                    <a:cs typeface="Times New Roman" panose="02020603050405020304" pitchFamily="18" charset="0"/>
                  </a:rPr>
                  <a:t> * (0. 5)</a:t>
                </a:r>
                <a:r>
                  <a:rPr lang="es-CO" sz="2800" b="1" baseline="30000" dirty="0">
                    <a:solidFill>
                      <a:srgbClr val="C00000"/>
                    </a:solidFill>
                    <a:ea typeface="Times New Roman" panose="02020603050405020304" pitchFamily="18" charset="0"/>
                    <a:cs typeface="Times New Roman" panose="02020603050405020304" pitchFamily="18" charset="0"/>
                  </a:rPr>
                  <a:t>x-3</a:t>
                </a:r>
                <a:r>
                  <a:rPr lang="es-CO" sz="2800" b="1" dirty="0">
                    <a:solidFill>
                      <a:srgbClr val="C00000"/>
                    </a:solidFill>
                    <a:ea typeface="Times New Roman" panose="02020603050405020304" pitchFamily="18" charset="0"/>
                    <a:cs typeface="Times New Roman" panose="02020603050405020304" pitchFamily="18" charset="0"/>
                  </a:rPr>
                  <a:t>, x = 3, 4, 5, 6,…</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28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a. la tercera cara en el séptimo lanzamiento</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P{X = 7}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a:rPr lang="es-CO" sz="2800" b="1" i="1" smtClean="0">
                              <a:solidFill>
                                <a:srgbClr val="C00000"/>
                              </a:solidFill>
                              <a:latin typeface="Cambria Math" panose="02040503050406030204" pitchFamily="18" charset="0"/>
                              <a:cs typeface="Times New Roman" panose="02020603050405020304" pitchFamily="18" charset="0"/>
                            </a:rPr>
                            <m:t>𝟕</m:t>
                          </m:r>
                          <m:r>
                            <a:rPr lang="es-CO" sz="2800" b="1" i="1" smtClean="0">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𝟏</m:t>
                          </m:r>
                        </m:e>
                      </m:mr>
                      <m:mr>
                        <m:e>
                          <m:r>
                            <a:rPr lang="es-CO" sz="2800" b="1" i="1">
                              <a:solidFill>
                                <a:srgbClr val="C00000"/>
                              </a:solidFill>
                              <a:latin typeface="Cambria Math" panose="02040503050406030204" pitchFamily="18" charset="0"/>
                              <a:cs typeface="Times New Roman" panose="02020603050405020304" pitchFamily="18" charset="0"/>
                            </a:rPr>
                            <m:t>𝟐</m:t>
                          </m:r>
                        </m:e>
                      </m:mr>
                    </m:m>
                  </m:oMath>
                </a14:m>
                <a:r>
                  <a:rPr lang="es-CO" sz="2800" b="1" dirty="0">
                    <a:solidFill>
                      <a:srgbClr val="C00000"/>
                    </a:solidFill>
                    <a:ea typeface="Times New Roman" panose="02020603050405020304" pitchFamily="18" charset="0"/>
                    <a:cs typeface="Times New Roman" panose="02020603050405020304" pitchFamily="18" charset="0"/>
                  </a:rPr>
                  <a:t>) *(0.5)</a:t>
                </a:r>
                <a:r>
                  <a:rPr lang="es-CO" sz="2800" b="1" baseline="30000" dirty="0">
                    <a:solidFill>
                      <a:srgbClr val="C00000"/>
                    </a:solidFill>
                    <a:ea typeface="Times New Roman" panose="02020603050405020304" pitchFamily="18" charset="0"/>
                    <a:cs typeface="Times New Roman" panose="02020603050405020304" pitchFamily="18" charset="0"/>
                  </a:rPr>
                  <a:t>3</a:t>
                </a:r>
                <a:r>
                  <a:rPr lang="es-CO" sz="2800" b="1" dirty="0">
                    <a:solidFill>
                      <a:srgbClr val="C00000"/>
                    </a:solidFill>
                    <a:ea typeface="Times New Roman" panose="02020603050405020304" pitchFamily="18" charset="0"/>
                    <a:cs typeface="Times New Roman" panose="02020603050405020304" pitchFamily="18" charset="0"/>
                  </a:rPr>
                  <a:t> * (0. 5)</a:t>
                </a:r>
                <a:r>
                  <a:rPr lang="es-CO" sz="2800" b="1" baseline="30000" dirty="0">
                    <a:solidFill>
                      <a:srgbClr val="C00000"/>
                    </a:solidFill>
                    <a:ea typeface="Times New Roman" panose="02020603050405020304" pitchFamily="18" charset="0"/>
                    <a:cs typeface="Times New Roman" panose="02020603050405020304" pitchFamily="18" charset="0"/>
                  </a:rPr>
                  <a:t>4</a:t>
                </a:r>
                <a:r>
                  <a:rPr lang="es-CO" sz="2800" b="1" dirty="0">
                    <a:solidFill>
                      <a:srgbClr val="C00000"/>
                    </a:solidFill>
                    <a:ea typeface="Times New Roman" panose="02020603050405020304" pitchFamily="18" charset="0"/>
                    <a:cs typeface="Times New Roman" panose="02020603050405020304" pitchFamily="18" charset="0"/>
                  </a:rPr>
                  <a:t> = 0.11719</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32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solidFill>
                    <a:srgbClr val="00B0F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288679"/>
                <a:ext cx="10375900" cy="7412478"/>
              </a:xfrm>
              <a:prstGeom prst="rect">
                <a:avLst/>
              </a:prstGeom>
              <a:blipFill>
                <a:blip r:embed="rId2"/>
                <a:stretch>
                  <a:fillRect r="-1234"/>
                </a:stretch>
              </a:blipFill>
            </p:spPr>
            <p:txBody>
              <a:bodyPr/>
              <a:lstStyle/>
              <a:p>
                <a:r>
                  <a:rPr lang="es-CO">
                    <a:noFill/>
                  </a:rPr>
                  <a:t> </a:t>
                </a:r>
              </a:p>
            </p:txBody>
          </p:sp>
        </mc:Fallback>
      </mc:AlternateContent>
    </p:spTree>
    <p:extLst>
      <p:ext uri="{BB962C8B-B14F-4D97-AF65-F5344CB8AC3E}">
        <p14:creationId xmlns:p14="http://schemas.microsoft.com/office/powerpoint/2010/main" val="330679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3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9001"/>
                            </p:stCondLst>
                            <p:childTnLst>
                              <p:par>
                                <p:cTn id="8" presetID="1" presetClass="entr" presetSubtype="0" fill="hold" nodeType="afterEffect">
                                  <p:stCondLst>
                                    <p:cond delay="0"/>
                                  </p:stCondLst>
                                  <p:iterate type="lt">
                                    <p:tmAbs val="3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20402"/>
                            </p:stCondLst>
                            <p:childTnLst>
                              <p:par>
                                <p:cTn id="11" presetID="1" presetClass="entr" presetSubtype="0" fill="hold" nodeType="afterEffect">
                                  <p:stCondLst>
                                    <p:cond delay="0"/>
                                  </p:stCondLst>
                                  <p:iterate type="lt">
                                    <p:tmAbs val="3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31503"/>
                            </p:stCondLst>
                            <p:childTnLst>
                              <p:par>
                                <p:cTn id="14" presetID="1" presetClass="entr" presetSubtype="0" fill="hold" nodeType="afterEffect">
                                  <p:stCondLst>
                                    <p:cond delay="0"/>
                                  </p:stCondLst>
                                  <p:iterate type="lt">
                                    <p:tmAbs val="300"/>
                                  </p:iterate>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47704"/>
                            </p:stCondLst>
                            <p:childTnLst>
                              <p:par>
                                <p:cTn id="17" presetID="1" presetClass="entr" presetSubtype="0" fill="hold" nodeType="afterEffect">
                                  <p:stCondLst>
                                    <p:cond delay="0"/>
                                  </p:stCondLst>
                                  <p:iterate type="lt">
                                    <p:tmAbs val="300"/>
                                  </p:iterate>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64805"/>
                            </p:stCondLst>
                            <p:childTnLst>
                              <p:par>
                                <p:cTn id="20" presetID="1" presetClass="entr" presetSubtype="0" fill="hold" nodeType="afterEffect">
                                  <p:stCondLst>
                                    <p:cond delay="0"/>
                                  </p:stCondLst>
                                  <p:iterate type="lt">
                                    <p:tmAbs val="300"/>
                                  </p:iterate>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80706"/>
                            </p:stCondLst>
                            <p:childTnLst>
                              <p:par>
                                <p:cTn id="23" presetID="1" presetClass="entr" presetSubtype="0" fill="hold" nodeType="afterEffect">
                                  <p:stCondLst>
                                    <p:cond delay="0"/>
                                  </p:stCondLst>
                                  <p:iterate type="lt">
                                    <p:tmAbs val="300"/>
                                  </p:iterate>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par>
                          <p:cTn id="25" fill="hold">
                            <p:stCondLst>
                              <p:cond delay="91507"/>
                            </p:stCondLst>
                            <p:childTnLst>
                              <p:par>
                                <p:cTn id="26" presetID="1" presetClass="entr" presetSubtype="0" fill="hold" nodeType="afterEffect">
                                  <p:stCondLst>
                                    <p:cond delay="0"/>
                                  </p:stCondLst>
                                  <p:iterate type="lt">
                                    <p:tmAbs val="300"/>
                                  </p:iterate>
                                  <p:childTnLst>
                                    <p:set>
                                      <p:cBhvr>
                                        <p:cTn id="27"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288679"/>
                <a:ext cx="10375900" cy="7532190"/>
              </a:xfrm>
              <a:prstGeom prst="rect">
                <a:avLst/>
              </a:prstGeom>
            </p:spPr>
            <p:txBody>
              <a:bodyPr wrap="square">
                <a:spAutoFit/>
              </a:bodyPr>
              <a:lstStyle/>
              <a:p>
                <a:pPr algn="ctr">
                  <a:lnSpc>
                    <a:spcPct val="115000"/>
                  </a:lnSpc>
                  <a:buSzPts val="1100"/>
                </a:pPr>
                <a14:m>
                  <m:oMathPara xmlns:m="http://schemas.openxmlformats.org/officeDocument/2006/math">
                    <m:oMathParaPr>
                      <m:jc m:val="centerGroup"/>
                    </m:oMathParaPr>
                    <m:oMath xmlns:m="http://schemas.openxmlformats.org/officeDocument/2006/math">
                      <m:r>
                        <m:rPr>
                          <m:nor/>
                        </m:rPr>
                        <a:rPr lang="es-CO" sz="3600" b="1" dirty="0">
                          <a:solidFill>
                            <a:srgbClr val="C00000"/>
                          </a:solidFill>
                          <a:ea typeface="Times New Roman" panose="02020603050405020304" pitchFamily="18" charset="0"/>
                          <a:cs typeface="Times New Roman" panose="02020603050405020304" pitchFamily="18" charset="0"/>
                        </a:rPr>
                        <m:t>Modelos</m:t>
                      </m:r>
                      <m:r>
                        <m:rPr>
                          <m:nor/>
                        </m:rPr>
                        <a:rPr lang="es-CO" sz="3600" b="1" dirty="0">
                          <a:solidFill>
                            <a:srgbClr val="C00000"/>
                          </a:solidFill>
                          <a:ea typeface="Times New Roman" panose="02020603050405020304" pitchFamily="18" charset="0"/>
                          <a:cs typeface="Times New Roman" panose="02020603050405020304" pitchFamily="18" charset="0"/>
                        </a:rPr>
                        <m:t> </m:t>
                      </m:r>
                      <m:r>
                        <m:rPr>
                          <m:nor/>
                        </m:rPr>
                        <a:rPr lang="es-CO" sz="3600" b="1" dirty="0">
                          <a:solidFill>
                            <a:srgbClr val="C00000"/>
                          </a:solidFill>
                          <a:ea typeface="Times New Roman" panose="02020603050405020304" pitchFamily="18" charset="0"/>
                          <a:cs typeface="Times New Roman" panose="02020603050405020304" pitchFamily="18" charset="0"/>
                        </a:rPr>
                        <m:t>Probabil</m:t>
                      </m:r>
                      <m:r>
                        <m:rPr>
                          <m:nor/>
                        </m:rPr>
                        <a:rPr lang="es-CO" sz="3600" b="1" dirty="0">
                          <a:solidFill>
                            <a:srgbClr val="C00000"/>
                          </a:solidFill>
                          <a:ea typeface="Times New Roman" panose="02020603050405020304" pitchFamily="18" charset="0"/>
                          <a:cs typeface="Times New Roman" panose="02020603050405020304" pitchFamily="18" charset="0"/>
                        </a:rPr>
                        <m:t>í</m:t>
                      </m:r>
                      <m:r>
                        <m:rPr>
                          <m:nor/>
                        </m:rPr>
                        <a:rPr lang="es-CO" sz="3600" b="1" dirty="0">
                          <a:solidFill>
                            <a:srgbClr val="C00000"/>
                          </a:solidFill>
                          <a:ea typeface="Times New Roman" panose="02020603050405020304" pitchFamily="18" charset="0"/>
                          <a:cs typeface="Times New Roman" panose="02020603050405020304" pitchFamily="18" charset="0"/>
                        </a:rPr>
                        <m:t>sticos</m:t>
                      </m:r>
                      <m:r>
                        <m:rPr>
                          <m:nor/>
                        </m:rPr>
                        <a:rPr lang="es-CO" sz="3600" b="1" dirty="0">
                          <a:solidFill>
                            <a:srgbClr val="C00000"/>
                          </a:solidFill>
                          <a:ea typeface="Times New Roman" panose="02020603050405020304" pitchFamily="18" charset="0"/>
                          <a:cs typeface="Times New Roman" panose="02020603050405020304" pitchFamily="18" charset="0"/>
                        </a:rPr>
                        <m:t> </m:t>
                      </m:r>
                      <m:r>
                        <m:rPr>
                          <m:nor/>
                        </m:rPr>
                        <a:rPr lang="es-CO" sz="3600" b="1" dirty="0">
                          <a:solidFill>
                            <a:srgbClr val="C00000"/>
                          </a:solidFill>
                          <a:ea typeface="Times New Roman" panose="02020603050405020304" pitchFamily="18" charset="0"/>
                          <a:cs typeface="Times New Roman" panose="02020603050405020304" pitchFamily="18" charset="0"/>
                        </a:rPr>
                        <m:t>Discretos</m:t>
                      </m:r>
                    </m:oMath>
                  </m:oMathPara>
                </a14:m>
                <a:endParaRPr lang="es-CO" sz="3600" b="1" dirty="0">
                  <a:solidFill>
                    <a:srgbClr val="C00000"/>
                  </a:solidFill>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14:m>
                  <m:oMath xmlns:m="http://schemas.openxmlformats.org/officeDocument/2006/math">
                    <m:r>
                      <a:rPr lang="es-CO" sz="3200" b="1" i="1">
                        <a:latin typeface="Cambria Math" panose="02040503050406030204" pitchFamily="18" charset="0"/>
                        <a:ea typeface="Times New Roman" panose="02020603050405020304" pitchFamily="18" charset="0"/>
                        <a:cs typeface="Times New Roman" panose="02020603050405020304" pitchFamily="18" charset="0"/>
                      </a:rPr>
                      <m:t>𝑴𝒐𝒅𝒆𝒍𝒐</m:t>
                    </m:r>
                    <m:r>
                      <a:rPr lang="es-CO" sz="3200" b="1" i="1">
                        <a:latin typeface="Cambria Math" panose="02040503050406030204" pitchFamily="18" charset="0"/>
                        <a:ea typeface="Times New Roman" panose="02020603050405020304" pitchFamily="18" charset="0"/>
                        <a:cs typeface="Times New Roman" panose="02020603050405020304" pitchFamily="18" charset="0"/>
                      </a:rPr>
                      <m:t> </m:t>
                    </m:r>
                    <m:r>
                      <a:rPr lang="es-CO" sz="3200" b="1" i="1">
                        <a:latin typeface="Cambria Math" panose="02040503050406030204" pitchFamily="18" charset="0"/>
                        <a:ea typeface="Times New Roman" panose="02020603050405020304" pitchFamily="18" charset="0"/>
                        <a:cs typeface="Times New Roman" panose="02020603050405020304" pitchFamily="18" charset="0"/>
                      </a:rPr>
                      <m:t>𝑩𝒊𝒏𝒐𝒎𝒊𝒂𝒍</m:t>
                    </m:r>
                  </m:oMath>
                </a14:m>
                <a:r>
                  <a:rPr lang="es-CO" sz="3200" b="1" dirty="0">
                    <a:ea typeface="Times New Roman" panose="02020603050405020304" pitchFamily="18" charset="0"/>
                    <a:cs typeface="Times New Roman" panose="02020603050405020304" pitchFamily="18" charset="0"/>
                  </a:rPr>
                  <a:t> Negativo (I) – según celular</a:t>
                </a:r>
              </a:p>
              <a:p>
                <a:pPr marL="800100" lvl="1" indent="-342900" algn="just">
                  <a:lnSpc>
                    <a:spcPct val="115000"/>
                  </a:lnSpc>
                  <a:buSzPts val="1100"/>
                  <a:buFont typeface="+mj-lt"/>
                  <a:buAutoNum type="alphaLcPeriod"/>
                </a:pPr>
                <a:r>
                  <a:rPr lang="es-CO" sz="2800" b="1" dirty="0">
                    <a:solidFill>
                      <a:srgbClr val="00B0F0"/>
                    </a:solidFill>
                    <a:ea typeface="Times New Roman" panose="02020603050405020304" pitchFamily="18" charset="0"/>
                    <a:cs typeface="Times New Roman" panose="02020603050405020304" pitchFamily="18" charset="0"/>
                  </a:rPr>
                  <a:t>X</a:t>
                </a:r>
                <a:r>
                  <a:rPr lang="es-CO" sz="2800" b="1" dirty="0">
                    <a:ea typeface="Times New Roman" panose="02020603050405020304" pitchFamily="18" charset="0"/>
                    <a:cs typeface="Times New Roman" panose="02020603050405020304" pitchFamily="18" charset="0"/>
                  </a:rPr>
                  <a:t> = </a:t>
                </a:r>
                <a:r>
                  <a:rPr lang="es-CO" sz="2800" b="1" dirty="0">
                    <a:solidFill>
                      <a:schemeClr val="accent6">
                        <a:lumMod val="50000"/>
                      </a:schemeClr>
                    </a:solidFill>
                    <a:ea typeface="Times New Roman" panose="02020603050405020304" pitchFamily="18" charset="0"/>
                    <a:cs typeface="Times New Roman" panose="02020603050405020304" pitchFamily="18" charset="0"/>
                  </a:rPr>
                  <a:t># de fallas antes de obtener la </a:t>
                </a:r>
                <a:r>
                  <a:rPr lang="es-CO" sz="2800" b="1" dirty="0">
                    <a:solidFill>
                      <a:srgbClr val="C00000"/>
                    </a:solidFill>
                    <a:ea typeface="Times New Roman" panose="02020603050405020304" pitchFamily="18" charset="0"/>
                    <a:cs typeface="Times New Roman" panose="02020603050405020304" pitchFamily="18" charset="0"/>
                  </a:rPr>
                  <a:t>1a</a:t>
                </a:r>
                <a:r>
                  <a:rPr lang="es-CO" sz="2800" b="1" dirty="0">
                    <a:ea typeface="Times New Roman" panose="02020603050405020304" pitchFamily="18" charset="0"/>
                    <a:cs typeface="Times New Roman" panose="02020603050405020304" pitchFamily="18" charset="0"/>
                  </a:rPr>
                  <a:t> cara</a:t>
                </a:r>
              </a:p>
              <a:p>
                <a:pPr marL="800100" lvl="1" indent="-342900" algn="just">
                  <a:lnSpc>
                    <a:spcPct val="115000"/>
                  </a:lnSpc>
                  <a:buSzPts val="1100"/>
                  <a:buFont typeface="+mj-lt"/>
                  <a:buAutoNum type="alphaLcPeriod"/>
                </a:pPr>
                <a:r>
                  <a:rPr lang="es-CO" sz="2800" b="1" dirty="0">
                    <a:solidFill>
                      <a:schemeClr val="accent6">
                        <a:lumMod val="50000"/>
                      </a:schemeClr>
                    </a:solidFill>
                    <a:ea typeface="Times New Roman" panose="02020603050405020304" pitchFamily="18" charset="0"/>
                    <a:cs typeface="Times New Roman" panose="02020603050405020304" pitchFamily="18" charset="0"/>
                  </a:rPr>
                  <a:t>X tiene distribución binomial negativa de parámetros </a:t>
                </a:r>
                <a:r>
                  <a:rPr lang="es-CO" sz="2800" b="1" dirty="0">
                    <a:solidFill>
                      <a:srgbClr val="C00000"/>
                    </a:solidFill>
                    <a:ea typeface="Times New Roman" panose="02020603050405020304" pitchFamily="18" charset="0"/>
                    <a:cs typeface="Times New Roman" panose="02020603050405020304" pitchFamily="18" charset="0"/>
                  </a:rPr>
                  <a:t>r = 1 y p = 0. 5 (geométrica)</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800" b="1" i="1" smtClean="0">
                            <a:solidFill>
                              <a:srgbClr val="C00000"/>
                            </a:solidFill>
                            <a:latin typeface="Cambria Math" panose="02040503050406030204" pitchFamily="18" charset="0"/>
                            <a:cs typeface="Times New Roman" panose="02020603050405020304" pitchFamily="18" charset="0"/>
                          </a:rPr>
                        </m:ctrlPr>
                      </m:mPr>
                      <m:mr>
                        <m:e>
                          <m:r>
                            <m:rPr>
                              <m:brk m:alnAt="7"/>
                            </m:rPr>
                            <a:rPr lang="es-CO" sz="2800" b="1" i="1" smtClean="0">
                              <a:solidFill>
                                <a:srgbClr val="C00000"/>
                              </a:solidFill>
                              <a:latin typeface="Cambria Math" panose="02040503050406030204" pitchFamily="18" charset="0"/>
                              <a:cs typeface="Times New Roman" panose="02020603050405020304" pitchFamily="18" charset="0"/>
                            </a:rPr>
                            <m:t>𝒙</m:t>
                          </m:r>
                          <m:r>
                            <a:rPr lang="es-CO" sz="2800" b="1" i="1" smtClean="0">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𝒓</m:t>
                          </m:r>
                          <m:r>
                            <a:rPr lang="es-CO" sz="2800" b="1" i="1" smtClean="0">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𝟏</m:t>
                          </m:r>
                        </m:e>
                      </m:mr>
                      <m:mr>
                        <m:e>
                          <m:r>
                            <a:rPr lang="es-CO" sz="2800" b="1" i="1" smtClean="0">
                              <a:solidFill>
                                <a:srgbClr val="C00000"/>
                              </a:solidFill>
                              <a:latin typeface="Cambria Math" panose="02040503050406030204" pitchFamily="18" charset="0"/>
                              <a:cs typeface="Times New Roman" panose="02020603050405020304" pitchFamily="18" charset="0"/>
                            </a:rPr>
                            <m:t>𝒓</m:t>
                          </m:r>
                          <m:r>
                            <a:rPr lang="es-CO" sz="2800" b="1" i="1" smtClean="0">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𝟏</m:t>
                          </m:r>
                        </m:e>
                      </m:mr>
                    </m:m>
                  </m:oMath>
                </a14:m>
                <a:r>
                  <a:rPr lang="es-CO" sz="2800" b="1" dirty="0">
                    <a:solidFill>
                      <a:srgbClr val="C00000"/>
                    </a:solidFill>
                    <a:ea typeface="Times New Roman" panose="02020603050405020304" pitchFamily="18" charset="0"/>
                    <a:cs typeface="Times New Roman" panose="02020603050405020304" pitchFamily="18" charset="0"/>
                  </a:rPr>
                  <a:t>) *</a:t>
                </a:r>
                <a:r>
                  <a:rPr lang="es-CO" sz="2800" b="1" dirty="0" err="1">
                    <a:solidFill>
                      <a:srgbClr val="C00000"/>
                    </a:solidFill>
                    <a:ea typeface="Times New Roman" panose="02020603050405020304" pitchFamily="18" charset="0"/>
                    <a:cs typeface="Times New Roman" panose="02020603050405020304" pitchFamily="18" charset="0"/>
                  </a:rPr>
                  <a:t>p</a:t>
                </a:r>
                <a:r>
                  <a:rPr lang="es-CO" sz="2800" b="1" baseline="30000" dirty="0" err="1">
                    <a:solidFill>
                      <a:srgbClr val="C00000"/>
                    </a:solidFill>
                    <a:ea typeface="Times New Roman" panose="02020603050405020304" pitchFamily="18" charset="0"/>
                    <a:cs typeface="Times New Roman" panose="02020603050405020304" pitchFamily="18" charset="0"/>
                  </a:rPr>
                  <a:t>r</a:t>
                </a:r>
                <a:r>
                  <a:rPr lang="es-CO" sz="2800" b="1" dirty="0">
                    <a:solidFill>
                      <a:srgbClr val="C00000"/>
                    </a:solidFill>
                    <a:ea typeface="Times New Roman" panose="02020603050405020304" pitchFamily="18" charset="0"/>
                    <a:cs typeface="Times New Roman" panose="02020603050405020304" pitchFamily="18" charset="0"/>
                  </a:rPr>
                  <a:t> * (1-p)</a:t>
                </a:r>
                <a:r>
                  <a:rPr lang="es-CO" sz="2800" b="1" baseline="30000" dirty="0">
                    <a:solidFill>
                      <a:srgbClr val="C00000"/>
                    </a:solidFill>
                    <a:ea typeface="Times New Roman" panose="02020603050405020304" pitchFamily="18" charset="0"/>
                    <a:cs typeface="Times New Roman" panose="02020603050405020304" pitchFamily="18" charset="0"/>
                  </a:rPr>
                  <a:t>x</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m:rPr>
                              <m:brk m:alnAt="7"/>
                            </m:rPr>
                            <a:rPr lang="es-CO" sz="2800" b="1" i="1">
                              <a:solidFill>
                                <a:srgbClr val="C00000"/>
                              </a:solidFill>
                              <a:latin typeface="Cambria Math" panose="02040503050406030204" pitchFamily="18" charset="0"/>
                              <a:cs typeface="Times New Roman" panose="02020603050405020304" pitchFamily="18" charset="0"/>
                            </a:rPr>
                            <m:t>𝒙</m:t>
                          </m:r>
                        </m:e>
                      </m:mr>
                      <m:mr>
                        <m:e>
                          <m:r>
                            <a:rPr lang="es-CO" sz="2800" b="1" i="1" smtClean="0">
                              <a:solidFill>
                                <a:srgbClr val="C00000"/>
                              </a:solidFill>
                              <a:latin typeface="Cambria Math" panose="02040503050406030204" pitchFamily="18" charset="0"/>
                              <a:cs typeface="Times New Roman" panose="02020603050405020304" pitchFamily="18" charset="0"/>
                            </a:rPr>
                            <m:t>𝟎</m:t>
                          </m:r>
                        </m:e>
                      </m:mr>
                    </m:m>
                  </m:oMath>
                </a14:m>
                <a:r>
                  <a:rPr lang="es-CO" sz="2800" b="1" dirty="0">
                    <a:solidFill>
                      <a:srgbClr val="C00000"/>
                    </a:solidFill>
                    <a:ea typeface="Times New Roman" panose="02020603050405020304" pitchFamily="18" charset="0"/>
                    <a:cs typeface="Times New Roman" panose="02020603050405020304" pitchFamily="18" charset="0"/>
                  </a:rPr>
                  <a:t>) *(0.5)* (0. 5)</a:t>
                </a:r>
                <a:r>
                  <a:rPr lang="es-CO" sz="2800" b="1" baseline="30000" dirty="0">
                    <a:solidFill>
                      <a:srgbClr val="C00000"/>
                    </a:solidFill>
                    <a:ea typeface="Times New Roman" panose="02020603050405020304" pitchFamily="18" charset="0"/>
                    <a:cs typeface="Times New Roman" panose="02020603050405020304" pitchFamily="18" charset="0"/>
                  </a:rPr>
                  <a:t>x</a:t>
                </a:r>
                <a:r>
                  <a:rPr lang="es-CO" sz="2800" b="1" dirty="0">
                    <a:solidFill>
                      <a:srgbClr val="C00000"/>
                    </a:solidFill>
                    <a:ea typeface="Times New Roman" panose="02020603050405020304" pitchFamily="18" charset="0"/>
                    <a:cs typeface="Times New Roman" panose="02020603050405020304" pitchFamily="18" charset="0"/>
                  </a:rPr>
                  <a:t>,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m:rPr>
                              <m:brk m:alnAt="7"/>
                            </m:rPr>
                            <a:rPr lang="es-CO" sz="2800" b="1" i="1">
                              <a:solidFill>
                                <a:srgbClr val="C00000"/>
                              </a:solidFill>
                              <a:latin typeface="Cambria Math" panose="02040503050406030204" pitchFamily="18" charset="0"/>
                              <a:cs typeface="Times New Roman" panose="02020603050405020304" pitchFamily="18" charset="0"/>
                            </a:rPr>
                            <m:t>𝒙</m:t>
                          </m:r>
                        </m:e>
                      </m:mr>
                      <m:mr>
                        <m:e>
                          <m:r>
                            <a:rPr lang="es-CO" sz="2800" b="1" i="1">
                              <a:solidFill>
                                <a:srgbClr val="C00000"/>
                              </a:solidFill>
                              <a:latin typeface="Cambria Math" panose="02040503050406030204" pitchFamily="18" charset="0"/>
                              <a:cs typeface="Times New Roman" panose="02020603050405020304" pitchFamily="18" charset="0"/>
                            </a:rPr>
                            <m:t>𝟎</m:t>
                          </m:r>
                        </m:e>
                      </m:mr>
                    </m:m>
                  </m:oMath>
                </a14:m>
                <a:r>
                  <a:rPr lang="es-CO" sz="2800" b="1" dirty="0">
                    <a:solidFill>
                      <a:srgbClr val="C00000"/>
                    </a:solidFill>
                    <a:ea typeface="Times New Roman" panose="02020603050405020304" pitchFamily="18" charset="0"/>
                    <a:cs typeface="Times New Roman" panose="02020603050405020304" pitchFamily="18" charset="0"/>
                  </a:rPr>
                  <a:t>) =1</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28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b. la primera cara en el cuarto lanzamiento</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P{X = 3} = (0.5) * (0. 5)</a:t>
                </a:r>
                <a:r>
                  <a:rPr lang="es-CO" sz="2800" b="1" baseline="30000" dirty="0">
                    <a:solidFill>
                      <a:srgbClr val="C00000"/>
                    </a:solidFill>
                    <a:ea typeface="Times New Roman" panose="02020603050405020304" pitchFamily="18" charset="0"/>
                    <a:cs typeface="Times New Roman" panose="02020603050405020304" pitchFamily="18" charset="0"/>
                  </a:rPr>
                  <a:t>3</a:t>
                </a:r>
                <a:r>
                  <a:rPr lang="es-CO" sz="2800" b="1" dirty="0">
                    <a:solidFill>
                      <a:srgbClr val="C00000"/>
                    </a:solidFill>
                    <a:ea typeface="Times New Roman" panose="02020603050405020304" pitchFamily="18" charset="0"/>
                    <a:cs typeface="Times New Roman" panose="02020603050405020304" pitchFamily="18" charset="0"/>
                  </a:rPr>
                  <a:t> = 0.0625</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32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32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solidFill>
                    <a:srgbClr val="00B0F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288679"/>
                <a:ext cx="10375900" cy="7532190"/>
              </a:xfrm>
              <a:prstGeom prst="rect">
                <a:avLst/>
              </a:prstGeom>
              <a:blipFill>
                <a:blip r:embed="rId2"/>
                <a:stretch>
                  <a:fillRect r="-1234"/>
                </a:stretch>
              </a:blipFill>
            </p:spPr>
            <p:txBody>
              <a:bodyPr/>
              <a:lstStyle/>
              <a:p>
                <a:r>
                  <a:rPr lang="es-CO">
                    <a:noFill/>
                  </a:rPr>
                  <a:t> </a:t>
                </a:r>
              </a:p>
            </p:txBody>
          </p:sp>
        </mc:Fallback>
      </mc:AlternateContent>
    </p:spTree>
    <p:extLst>
      <p:ext uri="{BB962C8B-B14F-4D97-AF65-F5344CB8AC3E}">
        <p14:creationId xmlns:p14="http://schemas.microsoft.com/office/powerpoint/2010/main" val="183044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3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9001"/>
                            </p:stCondLst>
                            <p:childTnLst>
                              <p:par>
                                <p:cTn id="8" presetID="1" presetClass="entr" presetSubtype="0" fill="hold" nodeType="afterEffect">
                                  <p:stCondLst>
                                    <p:cond delay="0"/>
                                  </p:stCondLst>
                                  <p:iterate type="lt">
                                    <p:tmAbs val="3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20102"/>
                            </p:stCondLst>
                            <p:childTnLst>
                              <p:par>
                                <p:cTn id="11" presetID="1" presetClass="entr" presetSubtype="0" fill="hold" nodeType="afterEffect">
                                  <p:stCondLst>
                                    <p:cond delay="0"/>
                                  </p:stCondLst>
                                  <p:iterate type="lt">
                                    <p:tmAbs val="3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29703"/>
                            </p:stCondLst>
                            <p:childTnLst>
                              <p:par>
                                <p:cTn id="14" presetID="1" presetClass="entr" presetSubtype="0" fill="hold" nodeType="afterEffect">
                                  <p:stCondLst>
                                    <p:cond delay="0"/>
                                  </p:stCondLst>
                                  <p:iterate type="lt">
                                    <p:tmAbs val="300"/>
                                  </p:iterate>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49504"/>
                            </p:stCondLst>
                            <p:childTnLst>
                              <p:par>
                                <p:cTn id="17" presetID="1" presetClass="entr" presetSubtype="0" fill="hold" nodeType="afterEffect">
                                  <p:stCondLst>
                                    <p:cond delay="0"/>
                                  </p:stCondLst>
                                  <p:iterate type="lt">
                                    <p:tmAbs val="300"/>
                                  </p:iterate>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61205"/>
                            </p:stCondLst>
                            <p:childTnLst>
                              <p:par>
                                <p:cTn id="20" presetID="1" presetClass="entr" presetSubtype="0" fill="hold" nodeType="afterEffect">
                                  <p:stCondLst>
                                    <p:cond delay="0"/>
                                  </p:stCondLst>
                                  <p:iterate type="lt">
                                    <p:tmAbs val="300"/>
                                  </p:iterate>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75006"/>
                            </p:stCondLst>
                            <p:childTnLst>
                              <p:par>
                                <p:cTn id="23" presetID="1" presetClass="entr" presetSubtype="0" fill="hold" nodeType="afterEffect">
                                  <p:stCondLst>
                                    <p:cond delay="0"/>
                                  </p:stCondLst>
                                  <p:iterate type="lt">
                                    <p:tmAbs val="300"/>
                                  </p:iterate>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par>
                          <p:cTn id="25" fill="hold">
                            <p:stCondLst>
                              <p:cond delay="85507"/>
                            </p:stCondLst>
                            <p:childTnLst>
                              <p:par>
                                <p:cTn id="26" presetID="1" presetClass="entr" presetSubtype="0" fill="hold" nodeType="afterEffect">
                                  <p:stCondLst>
                                    <p:cond delay="0"/>
                                  </p:stCondLst>
                                  <p:iterate type="lt">
                                    <p:tmAbs val="300"/>
                                  </p:iterate>
                                  <p:childTnLst>
                                    <p:set>
                                      <p:cBhvr>
                                        <p:cTn id="27"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288679"/>
                <a:ext cx="10375900" cy="7412478"/>
              </a:xfrm>
              <a:prstGeom prst="rect">
                <a:avLst/>
              </a:prstGeom>
            </p:spPr>
            <p:txBody>
              <a:bodyPr wrap="square">
                <a:spAutoFit/>
              </a:bodyPr>
              <a:lstStyle/>
              <a:p>
                <a:pPr algn="ctr">
                  <a:lnSpc>
                    <a:spcPct val="115000"/>
                  </a:lnSpc>
                  <a:buSzPts val="1100"/>
                </a:pPr>
                <a14:m>
                  <m:oMathPara xmlns:m="http://schemas.openxmlformats.org/officeDocument/2006/math">
                    <m:oMathParaPr>
                      <m:jc m:val="centerGroup"/>
                    </m:oMathParaPr>
                    <m:oMath xmlns:m="http://schemas.openxmlformats.org/officeDocument/2006/math">
                      <m:r>
                        <m:rPr>
                          <m:nor/>
                        </m:rPr>
                        <a:rPr lang="es-CO" sz="3200" b="1" dirty="0" smtClean="0">
                          <a:solidFill>
                            <a:srgbClr val="C00000"/>
                          </a:solidFill>
                          <a:ea typeface="Times New Roman" panose="02020603050405020304" pitchFamily="18" charset="0"/>
                          <a:cs typeface="Times New Roman" panose="02020603050405020304" pitchFamily="18" charset="0"/>
                        </a:rPr>
                        <m:t>Modelos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Probabil</m:t>
                      </m:r>
                      <m:r>
                        <m:rPr>
                          <m:nor/>
                        </m:rPr>
                        <a:rPr lang="es-CO" sz="3200" b="1" dirty="0" smtClean="0">
                          <a:solidFill>
                            <a:srgbClr val="C00000"/>
                          </a:solidFill>
                          <a:ea typeface="Times New Roman" panose="02020603050405020304" pitchFamily="18" charset="0"/>
                          <a:cs typeface="Times New Roman" panose="02020603050405020304" pitchFamily="18" charset="0"/>
                        </a:rPr>
                        <m:t>í</m:t>
                      </m:r>
                      <m:r>
                        <m:rPr>
                          <m:nor/>
                        </m:rPr>
                        <a:rPr lang="es-CO" sz="3200" b="1" dirty="0" smtClean="0">
                          <a:solidFill>
                            <a:srgbClr val="C00000"/>
                          </a:solidFill>
                          <a:ea typeface="Times New Roman" panose="02020603050405020304" pitchFamily="18" charset="0"/>
                          <a:cs typeface="Times New Roman" panose="02020603050405020304" pitchFamily="18" charset="0"/>
                        </a:rPr>
                        <m:t>sticos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solidFill>
                    <a:srgbClr val="C00000"/>
                  </a:solidFill>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14:m>
                  <m:oMath xmlns:m="http://schemas.openxmlformats.org/officeDocument/2006/math">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𝑴𝒐𝒅𝒆𝒍𝒐</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 </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𝑩𝒊𝒏𝒐𝒎𝒊𝒂𝒍</m:t>
                    </m:r>
                  </m:oMath>
                </a14:m>
                <a:r>
                  <a:rPr lang="es-CO" sz="2800" b="1" dirty="0">
                    <a:ea typeface="Times New Roman" panose="02020603050405020304" pitchFamily="18" charset="0"/>
                    <a:cs typeface="Times New Roman" panose="02020603050405020304" pitchFamily="18" charset="0"/>
                  </a:rPr>
                  <a:t> Negativo (II) –según celular</a:t>
                </a:r>
              </a:p>
              <a:p>
                <a:pPr marL="800100" lvl="1" indent="-342900" algn="just">
                  <a:lnSpc>
                    <a:spcPct val="115000"/>
                  </a:lnSpc>
                  <a:buSzPts val="1100"/>
                  <a:buFont typeface="+mj-lt"/>
                  <a:buAutoNum type="alphaLcPeriod"/>
                </a:pPr>
                <a:r>
                  <a:rPr lang="es-CO" sz="2800" b="1" dirty="0">
                    <a:solidFill>
                      <a:srgbClr val="00B0F0"/>
                    </a:solidFill>
                    <a:ea typeface="Times New Roman" panose="02020603050405020304" pitchFamily="18" charset="0"/>
                    <a:cs typeface="Times New Roman" panose="02020603050405020304" pitchFamily="18" charset="0"/>
                  </a:rPr>
                  <a:t>X</a:t>
                </a:r>
                <a:r>
                  <a:rPr lang="es-CO" sz="2800" b="1" dirty="0">
                    <a:ea typeface="Times New Roman" panose="02020603050405020304" pitchFamily="18" charset="0"/>
                    <a:cs typeface="Times New Roman" panose="02020603050405020304" pitchFamily="18" charset="0"/>
                  </a:rPr>
                  <a:t> = </a:t>
                </a:r>
                <a:r>
                  <a:rPr lang="es-CO" sz="2800" b="1" dirty="0">
                    <a:solidFill>
                      <a:schemeClr val="accent6">
                        <a:lumMod val="50000"/>
                      </a:schemeClr>
                    </a:solidFill>
                    <a:ea typeface="Times New Roman" panose="02020603050405020304" pitchFamily="18" charset="0"/>
                    <a:cs typeface="Times New Roman" panose="02020603050405020304" pitchFamily="18" charset="0"/>
                  </a:rPr>
                  <a:t>Lanzamiento en el cual se obtiene la </a:t>
                </a:r>
                <a:r>
                  <a:rPr lang="es-CO" sz="2800" b="1" dirty="0">
                    <a:solidFill>
                      <a:srgbClr val="C00000"/>
                    </a:solidFill>
                    <a:ea typeface="Times New Roman" panose="02020603050405020304" pitchFamily="18" charset="0"/>
                    <a:cs typeface="Times New Roman" panose="02020603050405020304" pitchFamily="18" charset="0"/>
                  </a:rPr>
                  <a:t>1a</a:t>
                </a:r>
                <a:r>
                  <a:rPr lang="es-CO" sz="2800" b="1" dirty="0">
                    <a:ea typeface="Times New Roman" panose="02020603050405020304" pitchFamily="18" charset="0"/>
                    <a:cs typeface="Times New Roman" panose="02020603050405020304" pitchFamily="18" charset="0"/>
                  </a:rPr>
                  <a:t> cara</a:t>
                </a:r>
              </a:p>
              <a:p>
                <a:pPr marL="800100" lvl="1" indent="-342900" algn="just">
                  <a:lnSpc>
                    <a:spcPct val="115000"/>
                  </a:lnSpc>
                  <a:buSzPts val="1100"/>
                  <a:buFont typeface="+mj-lt"/>
                  <a:buAutoNum type="alphaLcPeriod"/>
                </a:pPr>
                <a:r>
                  <a:rPr lang="es-CO" sz="2800" b="1" dirty="0">
                    <a:solidFill>
                      <a:schemeClr val="accent6">
                        <a:lumMod val="50000"/>
                      </a:schemeClr>
                    </a:solidFill>
                    <a:ea typeface="Times New Roman" panose="02020603050405020304" pitchFamily="18" charset="0"/>
                    <a:cs typeface="Times New Roman" panose="02020603050405020304" pitchFamily="18" charset="0"/>
                  </a:rPr>
                  <a:t>X tiene distribución binomial negativa (II) de parámetros </a:t>
                </a:r>
                <a:r>
                  <a:rPr lang="es-CO" sz="2800" b="1" dirty="0">
                    <a:solidFill>
                      <a:srgbClr val="C00000"/>
                    </a:solidFill>
                    <a:ea typeface="Times New Roman" panose="02020603050405020304" pitchFamily="18" charset="0"/>
                    <a:cs typeface="Times New Roman" panose="02020603050405020304" pitchFamily="18" charset="0"/>
                  </a:rPr>
                  <a:t>r = 1 y p = 0. 5</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800" b="1" i="1" smtClean="0">
                            <a:solidFill>
                              <a:srgbClr val="C00000"/>
                            </a:solidFill>
                            <a:latin typeface="Cambria Math" panose="02040503050406030204" pitchFamily="18" charset="0"/>
                            <a:cs typeface="Times New Roman" panose="02020603050405020304" pitchFamily="18" charset="0"/>
                          </a:rPr>
                        </m:ctrlPr>
                      </m:mPr>
                      <m:mr>
                        <m:e>
                          <m:r>
                            <m:rPr>
                              <m:brk m:alnAt="7"/>
                            </m:rPr>
                            <a:rPr lang="es-CO" sz="2800" b="1" i="1" smtClean="0">
                              <a:solidFill>
                                <a:srgbClr val="C00000"/>
                              </a:solidFill>
                              <a:latin typeface="Cambria Math" panose="02040503050406030204" pitchFamily="18" charset="0"/>
                              <a:cs typeface="Times New Roman" panose="02020603050405020304" pitchFamily="18" charset="0"/>
                            </a:rPr>
                            <m:t>𝒙</m:t>
                          </m:r>
                          <m:r>
                            <a:rPr lang="es-CO" sz="2800" b="1" i="1" smtClean="0">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𝟏</m:t>
                          </m:r>
                        </m:e>
                      </m:mr>
                      <m:mr>
                        <m:e>
                          <m:r>
                            <a:rPr lang="es-CO" sz="2800" b="1" i="1" smtClean="0">
                              <a:solidFill>
                                <a:srgbClr val="C00000"/>
                              </a:solidFill>
                              <a:latin typeface="Cambria Math" panose="02040503050406030204" pitchFamily="18" charset="0"/>
                              <a:cs typeface="Times New Roman" panose="02020603050405020304" pitchFamily="18" charset="0"/>
                            </a:rPr>
                            <m:t>𝒓</m:t>
                          </m:r>
                          <m:r>
                            <a:rPr lang="es-CO" sz="2800" b="1" i="1" smtClean="0">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𝟏</m:t>
                          </m:r>
                        </m:e>
                      </m:mr>
                    </m:m>
                  </m:oMath>
                </a14:m>
                <a:r>
                  <a:rPr lang="es-CO" sz="2800" b="1" dirty="0">
                    <a:solidFill>
                      <a:srgbClr val="C00000"/>
                    </a:solidFill>
                    <a:ea typeface="Times New Roman" panose="02020603050405020304" pitchFamily="18" charset="0"/>
                    <a:cs typeface="Times New Roman" panose="02020603050405020304" pitchFamily="18" charset="0"/>
                  </a:rPr>
                  <a:t>) *</a:t>
                </a:r>
                <a:r>
                  <a:rPr lang="es-CO" sz="2800" b="1" dirty="0" err="1">
                    <a:solidFill>
                      <a:srgbClr val="C00000"/>
                    </a:solidFill>
                    <a:ea typeface="Times New Roman" panose="02020603050405020304" pitchFamily="18" charset="0"/>
                    <a:cs typeface="Times New Roman" panose="02020603050405020304" pitchFamily="18" charset="0"/>
                  </a:rPr>
                  <a:t>p</a:t>
                </a:r>
                <a:r>
                  <a:rPr lang="es-CO" sz="2800" b="1" baseline="30000" dirty="0" err="1">
                    <a:solidFill>
                      <a:srgbClr val="C00000"/>
                    </a:solidFill>
                    <a:ea typeface="Times New Roman" panose="02020603050405020304" pitchFamily="18" charset="0"/>
                    <a:cs typeface="Times New Roman" panose="02020603050405020304" pitchFamily="18" charset="0"/>
                  </a:rPr>
                  <a:t>r</a:t>
                </a:r>
                <a:r>
                  <a:rPr lang="es-CO" sz="2800" b="1" dirty="0">
                    <a:solidFill>
                      <a:srgbClr val="C00000"/>
                    </a:solidFill>
                    <a:ea typeface="Times New Roman" panose="02020603050405020304" pitchFamily="18" charset="0"/>
                    <a:cs typeface="Times New Roman" panose="02020603050405020304" pitchFamily="18" charset="0"/>
                  </a:rPr>
                  <a:t> * (1-p)</a:t>
                </a:r>
                <a:r>
                  <a:rPr lang="es-CO" sz="2800" b="1" baseline="30000" dirty="0">
                    <a:solidFill>
                      <a:srgbClr val="C00000"/>
                    </a:solidFill>
                    <a:ea typeface="Times New Roman" panose="02020603050405020304" pitchFamily="18" charset="0"/>
                    <a:cs typeface="Times New Roman" panose="02020603050405020304" pitchFamily="18" charset="0"/>
                  </a:rPr>
                  <a:t>x-r</a:t>
                </a:r>
                <a:r>
                  <a:rPr lang="es-CO" sz="2800" b="1" dirty="0">
                    <a:solidFill>
                      <a:srgbClr val="C00000"/>
                    </a:solidFill>
                    <a:ea typeface="Times New Roman" panose="02020603050405020304" pitchFamily="18" charset="0"/>
                    <a:cs typeface="Times New Roman" panose="02020603050405020304" pitchFamily="18" charset="0"/>
                  </a:rPr>
                  <a:t>, x = r, x+1, r+2, r+3,…</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m:rPr>
                              <m:brk m:alnAt="7"/>
                            </m:rPr>
                            <a:rPr lang="es-CO" sz="2800" b="1" i="1">
                              <a:solidFill>
                                <a:srgbClr val="C00000"/>
                              </a:solidFill>
                              <a:latin typeface="Cambria Math" panose="02040503050406030204" pitchFamily="18" charset="0"/>
                              <a:cs typeface="Times New Roman" panose="02020603050405020304" pitchFamily="18" charset="0"/>
                            </a:rPr>
                            <m:t>𝒙</m:t>
                          </m:r>
                          <m:r>
                            <a:rPr lang="es-CO" sz="2800" b="1" i="1" smtClean="0">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𝟏</m:t>
                          </m:r>
                        </m:e>
                      </m:mr>
                      <m:mr>
                        <m:e>
                          <m:r>
                            <a:rPr lang="es-CO" sz="2800" b="1" i="1" smtClean="0">
                              <a:solidFill>
                                <a:srgbClr val="C00000"/>
                              </a:solidFill>
                              <a:latin typeface="Cambria Math" panose="02040503050406030204" pitchFamily="18" charset="0"/>
                              <a:cs typeface="Times New Roman" panose="02020603050405020304" pitchFamily="18" charset="0"/>
                            </a:rPr>
                            <m:t>𝟎</m:t>
                          </m:r>
                        </m:e>
                      </m:mr>
                    </m:m>
                  </m:oMath>
                </a14:m>
                <a:r>
                  <a:rPr lang="es-CO" sz="2800" b="1" dirty="0">
                    <a:solidFill>
                      <a:srgbClr val="C00000"/>
                    </a:solidFill>
                    <a:ea typeface="Times New Roman" panose="02020603050405020304" pitchFamily="18" charset="0"/>
                    <a:cs typeface="Times New Roman" panose="02020603050405020304" pitchFamily="18" charset="0"/>
                  </a:rPr>
                  <a:t>) *(0.5)</a:t>
                </a:r>
                <a:r>
                  <a:rPr lang="es-CO" sz="2800" b="1" baseline="30000" dirty="0">
                    <a:solidFill>
                      <a:srgbClr val="C00000"/>
                    </a:solidFill>
                    <a:ea typeface="Times New Roman" panose="02020603050405020304" pitchFamily="18" charset="0"/>
                    <a:cs typeface="Times New Roman" panose="02020603050405020304" pitchFamily="18" charset="0"/>
                  </a:rPr>
                  <a:t>1</a:t>
                </a:r>
                <a:r>
                  <a:rPr lang="es-CO" sz="2800" b="1" dirty="0">
                    <a:solidFill>
                      <a:srgbClr val="C00000"/>
                    </a:solidFill>
                    <a:ea typeface="Times New Roman" panose="02020603050405020304" pitchFamily="18" charset="0"/>
                    <a:cs typeface="Times New Roman" panose="02020603050405020304" pitchFamily="18" charset="0"/>
                  </a:rPr>
                  <a:t> * (0. 5)</a:t>
                </a:r>
                <a:r>
                  <a:rPr lang="es-CO" sz="2800" b="1" baseline="30000" dirty="0">
                    <a:solidFill>
                      <a:srgbClr val="C00000"/>
                    </a:solidFill>
                    <a:ea typeface="Times New Roman" panose="02020603050405020304" pitchFamily="18" charset="0"/>
                    <a:cs typeface="Times New Roman" panose="02020603050405020304" pitchFamily="18" charset="0"/>
                  </a:rPr>
                  <a:t>x-1</a:t>
                </a:r>
                <a:r>
                  <a:rPr lang="es-CO" sz="2800" b="1" dirty="0">
                    <a:solidFill>
                      <a:srgbClr val="C00000"/>
                    </a:solidFill>
                    <a:ea typeface="Times New Roman" panose="02020603050405020304" pitchFamily="18" charset="0"/>
                    <a:cs typeface="Times New Roman" panose="02020603050405020304" pitchFamily="18" charset="0"/>
                  </a:rPr>
                  <a:t>, x = 1, 2, 3, 4,…</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28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b. la primera cara en el cuarto lanzamiento</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P{X = 4}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a:rPr lang="es-CO" sz="2800" b="1" i="1" smtClean="0">
                              <a:solidFill>
                                <a:srgbClr val="C00000"/>
                              </a:solidFill>
                              <a:latin typeface="Cambria Math" panose="02040503050406030204" pitchFamily="18" charset="0"/>
                              <a:cs typeface="Times New Roman" panose="02020603050405020304" pitchFamily="18" charset="0"/>
                            </a:rPr>
                            <m:t>𝟒</m:t>
                          </m:r>
                          <m:r>
                            <a:rPr lang="es-CO" sz="2800" b="1" i="1" smtClean="0">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𝟏</m:t>
                          </m:r>
                        </m:e>
                      </m:mr>
                      <m:mr>
                        <m:e>
                          <m:r>
                            <a:rPr lang="es-CO" sz="2800" b="1" i="1" smtClean="0">
                              <a:solidFill>
                                <a:srgbClr val="C00000"/>
                              </a:solidFill>
                              <a:latin typeface="Cambria Math" panose="02040503050406030204" pitchFamily="18" charset="0"/>
                              <a:cs typeface="Times New Roman" panose="02020603050405020304" pitchFamily="18" charset="0"/>
                            </a:rPr>
                            <m:t>𝟎</m:t>
                          </m:r>
                        </m:e>
                      </m:mr>
                    </m:m>
                  </m:oMath>
                </a14:m>
                <a:r>
                  <a:rPr lang="es-CO" sz="2800" b="1" dirty="0">
                    <a:solidFill>
                      <a:srgbClr val="C00000"/>
                    </a:solidFill>
                    <a:ea typeface="Times New Roman" panose="02020603050405020304" pitchFamily="18" charset="0"/>
                    <a:cs typeface="Times New Roman" panose="02020603050405020304" pitchFamily="18" charset="0"/>
                  </a:rPr>
                  <a:t>) *(0.5)</a:t>
                </a:r>
                <a:r>
                  <a:rPr lang="es-CO" sz="2800" b="1" baseline="30000" dirty="0">
                    <a:solidFill>
                      <a:srgbClr val="C00000"/>
                    </a:solidFill>
                    <a:ea typeface="Times New Roman" panose="02020603050405020304" pitchFamily="18" charset="0"/>
                    <a:cs typeface="Times New Roman" panose="02020603050405020304" pitchFamily="18" charset="0"/>
                  </a:rPr>
                  <a:t>1</a:t>
                </a:r>
                <a:r>
                  <a:rPr lang="es-CO" sz="2800" b="1" dirty="0">
                    <a:solidFill>
                      <a:srgbClr val="C00000"/>
                    </a:solidFill>
                    <a:ea typeface="Times New Roman" panose="02020603050405020304" pitchFamily="18" charset="0"/>
                    <a:cs typeface="Times New Roman" panose="02020603050405020304" pitchFamily="18" charset="0"/>
                  </a:rPr>
                  <a:t> * (0. 5)</a:t>
                </a:r>
                <a:r>
                  <a:rPr lang="es-CO" sz="2800" b="1" baseline="30000" dirty="0">
                    <a:solidFill>
                      <a:srgbClr val="C00000"/>
                    </a:solidFill>
                    <a:ea typeface="Times New Roman" panose="02020603050405020304" pitchFamily="18" charset="0"/>
                    <a:cs typeface="Times New Roman" panose="02020603050405020304" pitchFamily="18" charset="0"/>
                  </a:rPr>
                  <a:t>3</a:t>
                </a:r>
                <a:r>
                  <a:rPr lang="es-CO" sz="2800" b="1" dirty="0">
                    <a:solidFill>
                      <a:srgbClr val="C00000"/>
                    </a:solidFill>
                    <a:ea typeface="Times New Roman" panose="02020603050405020304" pitchFamily="18" charset="0"/>
                    <a:cs typeface="Times New Roman" panose="02020603050405020304" pitchFamily="18" charset="0"/>
                  </a:rPr>
                  <a:t> = 0.0625</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32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solidFill>
                    <a:srgbClr val="00B0F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288679"/>
                <a:ext cx="10375900" cy="7412478"/>
              </a:xfrm>
              <a:prstGeom prst="rect">
                <a:avLst/>
              </a:prstGeom>
              <a:blipFill>
                <a:blip r:embed="rId2"/>
                <a:stretch>
                  <a:fillRect r="-1234"/>
                </a:stretch>
              </a:blipFill>
            </p:spPr>
            <p:txBody>
              <a:bodyPr/>
              <a:lstStyle/>
              <a:p>
                <a:r>
                  <a:rPr lang="es-CO">
                    <a:noFill/>
                  </a:rPr>
                  <a:t> </a:t>
                </a:r>
              </a:p>
            </p:txBody>
          </p:sp>
        </mc:Fallback>
      </mc:AlternateContent>
    </p:spTree>
    <p:extLst>
      <p:ext uri="{BB962C8B-B14F-4D97-AF65-F5344CB8AC3E}">
        <p14:creationId xmlns:p14="http://schemas.microsoft.com/office/powerpoint/2010/main" val="38615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3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9001"/>
                            </p:stCondLst>
                            <p:childTnLst>
                              <p:par>
                                <p:cTn id="8" presetID="1" presetClass="entr" presetSubtype="0" fill="hold" nodeType="afterEffect">
                                  <p:stCondLst>
                                    <p:cond delay="0"/>
                                  </p:stCondLst>
                                  <p:iterate type="lt">
                                    <p:tmAbs val="3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20402"/>
                            </p:stCondLst>
                            <p:childTnLst>
                              <p:par>
                                <p:cTn id="11" presetID="1" presetClass="entr" presetSubtype="0" fill="hold" nodeType="afterEffect">
                                  <p:stCondLst>
                                    <p:cond delay="0"/>
                                  </p:stCondLst>
                                  <p:iterate type="lt">
                                    <p:tmAbs val="3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31503"/>
                            </p:stCondLst>
                            <p:childTnLst>
                              <p:par>
                                <p:cTn id="14" presetID="1" presetClass="entr" presetSubtype="0" fill="hold" nodeType="afterEffect">
                                  <p:stCondLst>
                                    <p:cond delay="0"/>
                                  </p:stCondLst>
                                  <p:iterate type="lt">
                                    <p:tmAbs val="300"/>
                                  </p:iterate>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48904"/>
                            </p:stCondLst>
                            <p:childTnLst>
                              <p:par>
                                <p:cTn id="17" presetID="1" presetClass="entr" presetSubtype="0" fill="hold" nodeType="afterEffect">
                                  <p:stCondLst>
                                    <p:cond delay="0"/>
                                  </p:stCondLst>
                                  <p:iterate type="lt">
                                    <p:tmAbs val="300"/>
                                  </p:iterate>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66005"/>
                            </p:stCondLst>
                            <p:childTnLst>
                              <p:par>
                                <p:cTn id="20" presetID="1" presetClass="entr" presetSubtype="0" fill="hold" nodeType="afterEffect">
                                  <p:stCondLst>
                                    <p:cond delay="0"/>
                                  </p:stCondLst>
                                  <p:iterate type="lt">
                                    <p:tmAbs val="300"/>
                                  </p:iterate>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81906"/>
                            </p:stCondLst>
                            <p:childTnLst>
                              <p:par>
                                <p:cTn id="23" presetID="1" presetClass="entr" presetSubtype="0" fill="hold" nodeType="afterEffect">
                                  <p:stCondLst>
                                    <p:cond delay="0"/>
                                  </p:stCondLst>
                                  <p:iterate type="lt">
                                    <p:tmAbs val="300"/>
                                  </p:iterate>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par>
                          <p:cTn id="25" fill="hold">
                            <p:stCondLst>
                              <p:cond delay="92407"/>
                            </p:stCondLst>
                            <p:childTnLst>
                              <p:par>
                                <p:cTn id="26" presetID="1" presetClass="entr" presetSubtype="0" fill="hold" nodeType="afterEffect">
                                  <p:stCondLst>
                                    <p:cond delay="0"/>
                                  </p:stCondLst>
                                  <p:iterate type="lt">
                                    <p:tmAbs val="300"/>
                                  </p:iterate>
                                  <p:childTnLst>
                                    <p:set>
                                      <p:cBhvr>
                                        <p:cTn id="27"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288679"/>
                <a:ext cx="10375900" cy="7637347"/>
              </a:xfrm>
              <a:prstGeom prst="rect">
                <a:avLst/>
              </a:prstGeom>
            </p:spPr>
            <p:txBody>
              <a:bodyPr wrap="square">
                <a:spAutoFit/>
              </a:bodyPr>
              <a:lstStyle/>
              <a:p>
                <a:pPr algn="ctr">
                  <a:lnSpc>
                    <a:spcPct val="115000"/>
                  </a:lnSpc>
                  <a:buSzPts val="1100"/>
                </a:pPr>
                <a14:m>
                  <m:oMathPara xmlns:m="http://schemas.openxmlformats.org/officeDocument/2006/math">
                    <m:oMathParaPr>
                      <m:jc m:val="centerGroup"/>
                    </m:oMathParaPr>
                    <m:oMath xmlns:m="http://schemas.openxmlformats.org/officeDocument/2006/math">
                      <m:r>
                        <m:rPr>
                          <m:nor/>
                        </m:rPr>
                        <a:rPr lang="es-CO" sz="3600" b="1" dirty="0">
                          <a:solidFill>
                            <a:srgbClr val="C00000"/>
                          </a:solidFill>
                          <a:ea typeface="Times New Roman" panose="02020603050405020304" pitchFamily="18" charset="0"/>
                          <a:cs typeface="Times New Roman" panose="02020603050405020304" pitchFamily="18" charset="0"/>
                        </a:rPr>
                        <m:t>Modelos</m:t>
                      </m:r>
                      <m:r>
                        <m:rPr>
                          <m:nor/>
                        </m:rPr>
                        <a:rPr lang="es-CO" sz="3600" b="1" dirty="0">
                          <a:solidFill>
                            <a:srgbClr val="C00000"/>
                          </a:solidFill>
                          <a:ea typeface="Times New Roman" panose="02020603050405020304" pitchFamily="18" charset="0"/>
                          <a:cs typeface="Times New Roman" panose="02020603050405020304" pitchFamily="18" charset="0"/>
                        </a:rPr>
                        <m:t> </m:t>
                      </m:r>
                      <m:r>
                        <m:rPr>
                          <m:nor/>
                        </m:rPr>
                        <a:rPr lang="es-CO" sz="3600" b="1" dirty="0">
                          <a:solidFill>
                            <a:srgbClr val="C00000"/>
                          </a:solidFill>
                          <a:ea typeface="Times New Roman" panose="02020603050405020304" pitchFamily="18" charset="0"/>
                          <a:cs typeface="Times New Roman" panose="02020603050405020304" pitchFamily="18" charset="0"/>
                        </a:rPr>
                        <m:t>Probabil</m:t>
                      </m:r>
                      <m:r>
                        <m:rPr>
                          <m:nor/>
                        </m:rPr>
                        <a:rPr lang="es-CO" sz="3600" b="1" dirty="0">
                          <a:solidFill>
                            <a:srgbClr val="C00000"/>
                          </a:solidFill>
                          <a:ea typeface="Times New Roman" panose="02020603050405020304" pitchFamily="18" charset="0"/>
                          <a:cs typeface="Times New Roman" panose="02020603050405020304" pitchFamily="18" charset="0"/>
                        </a:rPr>
                        <m:t>í</m:t>
                      </m:r>
                      <m:r>
                        <m:rPr>
                          <m:nor/>
                        </m:rPr>
                        <a:rPr lang="es-CO" sz="3600" b="1" dirty="0">
                          <a:solidFill>
                            <a:srgbClr val="C00000"/>
                          </a:solidFill>
                          <a:ea typeface="Times New Roman" panose="02020603050405020304" pitchFamily="18" charset="0"/>
                          <a:cs typeface="Times New Roman" panose="02020603050405020304" pitchFamily="18" charset="0"/>
                        </a:rPr>
                        <m:t>sticos</m:t>
                      </m:r>
                      <m:r>
                        <m:rPr>
                          <m:nor/>
                        </m:rPr>
                        <a:rPr lang="es-CO" sz="3600" b="1" dirty="0">
                          <a:solidFill>
                            <a:srgbClr val="C00000"/>
                          </a:solidFill>
                          <a:ea typeface="Times New Roman" panose="02020603050405020304" pitchFamily="18" charset="0"/>
                          <a:cs typeface="Times New Roman" panose="02020603050405020304" pitchFamily="18" charset="0"/>
                        </a:rPr>
                        <m:t> </m:t>
                      </m:r>
                      <m:r>
                        <m:rPr>
                          <m:nor/>
                        </m:rPr>
                        <a:rPr lang="es-CO" sz="3600" b="1" dirty="0">
                          <a:solidFill>
                            <a:srgbClr val="C00000"/>
                          </a:solidFill>
                          <a:ea typeface="Times New Roman" panose="02020603050405020304" pitchFamily="18" charset="0"/>
                          <a:cs typeface="Times New Roman" panose="02020603050405020304" pitchFamily="18" charset="0"/>
                        </a:rPr>
                        <m:t>Discretos</m:t>
                      </m:r>
                    </m:oMath>
                  </m:oMathPara>
                </a14:m>
                <a:endParaRPr lang="es-CO" sz="3600" b="1" dirty="0">
                  <a:solidFill>
                    <a:srgbClr val="C00000"/>
                  </a:solidFill>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14:m>
                  <m:oMath xmlns:m="http://schemas.openxmlformats.org/officeDocument/2006/math">
                    <m:r>
                      <a:rPr lang="es-CO" sz="3200" b="1" i="1">
                        <a:latin typeface="Cambria Math" panose="02040503050406030204" pitchFamily="18" charset="0"/>
                        <a:ea typeface="Times New Roman" panose="02020603050405020304" pitchFamily="18" charset="0"/>
                        <a:cs typeface="Times New Roman" panose="02020603050405020304" pitchFamily="18" charset="0"/>
                      </a:rPr>
                      <m:t>𝑴𝒐𝒅𝒆𝒍𝒐</m:t>
                    </m:r>
                    <m:r>
                      <a:rPr lang="es-CO" sz="3200" b="1" i="1">
                        <a:latin typeface="Cambria Math" panose="02040503050406030204" pitchFamily="18" charset="0"/>
                        <a:ea typeface="Times New Roman" panose="02020603050405020304" pitchFamily="18" charset="0"/>
                        <a:cs typeface="Times New Roman" panose="02020603050405020304" pitchFamily="18" charset="0"/>
                      </a:rPr>
                      <m:t> </m:t>
                    </m:r>
                    <m:r>
                      <a:rPr lang="es-CO" sz="3200" b="1" i="1">
                        <a:latin typeface="Cambria Math" panose="02040503050406030204" pitchFamily="18" charset="0"/>
                        <a:ea typeface="Times New Roman" panose="02020603050405020304" pitchFamily="18" charset="0"/>
                        <a:cs typeface="Times New Roman" panose="02020603050405020304" pitchFamily="18" charset="0"/>
                      </a:rPr>
                      <m:t>𝑩𝒊𝒏𝒐𝒎𝒊𝒂𝒍</m:t>
                    </m:r>
                  </m:oMath>
                </a14:m>
                <a:r>
                  <a:rPr lang="es-CO" sz="3200" b="1" dirty="0">
                    <a:ea typeface="Times New Roman" panose="02020603050405020304" pitchFamily="18" charset="0"/>
                    <a:cs typeface="Times New Roman" panose="02020603050405020304" pitchFamily="18" charset="0"/>
                  </a:rPr>
                  <a:t> Negativo (I) – según celular</a:t>
                </a:r>
              </a:p>
              <a:p>
                <a:pPr marL="800100" lvl="1" indent="-342900" algn="just">
                  <a:lnSpc>
                    <a:spcPct val="115000"/>
                  </a:lnSpc>
                  <a:buSzPts val="1100"/>
                  <a:buFont typeface="+mj-lt"/>
                  <a:buAutoNum type="alphaLcPeriod"/>
                </a:pPr>
                <a:r>
                  <a:rPr lang="es-CO" sz="2800" b="1" dirty="0">
                    <a:solidFill>
                      <a:srgbClr val="00B0F0"/>
                    </a:solidFill>
                    <a:ea typeface="Times New Roman" panose="02020603050405020304" pitchFamily="18" charset="0"/>
                    <a:cs typeface="Times New Roman" panose="02020603050405020304" pitchFamily="18" charset="0"/>
                  </a:rPr>
                  <a:t>X</a:t>
                </a:r>
                <a:r>
                  <a:rPr lang="es-CO" sz="2800" b="1" dirty="0">
                    <a:ea typeface="Times New Roman" panose="02020603050405020304" pitchFamily="18" charset="0"/>
                    <a:cs typeface="Times New Roman" panose="02020603050405020304" pitchFamily="18" charset="0"/>
                  </a:rPr>
                  <a:t> = </a:t>
                </a:r>
                <a:r>
                  <a:rPr lang="es-CO" sz="2800" b="1" dirty="0">
                    <a:solidFill>
                      <a:schemeClr val="accent6">
                        <a:lumMod val="50000"/>
                      </a:schemeClr>
                    </a:solidFill>
                    <a:ea typeface="Times New Roman" panose="02020603050405020304" pitchFamily="18" charset="0"/>
                    <a:cs typeface="Times New Roman" panose="02020603050405020304" pitchFamily="18" charset="0"/>
                  </a:rPr>
                  <a:t># de fallas antes de obtener la </a:t>
                </a:r>
                <a:r>
                  <a:rPr lang="es-CO" sz="2800" b="1" dirty="0">
                    <a:solidFill>
                      <a:srgbClr val="C00000"/>
                    </a:solidFill>
                    <a:ea typeface="Times New Roman" panose="02020603050405020304" pitchFamily="18" charset="0"/>
                    <a:cs typeface="Times New Roman" panose="02020603050405020304" pitchFamily="18" charset="0"/>
                  </a:rPr>
                  <a:t>2a</a:t>
                </a:r>
                <a:r>
                  <a:rPr lang="es-CO" sz="2800" b="1" dirty="0">
                    <a:ea typeface="Times New Roman" panose="02020603050405020304" pitchFamily="18" charset="0"/>
                    <a:cs typeface="Times New Roman" panose="02020603050405020304" pitchFamily="18" charset="0"/>
                  </a:rPr>
                  <a:t> cara</a:t>
                </a:r>
              </a:p>
              <a:p>
                <a:pPr marL="800100" lvl="1" indent="-342900" algn="just">
                  <a:lnSpc>
                    <a:spcPct val="115000"/>
                  </a:lnSpc>
                  <a:buSzPts val="1100"/>
                  <a:buFont typeface="+mj-lt"/>
                  <a:buAutoNum type="alphaLcPeriod"/>
                </a:pPr>
                <a:r>
                  <a:rPr lang="es-CO" sz="2800" b="1" dirty="0">
                    <a:solidFill>
                      <a:schemeClr val="accent6">
                        <a:lumMod val="50000"/>
                      </a:schemeClr>
                    </a:solidFill>
                    <a:ea typeface="Times New Roman" panose="02020603050405020304" pitchFamily="18" charset="0"/>
                    <a:cs typeface="Times New Roman" panose="02020603050405020304" pitchFamily="18" charset="0"/>
                  </a:rPr>
                  <a:t>X tiene distribución binomial negativa de parámetros </a:t>
                </a:r>
                <a:r>
                  <a:rPr lang="es-CO" sz="2800" b="1" dirty="0">
                    <a:solidFill>
                      <a:srgbClr val="C00000"/>
                    </a:solidFill>
                    <a:ea typeface="Times New Roman" panose="02020603050405020304" pitchFamily="18" charset="0"/>
                    <a:cs typeface="Times New Roman" panose="02020603050405020304" pitchFamily="18" charset="0"/>
                  </a:rPr>
                  <a:t>r = 2 y p = 0. 5</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800" b="1" i="1" smtClean="0">
                            <a:solidFill>
                              <a:srgbClr val="C00000"/>
                            </a:solidFill>
                            <a:latin typeface="Cambria Math" panose="02040503050406030204" pitchFamily="18" charset="0"/>
                            <a:cs typeface="Times New Roman" panose="02020603050405020304" pitchFamily="18" charset="0"/>
                          </a:rPr>
                        </m:ctrlPr>
                      </m:mPr>
                      <m:mr>
                        <m:e>
                          <m:r>
                            <m:rPr>
                              <m:brk m:alnAt="7"/>
                            </m:rPr>
                            <a:rPr lang="es-CO" sz="2800" b="1" i="1" smtClean="0">
                              <a:solidFill>
                                <a:srgbClr val="C00000"/>
                              </a:solidFill>
                              <a:latin typeface="Cambria Math" panose="02040503050406030204" pitchFamily="18" charset="0"/>
                              <a:cs typeface="Times New Roman" panose="02020603050405020304" pitchFamily="18" charset="0"/>
                            </a:rPr>
                            <m:t>𝒙</m:t>
                          </m:r>
                          <m:r>
                            <a:rPr lang="es-CO" sz="2800" b="1" i="1" smtClean="0">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𝒓</m:t>
                          </m:r>
                          <m:r>
                            <a:rPr lang="es-CO" sz="2800" b="1" i="1" smtClean="0">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𝟏</m:t>
                          </m:r>
                        </m:e>
                      </m:mr>
                      <m:mr>
                        <m:e>
                          <m:r>
                            <a:rPr lang="es-CO" sz="2800" b="1" i="1" smtClean="0">
                              <a:solidFill>
                                <a:srgbClr val="C00000"/>
                              </a:solidFill>
                              <a:latin typeface="Cambria Math" panose="02040503050406030204" pitchFamily="18" charset="0"/>
                              <a:cs typeface="Times New Roman" panose="02020603050405020304" pitchFamily="18" charset="0"/>
                            </a:rPr>
                            <m:t>𝒓</m:t>
                          </m:r>
                          <m:r>
                            <a:rPr lang="es-CO" sz="2800" b="1" i="1" smtClean="0">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𝟏</m:t>
                          </m:r>
                        </m:e>
                      </m:mr>
                    </m:m>
                  </m:oMath>
                </a14:m>
                <a:r>
                  <a:rPr lang="es-CO" sz="2800" b="1" dirty="0">
                    <a:solidFill>
                      <a:srgbClr val="C00000"/>
                    </a:solidFill>
                    <a:ea typeface="Times New Roman" panose="02020603050405020304" pitchFamily="18" charset="0"/>
                    <a:cs typeface="Times New Roman" panose="02020603050405020304" pitchFamily="18" charset="0"/>
                  </a:rPr>
                  <a:t>) *</a:t>
                </a:r>
                <a:r>
                  <a:rPr lang="es-CO" sz="2800" b="1" dirty="0" err="1">
                    <a:solidFill>
                      <a:srgbClr val="C00000"/>
                    </a:solidFill>
                    <a:ea typeface="Times New Roman" panose="02020603050405020304" pitchFamily="18" charset="0"/>
                    <a:cs typeface="Times New Roman" panose="02020603050405020304" pitchFamily="18" charset="0"/>
                  </a:rPr>
                  <a:t>p</a:t>
                </a:r>
                <a:r>
                  <a:rPr lang="es-CO" sz="2800" b="1" baseline="30000" dirty="0" err="1">
                    <a:solidFill>
                      <a:srgbClr val="C00000"/>
                    </a:solidFill>
                    <a:ea typeface="Times New Roman" panose="02020603050405020304" pitchFamily="18" charset="0"/>
                    <a:cs typeface="Times New Roman" panose="02020603050405020304" pitchFamily="18" charset="0"/>
                  </a:rPr>
                  <a:t>r</a:t>
                </a:r>
                <a:r>
                  <a:rPr lang="es-CO" sz="2800" b="1" dirty="0">
                    <a:solidFill>
                      <a:srgbClr val="C00000"/>
                    </a:solidFill>
                    <a:ea typeface="Times New Roman" panose="02020603050405020304" pitchFamily="18" charset="0"/>
                    <a:cs typeface="Times New Roman" panose="02020603050405020304" pitchFamily="18" charset="0"/>
                  </a:rPr>
                  <a:t> * (1-p)</a:t>
                </a:r>
                <a:r>
                  <a:rPr lang="es-CO" sz="2800" b="1" baseline="30000" dirty="0">
                    <a:solidFill>
                      <a:srgbClr val="C00000"/>
                    </a:solidFill>
                    <a:ea typeface="Times New Roman" panose="02020603050405020304" pitchFamily="18" charset="0"/>
                    <a:cs typeface="Times New Roman" panose="02020603050405020304" pitchFamily="18" charset="0"/>
                  </a:rPr>
                  <a:t>x</a:t>
                </a:r>
                <a:r>
                  <a:rPr lang="es-CO" sz="2800" b="1" dirty="0">
                    <a:solidFill>
                      <a:srgbClr val="C00000"/>
                    </a:solidFill>
                    <a:ea typeface="Times New Roman" panose="02020603050405020304" pitchFamily="18" charset="0"/>
                    <a:cs typeface="Times New Roman" panose="02020603050405020304" pitchFamily="18" charset="0"/>
                  </a:rPr>
                  <a:t>, x = 0, 1, 2, 3,…</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m:rPr>
                              <m:brk m:alnAt="7"/>
                            </m:rPr>
                            <a:rPr lang="es-CO" sz="2800" b="1" i="1">
                              <a:solidFill>
                                <a:srgbClr val="C00000"/>
                              </a:solidFill>
                              <a:latin typeface="Cambria Math" panose="02040503050406030204" pitchFamily="18" charset="0"/>
                              <a:cs typeface="Times New Roman" panose="02020603050405020304" pitchFamily="18" charset="0"/>
                            </a:rPr>
                            <m:t>𝒙</m:t>
                          </m:r>
                          <m:r>
                            <a:rPr lang="es-CO" sz="2800" b="1" i="1" smtClean="0">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𝟏</m:t>
                          </m:r>
                        </m:e>
                      </m:mr>
                      <m:mr>
                        <m:e>
                          <m:r>
                            <a:rPr lang="es-CO" sz="2800" b="1" i="1" smtClean="0">
                              <a:solidFill>
                                <a:srgbClr val="C00000"/>
                              </a:solidFill>
                              <a:latin typeface="Cambria Math" panose="02040503050406030204" pitchFamily="18" charset="0"/>
                              <a:cs typeface="Times New Roman" panose="02020603050405020304" pitchFamily="18" charset="0"/>
                            </a:rPr>
                            <m:t>𝟏</m:t>
                          </m:r>
                        </m:e>
                      </m:mr>
                    </m:m>
                  </m:oMath>
                </a14:m>
                <a:r>
                  <a:rPr lang="es-CO" sz="2800" b="1" dirty="0">
                    <a:solidFill>
                      <a:srgbClr val="C00000"/>
                    </a:solidFill>
                    <a:ea typeface="Times New Roman" panose="02020603050405020304" pitchFamily="18" charset="0"/>
                    <a:cs typeface="Times New Roman" panose="02020603050405020304" pitchFamily="18" charset="0"/>
                  </a:rPr>
                  <a:t>) *(0.5)</a:t>
                </a:r>
                <a:r>
                  <a:rPr lang="es-CO" sz="2800" b="1" baseline="30000" dirty="0">
                    <a:solidFill>
                      <a:srgbClr val="C00000"/>
                    </a:solidFill>
                    <a:ea typeface="Times New Roman" panose="02020603050405020304" pitchFamily="18" charset="0"/>
                    <a:cs typeface="Times New Roman" panose="02020603050405020304" pitchFamily="18" charset="0"/>
                  </a:rPr>
                  <a:t>2</a:t>
                </a:r>
                <a:r>
                  <a:rPr lang="es-CO" sz="2800" b="1" dirty="0">
                    <a:solidFill>
                      <a:srgbClr val="C00000"/>
                    </a:solidFill>
                    <a:ea typeface="Times New Roman" panose="02020603050405020304" pitchFamily="18" charset="0"/>
                    <a:cs typeface="Times New Roman" panose="02020603050405020304" pitchFamily="18" charset="0"/>
                  </a:rPr>
                  <a:t>* (0. 5)</a:t>
                </a:r>
                <a:r>
                  <a:rPr lang="es-CO" sz="2800" b="1" baseline="30000" dirty="0">
                    <a:solidFill>
                      <a:srgbClr val="C00000"/>
                    </a:solidFill>
                    <a:ea typeface="Times New Roman" panose="02020603050405020304" pitchFamily="18" charset="0"/>
                    <a:cs typeface="Times New Roman" panose="02020603050405020304" pitchFamily="18" charset="0"/>
                  </a:rPr>
                  <a:t>x</a:t>
                </a:r>
                <a:r>
                  <a:rPr lang="es-CO" sz="2800" b="1" dirty="0">
                    <a:solidFill>
                      <a:srgbClr val="C00000"/>
                    </a:solidFill>
                    <a:ea typeface="Times New Roman" panose="02020603050405020304" pitchFamily="18" charset="0"/>
                    <a:cs typeface="Times New Roman" panose="02020603050405020304" pitchFamily="18" charset="0"/>
                  </a:rPr>
                  <a:t>, x = 0, 1, 2, 3,…</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28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c. Obtenga la </a:t>
                </a:r>
                <a:r>
                  <a:rPr lang="es-CO" sz="2800" b="1" dirty="0">
                    <a:solidFill>
                      <a:srgbClr val="7030A0"/>
                    </a:solidFill>
                    <a:ea typeface="Times New Roman" panose="02020603050405020304" pitchFamily="18" charset="0"/>
                    <a:cs typeface="Times New Roman" panose="02020603050405020304" pitchFamily="18" charset="0"/>
                  </a:rPr>
                  <a:t>segunda cara </a:t>
                </a:r>
                <a:r>
                  <a:rPr lang="es-CO" sz="2800" b="1" dirty="0">
                    <a:solidFill>
                      <a:srgbClr val="00B050"/>
                    </a:solidFill>
                    <a:ea typeface="Times New Roman" panose="02020603050405020304" pitchFamily="18" charset="0"/>
                    <a:cs typeface="Times New Roman" panose="02020603050405020304" pitchFamily="18" charset="0"/>
                  </a:rPr>
                  <a:t>a lo sumo </a:t>
                </a:r>
                <a:r>
                  <a:rPr lang="es-CO" sz="2800" b="1" dirty="0">
                    <a:solidFill>
                      <a:srgbClr val="002060"/>
                    </a:solidFill>
                    <a:ea typeface="Times New Roman" panose="02020603050405020304" pitchFamily="18" charset="0"/>
                    <a:cs typeface="Times New Roman" panose="02020603050405020304" pitchFamily="18" charset="0"/>
                  </a:rPr>
                  <a:t>en el cuarto lanzamiento</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P{X </a:t>
                </a:r>
                <a:r>
                  <a:rPr lang="es-CO" sz="2800" b="1" dirty="0">
                    <a:solidFill>
                      <a:srgbClr val="00B050"/>
                    </a:solidFill>
                    <a:ea typeface="Times New Roman" panose="02020603050405020304" pitchFamily="18" charset="0"/>
                    <a:cs typeface="Times New Roman" panose="02020603050405020304" pitchFamily="18" charset="0"/>
                  </a:rPr>
                  <a:t>≤</a:t>
                </a:r>
                <a:r>
                  <a:rPr lang="es-CO" sz="2800" b="1" dirty="0">
                    <a:solidFill>
                      <a:srgbClr val="C00000"/>
                    </a:solidFill>
                    <a:ea typeface="Times New Roman" panose="02020603050405020304" pitchFamily="18" charset="0"/>
                    <a:cs typeface="Times New Roman" panose="02020603050405020304" pitchFamily="18" charset="0"/>
                  </a:rPr>
                  <a:t> 2} = 0.6875</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32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32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solidFill>
                    <a:srgbClr val="00B0F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288679"/>
                <a:ext cx="10375900" cy="7637347"/>
              </a:xfrm>
              <a:prstGeom prst="rect">
                <a:avLst/>
              </a:prstGeom>
              <a:blipFill>
                <a:blip r:embed="rId2"/>
                <a:stretch>
                  <a:fillRect r="-1234"/>
                </a:stretch>
              </a:blipFill>
            </p:spPr>
            <p:txBody>
              <a:bodyPr/>
              <a:lstStyle/>
              <a:p>
                <a:r>
                  <a:rPr lang="es-CO">
                    <a:noFill/>
                  </a:rPr>
                  <a:t> </a:t>
                </a:r>
              </a:p>
            </p:txBody>
          </p:sp>
        </mc:Fallback>
      </mc:AlternateContent>
    </p:spTree>
    <p:extLst>
      <p:ext uri="{BB962C8B-B14F-4D97-AF65-F5344CB8AC3E}">
        <p14:creationId xmlns:p14="http://schemas.microsoft.com/office/powerpoint/2010/main" val="194120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3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9001"/>
                            </p:stCondLst>
                            <p:childTnLst>
                              <p:par>
                                <p:cTn id="8" presetID="1" presetClass="entr" presetSubtype="0" fill="hold" nodeType="afterEffect">
                                  <p:stCondLst>
                                    <p:cond delay="0"/>
                                  </p:stCondLst>
                                  <p:iterate type="lt">
                                    <p:tmAbs val="3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20102"/>
                            </p:stCondLst>
                            <p:childTnLst>
                              <p:par>
                                <p:cTn id="11" presetID="1" presetClass="entr" presetSubtype="0" fill="hold" nodeType="afterEffect">
                                  <p:stCondLst>
                                    <p:cond delay="0"/>
                                  </p:stCondLst>
                                  <p:iterate type="lt">
                                    <p:tmAbs val="3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29703"/>
                            </p:stCondLst>
                            <p:childTnLst>
                              <p:par>
                                <p:cTn id="14" presetID="1" presetClass="entr" presetSubtype="0" fill="hold" nodeType="afterEffect">
                                  <p:stCondLst>
                                    <p:cond delay="0"/>
                                  </p:stCondLst>
                                  <p:iterate type="lt">
                                    <p:tmAbs val="300"/>
                                  </p:iterate>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45904"/>
                            </p:stCondLst>
                            <p:childTnLst>
                              <p:par>
                                <p:cTn id="17" presetID="1" presetClass="entr" presetSubtype="0" fill="hold" nodeType="afterEffect">
                                  <p:stCondLst>
                                    <p:cond delay="0"/>
                                  </p:stCondLst>
                                  <p:iterate type="lt">
                                    <p:tmAbs val="300"/>
                                  </p:iterate>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61205"/>
                            </p:stCondLst>
                            <p:childTnLst>
                              <p:par>
                                <p:cTn id="20" presetID="1" presetClass="entr" presetSubtype="0" fill="hold" nodeType="afterEffect">
                                  <p:stCondLst>
                                    <p:cond delay="0"/>
                                  </p:stCondLst>
                                  <p:iterate type="lt">
                                    <p:tmAbs val="300"/>
                                  </p:iterate>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76506"/>
                            </p:stCondLst>
                            <p:childTnLst>
                              <p:par>
                                <p:cTn id="23" presetID="1" presetClass="entr" presetSubtype="0" fill="hold" nodeType="afterEffect">
                                  <p:stCondLst>
                                    <p:cond delay="0"/>
                                  </p:stCondLst>
                                  <p:iterate type="lt">
                                    <p:tmAbs val="300"/>
                                  </p:iterate>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par>
                          <p:cTn id="25" fill="hold">
                            <p:stCondLst>
                              <p:cond delay="91207"/>
                            </p:stCondLst>
                            <p:childTnLst>
                              <p:par>
                                <p:cTn id="26" presetID="1" presetClass="entr" presetSubtype="0" fill="hold" nodeType="afterEffect">
                                  <p:stCondLst>
                                    <p:cond delay="0"/>
                                  </p:stCondLst>
                                  <p:iterate type="lt">
                                    <p:tmAbs val="300"/>
                                  </p:iterate>
                                  <p:childTnLst>
                                    <p:set>
                                      <p:cBhvr>
                                        <p:cTn id="27"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288679"/>
                <a:ext cx="10375900" cy="7118231"/>
              </a:xfrm>
              <a:prstGeom prst="rect">
                <a:avLst/>
              </a:prstGeom>
            </p:spPr>
            <p:txBody>
              <a:bodyPr wrap="square">
                <a:spAutoFit/>
              </a:bodyPr>
              <a:lstStyle/>
              <a:p>
                <a:pPr algn="ctr">
                  <a:lnSpc>
                    <a:spcPct val="115000"/>
                  </a:lnSpc>
                  <a:buSzPts val="1100"/>
                </a:pPr>
                <a14:m>
                  <m:oMathPara xmlns:m="http://schemas.openxmlformats.org/officeDocument/2006/math">
                    <m:oMathParaPr>
                      <m:jc m:val="centerGroup"/>
                    </m:oMathParaPr>
                    <m:oMath xmlns:m="http://schemas.openxmlformats.org/officeDocument/2006/math">
                      <m:r>
                        <m:rPr>
                          <m:nor/>
                        </m:rPr>
                        <a:rPr lang="es-CO" sz="3200" b="1" dirty="0" smtClean="0">
                          <a:solidFill>
                            <a:srgbClr val="C00000"/>
                          </a:solidFill>
                          <a:ea typeface="Times New Roman" panose="02020603050405020304" pitchFamily="18" charset="0"/>
                          <a:cs typeface="Times New Roman" panose="02020603050405020304" pitchFamily="18" charset="0"/>
                        </a:rPr>
                        <m:t>Modelos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Probabil</m:t>
                      </m:r>
                      <m:r>
                        <m:rPr>
                          <m:nor/>
                        </m:rPr>
                        <a:rPr lang="es-CO" sz="3200" b="1" dirty="0" smtClean="0">
                          <a:solidFill>
                            <a:srgbClr val="C00000"/>
                          </a:solidFill>
                          <a:ea typeface="Times New Roman" panose="02020603050405020304" pitchFamily="18" charset="0"/>
                          <a:cs typeface="Times New Roman" panose="02020603050405020304" pitchFamily="18" charset="0"/>
                        </a:rPr>
                        <m:t>í</m:t>
                      </m:r>
                      <m:r>
                        <m:rPr>
                          <m:nor/>
                        </m:rPr>
                        <a:rPr lang="es-CO" sz="3200" b="1" dirty="0" smtClean="0">
                          <a:solidFill>
                            <a:srgbClr val="C00000"/>
                          </a:solidFill>
                          <a:ea typeface="Times New Roman" panose="02020603050405020304" pitchFamily="18" charset="0"/>
                          <a:cs typeface="Times New Roman" panose="02020603050405020304" pitchFamily="18" charset="0"/>
                        </a:rPr>
                        <m:t>sticos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solidFill>
                    <a:srgbClr val="C00000"/>
                  </a:solidFill>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14:m>
                  <m:oMath xmlns:m="http://schemas.openxmlformats.org/officeDocument/2006/math">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𝑴𝒐𝒅𝒆𝒍𝒐</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 </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𝑩𝒊𝒏𝒐𝒎𝒊𝒂𝒍</m:t>
                    </m:r>
                  </m:oMath>
                </a14:m>
                <a:r>
                  <a:rPr lang="es-CO" sz="2800" b="1" dirty="0">
                    <a:ea typeface="Times New Roman" panose="02020603050405020304" pitchFamily="18" charset="0"/>
                    <a:cs typeface="Times New Roman" panose="02020603050405020304" pitchFamily="18" charset="0"/>
                  </a:rPr>
                  <a:t> Negativo (II) –según celular</a:t>
                </a:r>
              </a:p>
              <a:p>
                <a:pPr marL="800100" lvl="1" indent="-342900" algn="just">
                  <a:lnSpc>
                    <a:spcPct val="115000"/>
                  </a:lnSpc>
                  <a:buSzPts val="1100"/>
                  <a:buFont typeface="+mj-lt"/>
                  <a:buAutoNum type="alphaLcPeriod"/>
                </a:pPr>
                <a:r>
                  <a:rPr lang="es-CO" sz="2800" b="1" dirty="0">
                    <a:solidFill>
                      <a:srgbClr val="00B0F0"/>
                    </a:solidFill>
                    <a:ea typeface="Times New Roman" panose="02020603050405020304" pitchFamily="18" charset="0"/>
                    <a:cs typeface="Times New Roman" panose="02020603050405020304" pitchFamily="18" charset="0"/>
                  </a:rPr>
                  <a:t>X</a:t>
                </a:r>
                <a:r>
                  <a:rPr lang="es-CO" sz="2800" b="1" dirty="0">
                    <a:ea typeface="Times New Roman" panose="02020603050405020304" pitchFamily="18" charset="0"/>
                    <a:cs typeface="Times New Roman" panose="02020603050405020304" pitchFamily="18" charset="0"/>
                  </a:rPr>
                  <a:t> = </a:t>
                </a:r>
                <a:r>
                  <a:rPr lang="es-CO" sz="2800" b="1" dirty="0">
                    <a:solidFill>
                      <a:schemeClr val="accent6">
                        <a:lumMod val="50000"/>
                      </a:schemeClr>
                    </a:solidFill>
                    <a:ea typeface="Times New Roman" panose="02020603050405020304" pitchFamily="18" charset="0"/>
                    <a:cs typeface="Times New Roman" panose="02020603050405020304" pitchFamily="18" charset="0"/>
                  </a:rPr>
                  <a:t>Lanzamiento en el cual se obtiene la </a:t>
                </a:r>
                <a:r>
                  <a:rPr lang="es-CO" sz="2800" b="1" dirty="0">
                    <a:solidFill>
                      <a:srgbClr val="C00000"/>
                    </a:solidFill>
                    <a:ea typeface="Times New Roman" panose="02020603050405020304" pitchFamily="18" charset="0"/>
                    <a:cs typeface="Times New Roman" panose="02020603050405020304" pitchFamily="18" charset="0"/>
                  </a:rPr>
                  <a:t>2a</a:t>
                </a:r>
                <a:r>
                  <a:rPr lang="es-CO" sz="2800" b="1" dirty="0">
                    <a:ea typeface="Times New Roman" panose="02020603050405020304" pitchFamily="18" charset="0"/>
                    <a:cs typeface="Times New Roman" panose="02020603050405020304" pitchFamily="18" charset="0"/>
                  </a:rPr>
                  <a:t> cara</a:t>
                </a:r>
              </a:p>
              <a:p>
                <a:pPr marL="800100" lvl="1" indent="-342900" algn="just">
                  <a:lnSpc>
                    <a:spcPct val="115000"/>
                  </a:lnSpc>
                  <a:buSzPts val="1100"/>
                  <a:buFont typeface="+mj-lt"/>
                  <a:buAutoNum type="alphaLcPeriod"/>
                </a:pPr>
                <a:r>
                  <a:rPr lang="es-CO" sz="2800" b="1" dirty="0">
                    <a:solidFill>
                      <a:schemeClr val="accent6">
                        <a:lumMod val="50000"/>
                      </a:schemeClr>
                    </a:solidFill>
                    <a:ea typeface="Times New Roman" panose="02020603050405020304" pitchFamily="18" charset="0"/>
                    <a:cs typeface="Times New Roman" panose="02020603050405020304" pitchFamily="18" charset="0"/>
                  </a:rPr>
                  <a:t>X tiene distribución binomial negativa (II) de parámetros </a:t>
                </a:r>
                <a:r>
                  <a:rPr lang="es-CO" sz="2800" b="1" dirty="0">
                    <a:solidFill>
                      <a:srgbClr val="C00000"/>
                    </a:solidFill>
                    <a:ea typeface="Times New Roman" panose="02020603050405020304" pitchFamily="18" charset="0"/>
                    <a:cs typeface="Times New Roman" panose="02020603050405020304" pitchFamily="18" charset="0"/>
                  </a:rPr>
                  <a:t>r = 2 y p = 0. 5</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800" b="1" i="1" smtClean="0">
                            <a:solidFill>
                              <a:srgbClr val="C00000"/>
                            </a:solidFill>
                            <a:latin typeface="Cambria Math" panose="02040503050406030204" pitchFamily="18" charset="0"/>
                            <a:cs typeface="Times New Roman" panose="02020603050405020304" pitchFamily="18" charset="0"/>
                          </a:rPr>
                        </m:ctrlPr>
                      </m:mPr>
                      <m:mr>
                        <m:e>
                          <m:r>
                            <m:rPr>
                              <m:brk m:alnAt="7"/>
                            </m:rPr>
                            <a:rPr lang="es-CO" sz="2800" b="1" i="1" smtClean="0">
                              <a:solidFill>
                                <a:srgbClr val="C00000"/>
                              </a:solidFill>
                              <a:latin typeface="Cambria Math" panose="02040503050406030204" pitchFamily="18" charset="0"/>
                              <a:cs typeface="Times New Roman" panose="02020603050405020304" pitchFamily="18" charset="0"/>
                            </a:rPr>
                            <m:t>𝒙</m:t>
                          </m:r>
                          <m:r>
                            <a:rPr lang="es-CO" sz="2800" b="1" i="1" smtClean="0">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𝟏</m:t>
                          </m:r>
                        </m:e>
                      </m:mr>
                      <m:mr>
                        <m:e>
                          <m:r>
                            <a:rPr lang="es-CO" sz="2800" b="1" i="1" smtClean="0">
                              <a:solidFill>
                                <a:srgbClr val="C00000"/>
                              </a:solidFill>
                              <a:latin typeface="Cambria Math" panose="02040503050406030204" pitchFamily="18" charset="0"/>
                              <a:cs typeface="Times New Roman" panose="02020603050405020304" pitchFamily="18" charset="0"/>
                            </a:rPr>
                            <m:t>𝒓</m:t>
                          </m:r>
                          <m:r>
                            <a:rPr lang="es-CO" sz="2800" b="1" i="1" smtClean="0">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𝟏</m:t>
                          </m:r>
                        </m:e>
                      </m:mr>
                    </m:m>
                  </m:oMath>
                </a14:m>
                <a:r>
                  <a:rPr lang="es-CO" sz="2800" b="1" dirty="0">
                    <a:solidFill>
                      <a:srgbClr val="C00000"/>
                    </a:solidFill>
                    <a:ea typeface="Times New Roman" panose="02020603050405020304" pitchFamily="18" charset="0"/>
                    <a:cs typeface="Times New Roman" panose="02020603050405020304" pitchFamily="18" charset="0"/>
                  </a:rPr>
                  <a:t>) *</a:t>
                </a:r>
                <a:r>
                  <a:rPr lang="es-CO" sz="2800" b="1" dirty="0" err="1">
                    <a:solidFill>
                      <a:srgbClr val="C00000"/>
                    </a:solidFill>
                    <a:ea typeface="Times New Roman" panose="02020603050405020304" pitchFamily="18" charset="0"/>
                    <a:cs typeface="Times New Roman" panose="02020603050405020304" pitchFamily="18" charset="0"/>
                  </a:rPr>
                  <a:t>p</a:t>
                </a:r>
                <a:r>
                  <a:rPr lang="es-CO" sz="2800" b="1" baseline="30000" dirty="0" err="1">
                    <a:solidFill>
                      <a:srgbClr val="C00000"/>
                    </a:solidFill>
                    <a:ea typeface="Times New Roman" panose="02020603050405020304" pitchFamily="18" charset="0"/>
                    <a:cs typeface="Times New Roman" panose="02020603050405020304" pitchFamily="18" charset="0"/>
                  </a:rPr>
                  <a:t>r</a:t>
                </a:r>
                <a:r>
                  <a:rPr lang="es-CO" sz="2800" b="1" dirty="0">
                    <a:solidFill>
                      <a:srgbClr val="C00000"/>
                    </a:solidFill>
                    <a:ea typeface="Times New Roman" panose="02020603050405020304" pitchFamily="18" charset="0"/>
                    <a:cs typeface="Times New Roman" panose="02020603050405020304" pitchFamily="18" charset="0"/>
                  </a:rPr>
                  <a:t> * (1-p)</a:t>
                </a:r>
                <a:r>
                  <a:rPr lang="es-CO" sz="2800" b="1" baseline="30000" dirty="0">
                    <a:solidFill>
                      <a:srgbClr val="C00000"/>
                    </a:solidFill>
                    <a:ea typeface="Times New Roman" panose="02020603050405020304" pitchFamily="18" charset="0"/>
                    <a:cs typeface="Times New Roman" panose="02020603050405020304" pitchFamily="18" charset="0"/>
                  </a:rPr>
                  <a:t>x-r</a:t>
                </a:r>
                <a:r>
                  <a:rPr lang="es-CO" sz="2800" b="1" dirty="0">
                    <a:solidFill>
                      <a:srgbClr val="C00000"/>
                    </a:solidFill>
                    <a:ea typeface="Times New Roman" panose="02020603050405020304" pitchFamily="18" charset="0"/>
                    <a:cs typeface="Times New Roman" panose="02020603050405020304" pitchFamily="18" charset="0"/>
                  </a:rPr>
                  <a:t>, x = r, x+1, r+2, r+3,…</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m:rPr>
                              <m:brk m:alnAt="7"/>
                            </m:rPr>
                            <a:rPr lang="es-CO" sz="2800" b="1" i="1">
                              <a:solidFill>
                                <a:srgbClr val="C00000"/>
                              </a:solidFill>
                              <a:latin typeface="Cambria Math" panose="02040503050406030204" pitchFamily="18" charset="0"/>
                              <a:cs typeface="Times New Roman" panose="02020603050405020304" pitchFamily="18" charset="0"/>
                            </a:rPr>
                            <m:t>𝒙</m:t>
                          </m:r>
                          <m:r>
                            <a:rPr lang="es-CO" sz="2800" b="1" i="1" smtClean="0">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𝟏</m:t>
                          </m:r>
                        </m:e>
                      </m:mr>
                      <m:mr>
                        <m:e>
                          <m:r>
                            <a:rPr lang="es-CO" sz="2800" b="1" i="1" smtClean="0">
                              <a:solidFill>
                                <a:srgbClr val="C00000"/>
                              </a:solidFill>
                              <a:latin typeface="Cambria Math" panose="02040503050406030204" pitchFamily="18" charset="0"/>
                              <a:cs typeface="Times New Roman" panose="02020603050405020304" pitchFamily="18" charset="0"/>
                            </a:rPr>
                            <m:t>𝟏</m:t>
                          </m:r>
                        </m:e>
                      </m:mr>
                    </m:m>
                  </m:oMath>
                </a14:m>
                <a:r>
                  <a:rPr lang="es-CO" sz="2800" b="1" dirty="0">
                    <a:solidFill>
                      <a:srgbClr val="C00000"/>
                    </a:solidFill>
                    <a:ea typeface="Times New Roman" panose="02020603050405020304" pitchFamily="18" charset="0"/>
                    <a:cs typeface="Times New Roman" panose="02020603050405020304" pitchFamily="18" charset="0"/>
                  </a:rPr>
                  <a:t>) *(0.5)</a:t>
                </a:r>
                <a:r>
                  <a:rPr lang="es-CO" sz="2800" b="1" baseline="30000" dirty="0">
                    <a:solidFill>
                      <a:srgbClr val="C00000"/>
                    </a:solidFill>
                    <a:ea typeface="Times New Roman" panose="02020603050405020304" pitchFamily="18" charset="0"/>
                    <a:cs typeface="Times New Roman" panose="02020603050405020304" pitchFamily="18" charset="0"/>
                  </a:rPr>
                  <a:t>2</a:t>
                </a:r>
                <a:r>
                  <a:rPr lang="es-CO" sz="2800" b="1" dirty="0">
                    <a:solidFill>
                      <a:srgbClr val="C00000"/>
                    </a:solidFill>
                    <a:ea typeface="Times New Roman" panose="02020603050405020304" pitchFamily="18" charset="0"/>
                    <a:cs typeface="Times New Roman" panose="02020603050405020304" pitchFamily="18" charset="0"/>
                  </a:rPr>
                  <a:t> * (0. 5)</a:t>
                </a:r>
                <a:r>
                  <a:rPr lang="es-CO" sz="2800" b="1" baseline="30000" dirty="0">
                    <a:solidFill>
                      <a:srgbClr val="C00000"/>
                    </a:solidFill>
                    <a:ea typeface="Times New Roman" panose="02020603050405020304" pitchFamily="18" charset="0"/>
                    <a:cs typeface="Times New Roman" panose="02020603050405020304" pitchFamily="18" charset="0"/>
                  </a:rPr>
                  <a:t>x-2</a:t>
                </a:r>
                <a:r>
                  <a:rPr lang="es-CO" sz="2800" b="1" dirty="0">
                    <a:solidFill>
                      <a:srgbClr val="C00000"/>
                    </a:solidFill>
                    <a:ea typeface="Times New Roman" panose="02020603050405020304" pitchFamily="18" charset="0"/>
                    <a:cs typeface="Times New Roman" panose="02020603050405020304" pitchFamily="18" charset="0"/>
                  </a:rPr>
                  <a:t>, x = 2, 3, 4, 5,…</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28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c. Obtenga la </a:t>
                </a:r>
                <a:r>
                  <a:rPr lang="es-CO" sz="2800" b="1" dirty="0">
                    <a:solidFill>
                      <a:srgbClr val="7030A0"/>
                    </a:solidFill>
                    <a:ea typeface="Times New Roman" panose="02020603050405020304" pitchFamily="18" charset="0"/>
                    <a:cs typeface="Times New Roman" panose="02020603050405020304" pitchFamily="18" charset="0"/>
                  </a:rPr>
                  <a:t>segunda cara </a:t>
                </a:r>
                <a:r>
                  <a:rPr lang="es-CO" sz="2800" b="1" dirty="0">
                    <a:solidFill>
                      <a:srgbClr val="00B050"/>
                    </a:solidFill>
                    <a:ea typeface="Times New Roman" panose="02020603050405020304" pitchFamily="18" charset="0"/>
                    <a:cs typeface="Times New Roman" panose="02020603050405020304" pitchFamily="18" charset="0"/>
                  </a:rPr>
                  <a:t>a lo sumo </a:t>
                </a:r>
                <a:r>
                  <a:rPr lang="es-CO" sz="2800" b="1" dirty="0">
                    <a:solidFill>
                      <a:srgbClr val="002060"/>
                    </a:solidFill>
                    <a:ea typeface="Times New Roman" panose="02020603050405020304" pitchFamily="18" charset="0"/>
                    <a:cs typeface="Times New Roman" panose="02020603050405020304" pitchFamily="18" charset="0"/>
                  </a:rPr>
                  <a:t>en el cuarto lanzamiento</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P{X </a:t>
                </a:r>
                <a:r>
                  <a:rPr lang="es-CO" sz="2800" b="1" dirty="0">
                    <a:solidFill>
                      <a:srgbClr val="00B050"/>
                    </a:solidFill>
                    <a:ea typeface="Times New Roman" panose="02020603050405020304" pitchFamily="18" charset="0"/>
                    <a:cs typeface="Times New Roman" panose="02020603050405020304" pitchFamily="18" charset="0"/>
                  </a:rPr>
                  <a:t>≤</a:t>
                </a:r>
                <a:r>
                  <a:rPr lang="es-CO" sz="2800" b="1" dirty="0">
                    <a:solidFill>
                      <a:srgbClr val="C00000"/>
                    </a:solidFill>
                    <a:ea typeface="Times New Roman" panose="02020603050405020304" pitchFamily="18" charset="0"/>
                    <a:cs typeface="Times New Roman" panose="02020603050405020304" pitchFamily="18" charset="0"/>
                  </a:rPr>
                  <a:t> 4} = P{X = 2 }+ P{X = 3 }+ P{X = 4 } = 0.6875</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32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solidFill>
                    <a:srgbClr val="00B0F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288679"/>
                <a:ext cx="10375900" cy="7118231"/>
              </a:xfrm>
              <a:prstGeom prst="rect">
                <a:avLst/>
              </a:prstGeom>
              <a:blipFill>
                <a:blip r:embed="rId2"/>
                <a:stretch>
                  <a:fillRect r="-1234"/>
                </a:stretch>
              </a:blipFill>
            </p:spPr>
            <p:txBody>
              <a:bodyPr/>
              <a:lstStyle/>
              <a:p>
                <a:r>
                  <a:rPr lang="es-CO">
                    <a:noFill/>
                  </a:rPr>
                  <a:t> </a:t>
                </a:r>
              </a:p>
            </p:txBody>
          </p:sp>
        </mc:Fallback>
      </mc:AlternateContent>
    </p:spTree>
    <p:extLst>
      <p:ext uri="{BB962C8B-B14F-4D97-AF65-F5344CB8AC3E}">
        <p14:creationId xmlns:p14="http://schemas.microsoft.com/office/powerpoint/2010/main" val="284365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3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9001"/>
                            </p:stCondLst>
                            <p:childTnLst>
                              <p:par>
                                <p:cTn id="8" presetID="1" presetClass="entr" presetSubtype="0" fill="hold" nodeType="afterEffect">
                                  <p:stCondLst>
                                    <p:cond delay="0"/>
                                  </p:stCondLst>
                                  <p:iterate type="lt">
                                    <p:tmAbs val="3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20402"/>
                            </p:stCondLst>
                            <p:childTnLst>
                              <p:par>
                                <p:cTn id="11" presetID="1" presetClass="entr" presetSubtype="0" fill="hold" nodeType="afterEffect">
                                  <p:stCondLst>
                                    <p:cond delay="0"/>
                                  </p:stCondLst>
                                  <p:iterate type="lt">
                                    <p:tmAbs val="3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31503"/>
                            </p:stCondLst>
                            <p:childTnLst>
                              <p:par>
                                <p:cTn id="14" presetID="1" presetClass="entr" presetSubtype="0" fill="hold" nodeType="afterEffect">
                                  <p:stCondLst>
                                    <p:cond delay="0"/>
                                  </p:stCondLst>
                                  <p:iterate type="lt">
                                    <p:tmAbs val="300"/>
                                  </p:iterate>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48904"/>
                            </p:stCondLst>
                            <p:childTnLst>
                              <p:par>
                                <p:cTn id="17" presetID="1" presetClass="entr" presetSubtype="0" fill="hold" nodeType="afterEffect">
                                  <p:stCondLst>
                                    <p:cond delay="0"/>
                                  </p:stCondLst>
                                  <p:iterate type="lt">
                                    <p:tmAbs val="300"/>
                                  </p:iterate>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66005"/>
                            </p:stCondLst>
                            <p:childTnLst>
                              <p:par>
                                <p:cTn id="20" presetID="1" presetClass="entr" presetSubtype="0" fill="hold" nodeType="afterEffect">
                                  <p:stCondLst>
                                    <p:cond delay="0"/>
                                  </p:stCondLst>
                                  <p:iterate type="lt">
                                    <p:tmAbs val="300"/>
                                  </p:iterate>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81906"/>
                            </p:stCondLst>
                            <p:childTnLst>
                              <p:par>
                                <p:cTn id="23" presetID="1" presetClass="entr" presetSubtype="0" fill="hold" nodeType="afterEffect">
                                  <p:stCondLst>
                                    <p:cond delay="0"/>
                                  </p:stCondLst>
                                  <p:iterate type="lt">
                                    <p:tmAbs val="300"/>
                                  </p:iterate>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par>
                          <p:cTn id="25" fill="hold">
                            <p:stCondLst>
                              <p:cond delay="91807"/>
                            </p:stCondLst>
                            <p:childTnLst>
                              <p:par>
                                <p:cTn id="26" presetID="1" presetClass="entr" presetSubtype="0" fill="hold" nodeType="afterEffect">
                                  <p:stCondLst>
                                    <p:cond delay="0"/>
                                  </p:stCondLst>
                                  <p:iterate type="lt">
                                    <p:tmAbs val="300"/>
                                  </p:iterate>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288679"/>
                <a:ext cx="10375900" cy="3456972"/>
              </a:xfrm>
              <a:prstGeom prst="rect">
                <a:avLst/>
              </a:prstGeom>
            </p:spPr>
            <p:txBody>
              <a:bodyPr wrap="square">
                <a:spAutoFit/>
              </a:bodyPr>
              <a:lstStyle/>
              <a:p>
                <a:pPr algn="ctr">
                  <a:lnSpc>
                    <a:spcPct val="115000"/>
                  </a:lnSpc>
                  <a:buSzPts val="1100"/>
                </a:pPr>
                <a14:m>
                  <m:oMathPara xmlns:m="http://schemas.openxmlformats.org/officeDocument/2006/math">
                    <m:oMathParaPr>
                      <m:jc m:val="centerGroup"/>
                    </m:oMathParaPr>
                    <m:oMath xmlns:m="http://schemas.openxmlformats.org/officeDocument/2006/math">
                      <m:r>
                        <m:rPr>
                          <m:nor/>
                        </m:rPr>
                        <a:rPr lang="es-CO" sz="3200" b="1" dirty="0">
                          <a:solidFill>
                            <a:srgbClr val="C00000"/>
                          </a:solidFill>
                          <a:ea typeface="Times New Roman" panose="02020603050405020304" pitchFamily="18" charset="0"/>
                          <a:cs typeface="Times New Roman" panose="02020603050405020304" pitchFamily="18" charset="0"/>
                        </a:rPr>
                        <m:t>Modelos</m:t>
                      </m:r>
                      <m:r>
                        <m:rPr>
                          <m:nor/>
                        </m:rPr>
                        <a:rPr lang="es-CO" sz="3200" b="1" dirty="0">
                          <a:solidFill>
                            <a:srgbClr val="C00000"/>
                          </a:solidFill>
                          <a:ea typeface="Times New Roman" panose="02020603050405020304" pitchFamily="18" charset="0"/>
                          <a:cs typeface="Times New Roman" panose="02020603050405020304" pitchFamily="18" charset="0"/>
                        </a:rPr>
                        <m:t> </m:t>
                      </m:r>
                      <m:r>
                        <m:rPr>
                          <m:nor/>
                        </m:rPr>
                        <a:rPr lang="es-CO" sz="3200" b="1" dirty="0">
                          <a:solidFill>
                            <a:srgbClr val="C00000"/>
                          </a:solidFill>
                          <a:ea typeface="Times New Roman" panose="02020603050405020304" pitchFamily="18" charset="0"/>
                          <a:cs typeface="Times New Roman" panose="02020603050405020304" pitchFamily="18" charset="0"/>
                        </a:rPr>
                        <m:t>Probabil</m:t>
                      </m:r>
                      <m:r>
                        <m:rPr>
                          <m:nor/>
                        </m:rPr>
                        <a:rPr lang="es-CO" sz="3200" b="1" dirty="0">
                          <a:solidFill>
                            <a:srgbClr val="C00000"/>
                          </a:solidFill>
                          <a:ea typeface="Times New Roman" panose="02020603050405020304" pitchFamily="18" charset="0"/>
                          <a:cs typeface="Times New Roman" panose="02020603050405020304" pitchFamily="18" charset="0"/>
                        </a:rPr>
                        <m:t>í</m:t>
                      </m:r>
                      <m:r>
                        <m:rPr>
                          <m:nor/>
                        </m:rPr>
                        <a:rPr lang="es-CO" sz="3200" b="1" dirty="0">
                          <a:solidFill>
                            <a:srgbClr val="C00000"/>
                          </a:solidFill>
                          <a:ea typeface="Times New Roman" panose="02020603050405020304" pitchFamily="18" charset="0"/>
                          <a:cs typeface="Times New Roman" panose="02020603050405020304" pitchFamily="18" charset="0"/>
                        </a:rPr>
                        <m:t>sticos</m:t>
                      </m:r>
                      <m:r>
                        <m:rPr>
                          <m:nor/>
                        </m:rPr>
                        <a:rPr lang="es-CO" sz="3200" b="1" dirty="0">
                          <a:solidFill>
                            <a:srgbClr val="C00000"/>
                          </a:solidFill>
                          <a:ea typeface="Times New Roman" panose="02020603050405020304" pitchFamily="18" charset="0"/>
                          <a:cs typeface="Times New Roman" panose="02020603050405020304" pitchFamily="18" charset="0"/>
                        </a:rPr>
                        <m:t> </m:t>
                      </m:r>
                      <m:r>
                        <m:rPr>
                          <m:nor/>
                        </m:rPr>
                        <a:rPr lang="es-CO" sz="3200" b="1" dirty="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solidFill>
                    <a:srgbClr val="C0000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r>
                  <a:rPr lang="es-CO" sz="3200" b="1" dirty="0">
                    <a:solidFill>
                      <a:srgbClr val="002060"/>
                    </a:solidFill>
                    <a:ea typeface="Times New Roman" panose="02020603050405020304" pitchFamily="18" charset="0"/>
                    <a:cs typeface="Times New Roman" panose="02020603050405020304" pitchFamily="18" charset="0"/>
                  </a:rPr>
                  <a:t>Ejercicio 39.  La probabilidad de que una persona que vive en cierta ciudad tenga un perro es de 0.3. Calcule la probabilidad de que la décima persona entrevistada al azar en esa ciudad sea la quinta que tiene un perro.</a:t>
                </a:r>
                <a:r>
                  <a:rPr lang="es-CO" sz="3200" b="1" dirty="0">
                    <a:solidFill>
                      <a:srgbClr val="00B0F0"/>
                    </a:solidFill>
                    <a:ea typeface="Times New Roman" panose="02020603050405020304" pitchFamily="18" charset="0"/>
                    <a:cs typeface="Times New Roman" panose="02020603050405020304" pitchFamily="18" charset="0"/>
                  </a:rPr>
                  <a:t> </a:t>
                </a: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288679"/>
                <a:ext cx="10375900" cy="3456972"/>
              </a:xfrm>
              <a:prstGeom prst="rect">
                <a:avLst/>
              </a:prstGeom>
              <a:blipFill>
                <a:blip r:embed="rId2"/>
                <a:stretch>
                  <a:fillRect r="-1528"/>
                </a:stretch>
              </a:blipFill>
            </p:spPr>
            <p:txBody>
              <a:bodyPr/>
              <a:lstStyle/>
              <a:p>
                <a:r>
                  <a:rPr lang="es-CO">
                    <a:noFill/>
                  </a:rPr>
                  <a:t> </a:t>
                </a:r>
              </a:p>
            </p:txBody>
          </p:sp>
        </mc:Fallback>
      </mc:AlternateContent>
    </p:spTree>
    <p:extLst>
      <p:ext uri="{BB962C8B-B14F-4D97-AF65-F5344CB8AC3E}">
        <p14:creationId xmlns:p14="http://schemas.microsoft.com/office/powerpoint/2010/main" val="77572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510748"/>
                <a:ext cx="10375900" cy="7420045"/>
              </a:xfrm>
              <a:prstGeom prst="rect">
                <a:avLst/>
              </a:prstGeom>
            </p:spPr>
            <p:txBody>
              <a:bodyPr wrap="square">
                <a:spAutoFit/>
              </a:bodyPr>
              <a:lstStyle/>
              <a:p>
                <a:pPr algn="ctr">
                  <a:lnSpc>
                    <a:spcPct val="115000"/>
                  </a:lnSpc>
                  <a:buSzPts val="1100"/>
                </a:pPr>
                <a14:m>
                  <m:oMathPara xmlns:m="http://schemas.openxmlformats.org/officeDocument/2006/math">
                    <m:oMathParaPr>
                      <m:jc m:val="centerGroup"/>
                    </m:oMathParaPr>
                    <m:oMath xmlns:m="http://schemas.openxmlformats.org/officeDocument/2006/math">
                      <m:r>
                        <m:rPr>
                          <m:nor/>
                        </m:rPr>
                        <a:rPr lang="es-CO" sz="3600" b="1" dirty="0">
                          <a:solidFill>
                            <a:srgbClr val="C00000"/>
                          </a:solidFill>
                          <a:ea typeface="Times New Roman" panose="02020603050405020304" pitchFamily="18" charset="0"/>
                          <a:cs typeface="Times New Roman" panose="02020603050405020304" pitchFamily="18" charset="0"/>
                        </a:rPr>
                        <m:t>Modelos</m:t>
                      </m:r>
                      <m:r>
                        <m:rPr>
                          <m:nor/>
                        </m:rPr>
                        <a:rPr lang="es-CO" sz="3600" b="1" dirty="0">
                          <a:solidFill>
                            <a:srgbClr val="C00000"/>
                          </a:solidFill>
                          <a:ea typeface="Times New Roman" panose="02020603050405020304" pitchFamily="18" charset="0"/>
                          <a:cs typeface="Times New Roman" panose="02020603050405020304" pitchFamily="18" charset="0"/>
                        </a:rPr>
                        <m:t> </m:t>
                      </m:r>
                      <m:r>
                        <m:rPr>
                          <m:nor/>
                        </m:rPr>
                        <a:rPr lang="es-CO" sz="3600" b="1" dirty="0">
                          <a:solidFill>
                            <a:srgbClr val="C00000"/>
                          </a:solidFill>
                          <a:ea typeface="Times New Roman" panose="02020603050405020304" pitchFamily="18" charset="0"/>
                          <a:cs typeface="Times New Roman" panose="02020603050405020304" pitchFamily="18" charset="0"/>
                        </a:rPr>
                        <m:t>Probabil</m:t>
                      </m:r>
                      <m:r>
                        <m:rPr>
                          <m:nor/>
                        </m:rPr>
                        <a:rPr lang="es-CO" sz="3600" b="1" dirty="0">
                          <a:solidFill>
                            <a:srgbClr val="C00000"/>
                          </a:solidFill>
                          <a:ea typeface="Times New Roman" panose="02020603050405020304" pitchFamily="18" charset="0"/>
                          <a:cs typeface="Times New Roman" panose="02020603050405020304" pitchFamily="18" charset="0"/>
                        </a:rPr>
                        <m:t>í</m:t>
                      </m:r>
                      <m:r>
                        <m:rPr>
                          <m:nor/>
                        </m:rPr>
                        <a:rPr lang="es-CO" sz="3600" b="1" dirty="0">
                          <a:solidFill>
                            <a:srgbClr val="C00000"/>
                          </a:solidFill>
                          <a:ea typeface="Times New Roman" panose="02020603050405020304" pitchFamily="18" charset="0"/>
                          <a:cs typeface="Times New Roman" panose="02020603050405020304" pitchFamily="18" charset="0"/>
                        </a:rPr>
                        <m:t>sticos</m:t>
                      </m:r>
                      <m:r>
                        <m:rPr>
                          <m:nor/>
                        </m:rPr>
                        <a:rPr lang="es-CO" sz="3600" b="1" dirty="0">
                          <a:solidFill>
                            <a:srgbClr val="C00000"/>
                          </a:solidFill>
                          <a:ea typeface="Times New Roman" panose="02020603050405020304" pitchFamily="18" charset="0"/>
                          <a:cs typeface="Times New Roman" panose="02020603050405020304" pitchFamily="18" charset="0"/>
                        </a:rPr>
                        <m:t> </m:t>
                      </m:r>
                      <m:r>
                        <m:rPr>
                          <m:nor/>
                        </m:rPr>
                        <a:rPr lang="es-CO" sz="3600" b="1" dirty="0">
                          <a:solidFill>
                            <a:srgbClr val="C00000"/>
                          </a:solidFill>
                          <a:ea typeface="Times New Roman" panose="02020603050405020304" pitchFamily="18" charset="0"/>
                          <a:cs typeface="Times New Roman" panose="02020603050405020304" pitchFamily="18" charset="0"/>
                        </a:rPr>
                        <m:t>Discretos</m:t>
                      </m:r>
                    </m:oMath>
                  </m:oMathPara>
                </a14:m>
                <a:endParaRPr lang="es-CO" sz="3600" b="1" dirty="0">
                  <a:solidFill>
                    <a:srgbClr val="C00000"/>
                  </a:solidFill>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14:m>
                  <m:oMath xmlns:m="http://schemas.openxmlformats.org/officeDocument/2006/math">
                    <m:r>
                      <a:rPr lang="es-CO" sz="3200" b="1" i="1">
                        <a:latin typeface="Cambria Math" panose="02040503050406030204" pitchFamily="18" charset="0"/>
                        <a:ea typeface="Times New Roman" panose="02020603050405020304" pitchFamily="18" charset="0"/>
                        <a:cs typeface="Times New Roman" panose="02020603050405020304" pitchFamily="18" charset="0"/>
                      </a:rPr>
                      <m:t>𝑴𝒐𝒅𝒆𝒍𝒐</m:t>
                    </m:r>
                    <m:r>
                      <a:rPr lang="es-CO" sz="3200" b="1" i="1">
                        <a:latin typeface="Cambria Math" panose="02040503050406030204" pitchFamily="18" charset="0"/>
                        <a:ea typeface="Times New Roman" panose="02020603050405020304" pitchFamily="18" charset="0"/>
                        <a:cs typeface="Times New Roman" panose="02020603050405020304" pitchFamily="18" charset="0"/>
                      </a:rPr>
                      <m:t> </m:t>
                    </m:r>
                    <m:r>
                      <a:rPr lang="es-CO" sz="3200" b="1" i="1">
                        <a:latin typeface="Cambria Math" panose="02040503050406030204" pitchFamily="18" charset="0"/>
                        <a:ea typeface="Times New Roman" panose="02020603050405020304" pitchFamily="18" charset="0"/>
                        <a:cs typeface="Times New Roman" panose="02020603050405020304" pitchFamily="18" charset="0"/>
                      </a:rPr>
                      <m:t>𝑩𝒊𝒏𝒐𝒎𝒊𝒂𝒍</m:t>
                    </m:r>
                  </m:oMath>
                </a14:m>
                <a:r>
                  <a:rPr lang="es-CO" sz="3200" b="1" dirty="0">
                    <a:ea typeface="Times New Roman" panose="02020603050405020304" pitchFamily="18" charset="0"/>
                    <a:cs typeface="Times New Roman" panose="02020603050405020304" pitchFamily="18" charset="0"/>
                  </a:rPr>
                  <a:t> Negativo (I) – según celular</a:t>
                </a:r>
              </a:p>
              <a:p>
                <a:pPr marL="800100" lvl="1" indent="-342900" algn="just">
                  <a:lnSpc>
                    <a:spcPct val="115000"/>
                  </a:lnSpc>
                  <a:buSzPts val="1100"/>
                  <a:buFont typeface="+mj-lt"/>
                  <a:buAutoNum type="alphaLcPeriod"/>
                </a:pPr>
                <a:r>
                  <a:rPr lang="es-CO" sz="2800" b="1" dirty="0">
                    <a:solidFill>
                      <a:srgbClr val="00B0F0"/>
                    </a:solidFill>
                    <a:ea typeface="Times New Roman" panose="02020603050405020304" pitchFamily="18" charset="0"/>
                    <a:cs typeface="Times New Roman" panose="02020603050405020304" pitchFamily="18" charset="0"/>
                  </a:rPr>
                  <a:t>X</a:t>
                </a:r>
                <a:r>
                  <a:rPr lang="es-CO" sz="2800" b="1" dirty="0">
                    <a:ea typeface="Times New Roman" panose="02020603050405020304" pitchFamily="18" charset="0"/>
                    <a:cs typeface="Times New Roman" panose="02020603050405020304" pitchFamily="18" charset="0"/>
                  </a:rPr>
                  <a:t> = </a:t>
                </a:r>
                <a:r>
                  <a:rPr lang="es-CO" sz="2800" b="1" dirty="0">
                    <a:solidFill>
                      <a:schemeClr val="accent6">
                        <a:lumMod val="50000"/>
                      </a:schemeClr>
                    </a:solidFill>
                    <a:ea typeface="Times New Roman" panose="02020603050405020304" pitchFamily="18" charset="0"/>
                    <a:cs typeface="Times New Roman" panose="02020603050405020304" pitchFamily="18" charset="0"/>
                  </a:rPr>
                  <a:t># de personas que no tienen perro antes de </a:t>
                </a:r>
                <a:r>
                  <a:rPr lang="es-CO" sz="2800" b="1" dirty="0" err="1">
                    <a:solidFill>
                      <a:schemeClr val="accent6">
                        <a:lumMod val="50000"/>
                      </a:schemeClr>
                    </a:solidFill>
                    <a:ea typeface="Times New Roman" panose="02020603050405020304" pitchFamily="18" charset="0"/>
                    <a:cs typeface="Times New Roman" panose="02020603050405020304" pitchFamily="18" charset="0"/>
                  </a:rPr>
                  <a:t>encontar</a:t>
                </a:r>
                <a:r>
                  <a:rPr lang="es-CO" sz="2800" b="1" dirty="0">
                    <a:solidFill>
                      <a:schemeClr val="accent6">
                        <a:lumMod val="50000"/>
                      </a:schemeClr>
                    </a:solidFill>
                    <a:ea typeface="Times New Roman" panose="02020603050405020304" pitchFamily="18" charset="0"/>
                    <a:cs typeface="Times New Roman" panose="02020603050405020304" pitchFamily="18" charset="0"/>
                  </a:rPr>
                  <a:t> la </a:t>
                </a:r>
                <a:r>
                  <a:rPr lang="es-CO" sz="2800" b="1" dirty="0">
                    <a:solidFill>
                      <a:srgbClr val="C00000"/>
                    </a:solidFill>
                    <a:ea typeface="Times New Roman" panose="02020603050405020304" pitchFamily="18" charset="0"/>
                    <a:cs typeface="Times New Roman" panose="02020603050405020304" pitchFamily="18" charset="0"/>
                  </a:rPr>
                  <a:t>5a</a:t>
                </a:r>
                <a:r>
                  <a:rPr lang="es-CO" sz="2800" b="1" dirty="0">
                    <a:ea typeface="Times New Roman" panose="02020603050405020304" pitchFamily="18" charset="0"/>
                    <a:cs typeface="Times New Roman" panose="02020603050405020304" pitchFamily="18" charset="0"/>
                  </a:rPr>
                  <a:t> persona que tiene un perro</a:t>
                </a:r>
              </a:p>
              <a:p>
                <a:pPr marL="800100" lvl="1" indent="-342900" algn="just">
                  <a:lnSpc>
                    <a:spcPct val="115000"/>
                  </a:lnSpc>
                  <a:buSzPts val="1100"/>
                  <a:buFont typeface="+mj-lt"/>
                  <a:buAutoNum type="alphaLcPeriod"/>
                </a:pPr>
                <a:r>
                  <a:rPr lang="es-CO" sz="2800" b="1" dirty="0">
                    <a:solidFill>
                      <a:schemeClr val="accent6">
                        <a:lumMod val="50000"/>
                      </a:schemeClr>
                    </a:solidFill>
                    <a:ea typeface="Times New Roman" panose="02020603050405020304" pitchFamily="18" charset="0"/>
                    <a:cs typeface="Times New Roman" panose="02020603050405020304" pitchFamily="18" charset="0"/>
                  </a:rPr>
                  <a:t>X tiene distribución binomial negativa de parámetros </a:t>
                </a:r>
                <a:r>
                  <a:rPr lang="es-CO" sz="2800" b="1" dirty="0">
                    <a:solidFill>
                      <a:srgbClr val="C00000"/>
                    </a:solidFill>
                    <a:ea typeface="Times New Roman" panose="02020603050405020304" pitchFamily="18" charset="0"/>
                    <a:cs typeface="Times New Roman" panose="02020603050405020304" pitchFamily="18" charset="0"/>
                  </a:rPr>
                  <a:t>r = 5 y p = 0. 3</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m:rPr>
                              <m:brk m:alnAt="7"/>
                            </m:rPr>
                            <a:rPr lang="es-CO" sz="2800" b="1" i="1">
                              <a:solidFill>
                                <a:srgbClr val="C00000"/>
                              </a:solidFill>
                              <a:latin typeface="Cambria Math" panose="02040503050406030204" pitchFamily="18" charset="0"/>
                              <a:cs typeface="Times New Roman" panose="02020603050405020304" pitchFamily="18" charset="0"/>
                            </a:rPr>
                            <m:t>𝒙</m:t>
                          </m:r>
                          <m:r>
                            <a:rPr lang="es-CO" sz="2800" b="1" i="1">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𝟒</m:t>
                          </m:r>
                        </m:e>
                      </m:mr>
                      <m:mr>
                        <m:e>
                          <m:r>
                            <a:rPr lang="es-CO" sz="2800" b="1" i="1" smtClean="0">
                              <a:solidFill>
                                <a:srgbClr val="C00000"/>
                              </a:solidFill>
                              <a:latin typeface="Cambria Math" panose="02040503050406030204" pitchFamily="18" charset="0"/>
                              <a:cs typeface="Times New Roman" panose="02020603050405020304" pitchFamily="18" charset="0"/>
                            </a:rPr>
                            <m:t>𝟒</m:t>
                          </m:r>
                        </m:e>
                      </m:mr>
                    </m:m>
                  </m:oMath>
                </a14:m>
                <a:r>
                  <a:rPr lang="es-CO" sz="2800" b="1" dirty="0">
                    <a:solidFill>
                      <a:srgbClr val="C00000"/>
                    </a:solidFill>
                    <a:ea typeface="Times New Roman" panose="02020603050405020304" pitchFamily="18" charset="0"/>
                    <a:cs typeface="Times New Roman" panose="02020603050405020304" pitchFamily="18" charset="0"/>
                  </a:rPr>
                  <a:t>) *(0.3)</a:t>
                </a:r>
                <a:r>
                  <a:rPr lang="es-CO" sz="2800" b="1" baseline="30000" dirty="0">
                    <a:solidFill>
                      <a:srgbClr val="C00000"/>
                    </a:solidFill>
                    <a:ea typeface="Times New Roman" panose="02020603050405020304" pitchFamily="18" charset="0"/>
                    <a:cs typeface="Times New Roman" panose="02020603050405020304" pitchFamily="18" charset="0"/>
                  </a:rPr>
                  <a:t>5</a:t>
                </a:r>
                <a:r>
                  <a:rPr lang="es-CO" sz="2800" b="1" dirty="0">
                    <a:solidFill>
                      <a:srgbClr val="C00000"/>
                    </a:solidFill>
                    <a:ea typeface="Times New Roman" panose="02020603050405020304" pitchFamily="18" charset="0"/>
                    <a:cs typeface="Times New Roman" panose="02020603050405020304" pitchFamily="18" charset="0"/>
                  </a:rPr>
                  <a:t> * (0. 7)</a:t>
                </a:r>
                <a:r>
                  <a:rPr lang="es-CO" sz="2800" b="1" baseline="30000" dirty="0">
                    <a:solidFill>
                      <a:srgbClr val="C00000"/>
                    </a:solidFill>
                    <a:ea typeface="Times New Roman" panose="02020603050405020304" pitchFamily="18" charset="0"/>
                    <a:cs typeface="Times New Roman" panose="02020603050405020304" pitchFamily="18" charset="0"/>
                  </a:rPr>
                  <a:t>x</a:t>
                </a:r>
                <a:r>
                  <a:rPr lang="es-CO" sz="2800" b="1" dirty="0">
                    <a:solidFill>
                      <a:srgbClr val="C00000"/>
                    </a:solidFill>
                    <a:ea typeface="Times New Roman" panose="02020603050405020304" pitchFamily="18" charset="0"/>
                    <a:cs typeface="Times New Roman" panose="02020603050405020304" pitchFamily="18" charset="0"/>
                  </a:rPr>
                  <a:t>, x = 0, 1, 2, 3,…</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a. Calcule la probabilidad de que la décima persona entrevistada al azar en esa ciudad sea la quinta que tiene un perro </a:t>
                </a:r>
                <a:r>
                  <a:rPr lang="es-CO" sz="2800" b="1" dirty="0">
                    <a:solidFill>
                      <a:srgbClr val="C00000"/>
                    </a:solidFill>
                    <a:ea typeface="Times New Roman" panose="02020603050405020304" pitchFamily="18" charset="0"/>
                    <a:cs typeface="Times New Roman" panose="02020603050405020304" pitchFamily="18" charset="0"/>
                  </a:rPr>
                  <a:t>P{X = 5}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a:rPr lang="es-CO" sz="2800" b="1" i="1" smtClean="0">
                              <a:solidFill>
                                <a:srgbClr val="C00000"/>
                              </a:solidFill>
                              <a:latin typeface="Cambria Math" panose="02040503050406030204" pitchFamily="18" charset="0"/>
                              <a:cs typeface="Times New Roman" panose="02020603050405020304" pitchFamily="18" charset="0"/>
                            </a:rPr>
                            <m:t>𝟓</m:t>
                          </m:r>
                          <m:r>
                            <a:rPr lang="es-CO" sz="2800" b="1" i="1">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𝟒</m:t>
                          </m:r>
                        </m:e>
                      </m:mr>
                      <m:mr>
                        <m:e>
                          <m:r>
                            <a:rPr lang="es-CO" sz="2800" b="1" i="1" smtClean="0">
                              <a:solidFill>
                                <a:srgbClr val="C00000"/>
                              </a:solidFill>
                              <a:latin typeface="Cambria Math" panose="02040503050406030204" pitchFamily="18" charset="0"/>
                              <a:cs typeface="Times New Roman" panose="02020603050405020304" pitchFamily="18" charset="0"/>
                            </a:rPr>
                            <m:t>𝟒</m:t>
                          </m:r>
                        </m:e>
                      </m:mr>
                    </m:m>
                  </m:oMath>
                </a14:m>
                <a:r>
                  <a:rPr lang="es-CO" sz="2800" b="1" dirty="0">
                    <a:solidFill>
                      <a:srgbClr val="C00000"/>
                    </a:solidFill>
                    <a:ea typeface="Times New Roman" panose="02020603050405020304" pitchFamily="18" charset="0"/>
                    <a:cs typeface="Times New Roman" panose="02020603050405020304" pitchFamily="18" charset="0"/>
                  </a:rPr>
                  <a:t>) *(0.3)</a:t>
                </a:r>
                <a:r>
                  <a:rPr lang="es-CO" sz="2800" b="1" baseline="30000" dirty="0">
                    <a:solidFill>
                      <a:srgbClr val="C00000"/>
                    </a:solidFill>
                    <a:ea typeface="Times New Roman" panose="02020603050405020304" pitchFamily="18" charset="0"/>
                    <a:cs typeface="Times New Roman" panose="02020603050405020304" pitchFamily="18" charset="0"/>
                  </a:rPr>
                  <a:t>5</a:t>
                </a:r>
                <a:r>
                  <a:rPr lang="es-CO" sz="2800" b="1" dirty="0">
                    <a:solidFill>
                      <a:srgbClr val="C00000"/>
                    </a:solidFill>
                    <a:ea typeface="Times New Roman" panose="02020603050405020304" pitchFamily="18" charset="0"/>
                    <a:cs typeface="Times New Roman" panose="02020603050405020304" pitchFamily="18" charset="0"/>
                  </a:rPr>
                  <a:t> * (0. 7)</a:t>
                </a:r>
                <a:r>
                  <a:rPr lang="es-CO" sz="2800" b="1" baseline="30000" dirty="0">
                    <a:solidFill>
                      <a:srgbClr val="C00000"/>
                    </a:solidFill>
                    <a:ea typeface="Times New Roman" panose="02020603050405020304" pitchFamily="18" charset="0"/>
                    <a:cs typeface="Times New Roman" panose="02020603050405020304" pitchFamily="18" charset="0"/>
                  </a:rPr>
                  <a:t>5</a:t>
                </a:r>
                <a:r>
                  <a:rPr lang="es-CO" sz="2800" b="1" dirty="0">
                    <a:solidFill>
                      <a:srgbClr val="C00000"/>
                    </a:solidFill>
                    <a:ea typeface="Times New Roman" panose="02020603050405020304" pitchFamily="18" charset="0"/>
                    <a:cs typeface="Times New Roman" panose="02020603050405020304" pitchFamily="18" charset="0"/>
                  </a:rPr>
                  <a:t> = 0.05146</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32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solidFill>
                    <a:srgbClr val="00B0F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510748"/>
                <a:ext cx="10375900" cy="7420045"/>
              </a:xfrm>
              <a:prstGeom prst="rect">
                <a:avLst/>
              </a:prstGeom>
              <a:blipFill>
                <a:blip r:embed="rId2"/>
                <a:stretch>
                  <a:fillRect r="-1234"/>
                </a:stretch>
              </a:blipFill>
            </p:spPr>
            <p:txBody>
              <a:bodyPr/>
              <a:lstStyle/>
              <a:p>
                <a:r>
                  <a:rPr lang="es-CO">
                    <a:noFill/>
                  </a:rPr>
                  <a:t> </a:t>
                </a:r>
              </a:p>
            </p:txBody>
          </p:sp>
        </mc:Fallback>
      </mc:AlternateContent>
    </p:spTree>
    <p:extLst>
      <p:ext uri="{BB962C8B-B14F-4D97-AF65-F5344CB8AC3E}">
        <p14:creationId xmlns:p14="http://schemas.microsoft.com/office/powerpoint/2010/main" val="394503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3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9001"/>
                            </p:stCondLst>
                            <p:childTnLst>
                              <p:par>
                                <p:cTn id="8" presetID="1" presetClass="entr" presetSubtype="0" fill="hold" nodeType="afterEffect">
                                  <p:stCondLst>
                                    <p:cond delay="0"/>
                                  </p:stCondLst>
                                  <p:iterate type="lt">
                                    <p:tmAbs val="3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20102"/>
                            </p:stCondLst>
                            <p:childTnLst>
                              <p:par>
                                <p:cTn id="11" presetID="1" presetClass="entr" presetSubtype="0" fill="hold" nodeType="afterEffect">
                                  <p:stCondLst>
                                    <p:cond delay="0"/>
                                  </p:stCondLst>
                                  <p:iterate type="lt">
                                    <p:tmAbs val="3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40803"/>
                            </p:stCondLst>
                            <p:childTnLst>
                              <p:par>
                                <p:cTn id="14" presetID="1" presetClass="entr" presetSubtype="0" fill="hold" nodeType="afterEffect">
                                  <p:stCondLst>
                                    <p:cond delay="0"/>
                                  </p:stCondLst>
                                  <p:iterate type="lt">
                                    <p:tmAbs val="300"/>
                                  </p:iterate>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57004"/>
                            </p:stCondLst>
                            <p:childTnLst>
                              <p:par>
                                <p:cTn id="17" presetID="1" presetClass="entr" presetSubtype="0" fill="hold" nodeType="afterEffect">
                                  <p:stCondLst>
                                    <p:cond delay="0"/>
                                  </p:stCondLst>
                                  <p:iterate type="lt">
                                    <p:tmAbs val="300"/>
                                  </p:iterate>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72305"/>
                            </p:stCondLst>
                            <p:childTnLst>
                              <p:par>
                                <p:cTn id="20" presetID="1" presetClass="entr" presetSubtype="0" fill="hold" nodeType="afterEffect">
                                  <p:stCondLst>
                                    <p:cond delay="0"/>
                                  </p:stCondLst>
                                  <p:iterate type="lt">
                                    <p:tmAbs val="300"/>
                                  </p:iterate>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288679"/>
                <a:ext cx="10375900" cy="8238346"/>
              </a:xfrm>
              <a:prstGeom prst="rect">
                <a:avLst/>
              </a:prstGeom>
            </p:spPr>
            <p:txBody>
              <a:bodyPr wrap="square">
                <a:spAutoFit/>
              </a:bodyPr>
              <a:lstStyle/>
              <a:p>
                <a:pPr algn="ctr">
                  <a:lnSpc>
                    <a:spcPct val="115000"/>
                  </a:lnSpc>
                  <a:buSzPts val="1100"/>
                </a:pPr>
                <a14:m>
                  <m:oMathPara xmlns:m="http://schemas.openxmlformats.org/officeDocument/2006/math">
                    <m:oMathParaPr>
                      <m:jc m:val="centerGroup"/>
                    </m:oMathParaPr>
                    <m:oMath xmlns:m="http://schemas.openxmlformats.org/officeDocument/2006/math">
                      <m:r>
                        <m:rPr>
                          <m:nor/>
                        </m:rPr>
                        <a:rPr lang="es-CO" sz="3200" b="1" dirty="0" smtClean="0">
                          <a:solidFill>
                            <a:srgbClr val="C00000"/>
                          </a:solidFill>
                          <a:ea typeface="Times New Roman" panose="02020603050405020304" pitchFamily="18" charset="0"/>
                          <a:cs typeface="Times New Roman" panose="02020603050405020304" pitchFamily="18" charset="0"/>
                        </a:rPr>
                        <m:t>Modelos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Probabil</m:t>
                      </m:r>
                      <m:r>
                        <m:rPr>
                          <m:nor/>
                        </m:rPr>
                        <a:rPr lang="es-CO" sz="3200" b="1" dirty="0" smtClean="0">
                          <a:solidFill>
                            <a:srgbClr val="C00000"/>
                          </a:solidFill>
                          <a:ea typeface="Times New Roman" panose="02020603050405020304" pitchFamily="18" charset="0"/>
                          <a:cs typeface="Times New Roman" panose="02020603050405020304" pitchFamily="18" charset="0"/>
                        </a:rPr>
                        <m:t>í</m:t>
                      </m:r>
                      <m:r>
                        <m:rPr>
                          <m:nor/>
                        </m:rPr>
                        <a:rPr lang="es-CO" sz="3200" b="1" dirty="0" smtClean="0">
                          <a:solidFill>
                            <a:srgbClr val="C00000"/>
                          </a:solidFill>
                          <a:ea typeface="Times New Roman" panose="02020603050405020304" pitchFamily="18" charset="0"/>
                          <a:cs typeface="Times New Roman" panose="02020603050405020304" pitchFamily="18" charset="0"/>
                        </a:rPr>
                        <m:t>sticos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solidFill>
                    <a:srgbClr val="C00000"/>
                  </a:solidFill>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14:m>
                  <m:oMath xmlns:m="http://schemas.openxmlformats.org/officeDocument/2006/math">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𝑴𝒐𝒅𝒆𝒍𝒐</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 </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𝑩𝒊𝒏𝒐𝒎𝒊𝒂𝒍</m:t>
                    </m:r>
                  </m:oMath>
                </a14:m>
                <a:r>
                  <a:rPr lang="es-CO" sz="2800" b="1" dirty="0">
                    <a:ea typeface="Times New Roman" panose="02020603050405020304" pitchFamily="18" charset="0"/>
                    <a:cs typeface="Times New Roman" panose="02020603050405020304" pitchFamily="18" charset="0"/>
                  </a:rPr>
                  <a:t> Negativo (II) –según celular</a:t>
                </a:r>
              </a:p>
              <a:p>
                <a:pPr marL="800100" lvl="1" indent="-342900" algn="just">
                  <a:lnSpc>
                    <a:spcPct val="115000"/>
                  </a:lnSpc>
                  <a:buSzPts val="1100"/>
                  <a:buFont typeface="+mj-lt"/>
                  <a:buAutoNum type="alphaLcPeriod"/>
                </a:pPr>
                <a:r>
                  <a:rPr lang="es-CO" sz="2800" b="1" dirty="0">
                    <a:solidFill>
                      <a:srgbClr val="00B0F0"/>
                    </a:solidFill>
                    <a:ea typeface="Times New Roman" panose="02020603050405020304" pitchFamily="18" charset="0"/>
                    <a:cs typeface="Times New Roman" panose="02020603050405020304" pitchFamily="18" charset="0"/>
                  </a:rPr>
                  <a:t>X</a:t>
                </a:r>
                <a:r>
                  <a:rPr lang="es-CO" sz="2800" b="1" dirty="0">
                    <a:ea typeface="Times New Roman" panose="02020603050405020304" pitchFamily="18" charset="0"/>
                    <a:cs typeface="Times New Roman" panose="02020603050405020304" pitchFamily="18" charset="0"/>
                  </a:rPr>
                  <a:t> = </a:t>
                </a:r>
                <a:r>
                  <a:rPr lang="es-CO" sz="2800" b="1" dirty="0">
                    <a:solidFill>
                      <a:schemeClr val="accent6">
                        <a:lumMod val="50000"/>
                      </a:schemeClr>
                    </a:solidFill>
                    <a:ea typeface="Times New Roman" panose="02020603050405020304" pitchFamily="18" charset="0"/>
                    <a:cs typeface="Times New Roman" panose="02020603050405020304" pitchFamily="18" charset="0"/>
                  </a:rPr>
                  <a:t>Persona en el cual se obtiene el </a:t>
                </a:r>
                <a:r>
                  <a:rPr lang="es-CO" sz="2800" b="1" dirty="0">
                    <a:solidFill>
                      <a:srgbClr val="C00000"/>
                    </a:solidFill>
                    <a:ea typeface="Times New Roman" panose="02020603050405020304" pitchFamily="18" charset="0"/>
                    <a:cs typeface="Times New Roman" panose="02020603050405020304" pitchFamily="18" charset="0"/>
                  </a:rPr>
                  <a:t>5o</a:t>
                </a:r>
                <a:r>
                  <a:rPr lang="es-CO" sz="2800" b="1" dirty="0">
                    <a:ea typeface="Times New Roman" panose="02020603050405020304" pitchFamily="18" charset="0"/>
                    <a:cs typeface="Times New Roman" panose="02020603050405020304" pitchFamily="18" charset="0"/>
                  </a:rPr>
                  <a:t> perro</a:t>
                </a:r>
              </a:p>
              <a:p>
                <a:pPr marL="800100" lvl="1" indent="-342900" algn="just">
                  <a:lnSpc>
                    <a:spcPct val="115000"/>
                  </a:lnSpc>
                  <a:buSzPts val="1100"/>
                  <a:buFont typeface="+mj-lt"/>
                  <a:buAutoNum type="alphaLcPeriod"/>
                </a:pPr>
                <a:r>
                  <a:rPr lang="es-CO" sz="2800" b="1" dirty="0">
                    <a:solidFill>
                      <a:schemeClr val="accent6">
                        <a:lumMod val="50000"/>
                      </a:schemeClr>
                    </a:solidFill>
                    <a:ea typeface="Times New Roman" panose="02020603050405020304" pitchFamily="18" charset="0"/>
                    <a:cs typeface="Times New Roman" panose="02020603050405020304" pitchFamily="18" charset="0"/>
                  </a:rPr>
                  <a:t>X tiene distribución binomial negativa (II) de parámetros </a:t>
                </a:r>
                <a:r>
                  <a:rPr lang="es-CO" sz="2800" b="1" dirty="0">
                    <a:solidFill>
                      <a:srgbClr val="C00000"/>
                    </a:solidFill>
                    <a:ea typeface="Times New Roman" panose="02020603050405020304" pitchFamily="18" charset="0"/>
                    <a:cs typeface="Times New Roman" panose="02020603050405020304" pitchFamily="18" charset="0"/>
                  </a:rPr>
                  <a:t>r = 5 y p = 0. 3</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800" b="1" i="1" smtClean="0">
                            <a:solidFill>
                              <a:srgbClr val="C00000"/>
                            </a:solidFill>
                            <a:latin typeface="Cambria Math" panose="02040503050406030204" pitchFamily="18" charset="0"/>
                            <a:cs typeface="Times New Roman" panose="02020603050405020304" pitchFamily="18" charset="0"/>
                          </a:rPr>
                        </m:ctrlPr>
                      </m:mPr>
                      <m:mr>
                        <m:e>
                          <m:r>
                            <m:rPr>
                              <m:brk m:alnAt="7"/>
                            </m:rPr>
                            <a:rPr lang="es-CO" sz="2800" b="1" i="1" smtClean="0">
                              <a:solidFill>
                                <a:srgbClr val="C00000"/>
                              </a:solidFill>
                              <a:latin typeface="Cambria Math" panose="02040503050406030204" pitchFamily="18" charset="0"/>
                              <a:cs typeface="Times New Roman" panose="02020603050405020304" pitchFamily="18" charset="0"/>
                            </a:rPr>
                            <m:t>𝒙</m:t>
                          </m:r>
                          <m:r>
                            <a:rPr lang="es-CO" sz="2800" b="1" i="1" smtClean="0">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𝟏</m:t>
                          </m:r>
                        </m:e>
                      </m:mr>
                      <m:mr>
                        <m:e>
                          <m:r>
                            <a:rPr lang="es-CO" sz="2800" b="1" i="1" smtClean="0">
                              <a:solidFill>
                                <a:srgbClr val="C00000"/>
                              </a:solidFill>
                              <a:latin typeface="Cambria Math" panose="02040503050406030204" pitchFamily="18" charset="0"/>
                              <a:cs typeface="Times New Roman" panose="02020603050405020304" pitchFamily="18" charset="0"/>
                            </a:rPr>
                            <m:t>𝒓</m:t>
                          </m:r>
                          <m:r>
                            <a:rPr lang="es-CO" sz="2800" b="1" i="1" smtClean="0">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𝟏</m:t>
                          </m:r>
                        </m:e>
                      </m:mr>
                    </m:m>
                  </m:oMath>
                </a14:m>
                <a:r>
                  <a:rPr lang="es-CO" sz="2800" b="1" dirty="0">
                    <a:solidFill>
                      <a:srgbClr val="C00000"/>
                    </a:solidFill>
                    <a:ea typeface="Times New Roman" panose="02020603050405020304" pitchFamily="18" charset="0"/>
                    <a:cs typeface="Times New Roman" panose="02020603050405020304" pitchFamily="18" charset="0"/>
                  </a:rPr>
                  <a:t>) *</a:t>
                </a:r>
                <a:r>
                  <a:rPr lang="es-CO" sz="2800" b="1" dirty="0" err="1">
                    <a:solidFill>
                      <a:srgbClr val="C00000"/>
                    </a:solidFill>
                    <a:ea typeface="Times New Roman" panose="02020603050405020304" pitchFamily="18" charset="0"/>
                    <a:cs typeface="Times New Roman" panose="02020603050405020304" pitchFamily="18" charset="0"/>
                  </a:rPr>
                  <a:t>p</a:t>
                </a:r>
                <a:r>
                  <a:rPr lang="es-CO" sz="2800" b="1" baseline="30000" dirty="0" err="1">
                    <a:solidFill>
                      <a:srgbClr val="C00000"/>
                    </a:solidFill>
                    <a:ea typeface="Times New Roman" panose="02020603050405020304" pitchFamily="18" charset="0"/>
                    <a:cs typeface="Times New Roman" panose="02020603050405020304" pitchFamily="18" charset="0"/>
                  </a:rPr>
                  <a:t>r</a:t>
                </a:r>
                <a:r>
                  <a:rPr lang="es-CO" sz="2800" b="1" dirty="0">
                    <a:solidFill>
                      <a:srgbClr val="C00000"/>
                    </a:solidFill>
                    <a:ea typeface="Times New Roman" panose="02020603050405020304" pitchFamily="18" charset="0"/>
                    <a:cs typeface="Times New Roman" panose="02020603050405020304" pitchFamily="18" charset="0"/>
                  </a:rPr>
                  <a:t> * (1-p)</a:t>
                </a:r>
                <a:r>
                  <a:rPr lang="es-CO" sz="2800" b="1" baseline="30000" dirty="0">
                    <a:solidFill>
                      <a:srgbClr val="C00000"/>
                    </a:solidFill>
                    <a:ea typeface="Times New Roman" panose="02020603050405020304" pitchFamily="18" charset="0"/>
                    <a:cs typeface="Times New Roman" panose="02020603050405020304" pitchFamily="18" charset="0"/>
                  </a:rPr>
                  <a:t>x-r</a:t>
                </a:r>
                <a:r>
                  <a:rPr lang="es-CO" sz="2800" b="1" dirty="0">
                    <a:solidFill>
                      <a:srgbClr val="C00000"/>
                    </a:solidFill>
                    <a:ea typeface="Times New Roman" panose="02020603050405020304" pitchFamily="18" charset="0"/>
                    <a:cs typeface="Times New Roman" panose="02020603050405020304" pitchFamily="18" charset="0"/>
                  </a:rPr>
                  <a:t>, x = r, x+1, r+2, r+3,…</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m:rPr>
                              <m:brk m:alnAt="7"/>
                            </m:rPr>
                            <a:rPr lang="es-CO" sz="2800" b="1" i="1">
                              <a:solidFill>
                                <a:srgbClr val="C00000"/>
                              </a:solidFill>
                              <a:latin typeface="Cambria Math" panose="02040503050406030204" pitchFamily="18" charset="0"/>
                              <a:cs typeface="Times New Roman" panose="02020603050405020304" pitchFamily="18" charset="0"/>
                            </a:rPr>
                            <m:t>𝒙</m:t>
                          </m:r>
                          <m:r>
                            <a:rPr lang="es-CO" sz="2800" b="1" i="1" smtClean="0">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𝟏</m:t>
                          </m:r>
                        </m:e>
                      </m:mr>
                      <m:mr>
                        <m:e>
                          <m:r>
                            <a:rPr lang="es-CO" sz="2800" b="1" i="1" smtClean="0">
                              <a:solidFill>
                                <a:srgbClr val="C00000"/>
                              </a:solidFill>
                              <a:latin typeface="Cambria Math" panose="02040503050406030204" pitchFamily="18" charset="0"/>
                              <a:cs typeface="Times New Roman" panose="02020603050405020304" pitchFamily="18" charset="0"/>
                            </a:rPr>
                            <m:t>𝟒</m:t>
                          </m:r>
                        </m:e>
                      </m:mr>
                    </m:m>
                  </m:oMath>
                </a14:m>
                <a:r>
                  <a:rPr lang="es-CO" sz="2800" b="1" dirty="0">
                    <a:solidFill>
                      <a:srgbClr val="C00000"/>
                    </a:solidFill>
                    <a:ea typeface="Times New Roman" panose="02020603050405020304" pitchFamily="18" charset="0"/>
                    <a:cs typeface="Times New Roman" panose="02020603050405020304" pitchFamily="18" charset="0"/>
                  </a:rPr>
                  <a:t>) *(0.3)</a:t>
                </a:r>
                <a:r>
                  <a:rPr lang="es-CO" sz="2800" b="1" baseline="30000" dirty="0">
                    <a:solidFill>
                      <a:srgbClr val="C00000"/>
                    </a:solidFill>
                    <a:ea typeface="Times New Roman" panose="02020603050405020304" pitchFamily="18" charset="0"/>
                    <a:cs typeface="Times New Roman" panose="02020603050405020304" pitchFamily="18" charset="0"/>
                  </a:rPr>
                  <a:t>5</a:t>
                </a:r>
                <a:r>
                  <a:rPr lang="es-CO" sz="2800" b="1" dirty="0">
                    <a:solidFill>
                      <a:srgbClr val="C00000"/>
                    </a:solidFill>
                    <a:ea typeface="Times New Roman" panose="02020603050405020304" pitchFamily="18" charset="0"/>
                    <a:cs typeface="Times New Roman" panose="02020603050405020304" pitchFamily="18" charset="0"/>
                  </a:rPr>
                  <a:t> * (0. 7)</a:t>
                </a:r>
                <a:r>
                  <a:rPr lang="es-CO" sz="2800" b="1" baseline="30000" dirty="0">
                    <a:solidFill>
                      <a:srgbClr val="C00000"/>
                    </a:solidFill>
                    <a:ea typeface="Times New Roman" panose="02020603050405020304" pitchFamily="18" charset="0"/>
                    <a:cs typeface="Times New Roman" panose="02020603050405020304" pitchFamily="18" charset="0"/>
                  </a:rPr>
                  <a:t>x-5</a:t>
                </a:r>
                <a:r>
                  <a:rPr lang="es-CO" sz="2800" b="1" dirty="0">
                    <a:solidFill>
                      <a:srgbClr val="C00000"/>
                    </a:solidFill>
                    <a:ea typeface="Times New Roman" panose="02020603050405020304" pitchFamily="18" charset="0"/>
                    <a:cs typeface="Times New Roman" panose="02020603050405020304" pitchFamily="18" charset="0"/>
                  </a:rPr>
                  <a:t>, x = 5, 6, 7, 8,…</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28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c. la décima persona entrevistada al azar en esa ciudad sea la quinta que tiene un perro</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P{X </a:t>
                </a:r>
                <a:r>
                  <a:rPr lang="es-CO" sz="2800" b="1" dirty="0">
                    <a:solidFill>
                      <a:srgbClr val="00B050"/>
                    </a:solidFill>
                    <a:ea typeface="Times New Roman" panose="02020603050405020304" pitchFamily="18" charset="0"/>
                    <a:cs typeface="Times New Roman" panose="02020603050405020304" pitchFamily="18" charset="0"/>
                  </a:rPr>
                  <a:t>= 10</a:t>
                </a:r>
                <a:r>
                  <a:rPr lang="es-CO" sz="2800" b="1" dirty="0">
                    <a:solidFill>
                      <a:srgbClr val="C00000"/>
                    </a:solidFill>
                    <a:ea typeface="Times New Roman" panose="02020603050405020304" pitchFamily="18" charset="0"/>
                    <a:cs typeface="Times New Roman" panose="02020603050405020304" pitchFamily="18" charset="0"/>
                  </a:rPr>
                  <a:t>}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a:rPr lang="es-CO" sz="2800" b="1" i="1" smtClean="0">
                              <a:solidFill>
                                <a:srgbClr val="C00000"/>
                              </a:solidFill>
                              <a:latin typeface="Cambria Math" panose="02040503050406030204" pitchFamily="18" charset="0"/>
                              <a:cs typeface="Times New Roman" panose="02020603050405020304" pitchFamily="18" charset="0"/>
                            </a:rPr>
                            <m:t>𝟗</m:t>
                          </m:r>
                        </m:e>
                      </m:mr>
                      <m:mr>
                        <m:e>
                          <m:r>
                            <a:rPr lang="es-CO" sz="2800" b="1" i="1">
                              <a:solidFill>
                                <a:srgbClr val="C00000"/>
                              </a:solidFill>
                              <a:latin typeface="Cambria Math" panose="02040503050406030204" pitchFamily="18" charset="0"/>
                              <a:cs typeface="Times New Roman" panose="02020603050405020304" pitchFamily="18" charset="0"/>
                            </a:rPr>
                            <m:t>𝟒</m:t>
                          </m:r>
                        </m:e>
                      </m:mr>
                    </m:m>
                  </m:oMath>
                </a14:m>
                <a:r>
                  <a:rPr lang="es-CO" sz="2800" b="1" dirty="0">
                    <a:solidFill>
                      <a:srgbClr val="C00000"/>
                    </a:solidFill>
                    <a:ea typeface="Times New Roman" panose="02020603050405020304" pitchFamily="18" charset="0"/>
                    <a:cs typeface="Times New Roman" panose="02020603050405020304" pitchFamily="18" charset="0"/>
                  </a:rPr>
                  <a:t>) *(0.3)</a:t>
                </a:r>
                <a:r>
                  <a:rPr lang="es-CO" sz="2800" b="1" baseline="30000" dirty="0">
                    <a:solidFill>
                      <a:srgbClr val="C00000"/>
                    </a:solidFill>
                    <a:ea typeface="Times New Roman" panose="02020603050405020304" pitchFamily="18" charset="0"/>
                    <a:cs typeface="Times New Roman" panose="02020603050405020304" pitchFamily="18" charset="0"/>
                  </a:rPr>
                  <a:t>5</a:t>
                </a:r>
                <a:r>
                  <a:rPr lang="es-CO" sz="2800" b="1" dirty="0">
                    <a:solidFill>
                      <a:srgbClr val="C00000"/>
                    </a:solidFill>
                    <a:ea typeface="Times New Roman" panose="02020603050405020304" pitchFamily="18" charset="0"/>
                    <a:cs typeface="Times New Roman" panose="02020603050405020304" pitchFamily="18" charset="0"/>
                  </a:rPr>
                  <a:t> * (0. 7)</a:t>
                </a:r>
                <a:r>
                  <a:rPr lang="es-CO" sz="2800" b="1" baseline="30000" dirty="0">
                    <a:solidFill>
                      <a:srgbClr val="C00000"/>
                    </a:solidFill>
                    <a:ea typeface="Times New Roman" panose="02020603050405020304" pitchFamily="18" charset="0"/>
                    <a:cs typeface="Times New Roman" panose="02020603050405020304" pitchFamily="18" charset="0"/>
                  </a:rPr>
                  <a:t> 5</a:t>
                </a:r>
                <a:r>
                  <a:rPr lang="es-CO" sz="2800" b="1" dirty="0">
                    <a:solidFill>
                      <a:srgbClr val="C00000"/>
                    </a:solidFill>
                    <a:ea typeface="Times New Roman" panose="02020603050405020304" pitchFamily="18" charset="0"/>
                    <a:cs typeface="Times New Roman" panose="02020603050405020304" pitchFamily="18" charset="0"/>
                  </a:rPr>
                  <a:t> =  0.05146</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32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solidFill>
                    <a:srgbClr val="00B0F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288679"/>
                <a:ext cx="10375900" cy="8238346"/>
              </a:xfrm>
              <a:prstGeom prst="rect">
                <a:avLst/>
              </a:prstGeom>
              <a:blipFill>
                <a:blip r:embed="rId2"/>
                <a:stretch>
                  <a:fillRect r="-1234"/>
                </a:stretch>
              </a:blipFill>
            </p:spPr>
            <p:txBody>
              <a:bodyPr/>
              <a:lstStyle/>
              <a:p>
                <a:r>
                  <a:rPr lang="es-CO">
                    <a:noFill/>
                  </a:rPr>
                  <a:t> </a:t>
                </a:r>
              </a:p>
            </p:txBody>
          </p:sp>
        </mc:Fallback>
      </mc:AlternateContent>
    </p:spTree>
    <p:extLst>
      <p:ext uri="{BB962C8B-B14F-4D97-AF65-F5344CB8AC3E}">
        <p14:creationId xmlns:p14="http://schemas.microsoft.com/office/powerpoint/2010/main" val="160862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3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9001"/>
                            </p:stCondLst>
                            <p:childTnLst>
                              <p:par>
                                <p:cTn id="8" presetID="1" presetClass="entr" presetSubtype="0" fill="hold" nodeType="afterEffect">
                                  <p:stCondLst>
                                    <p:cond delay="0"/>
                                  </p:stCondLst>
                                  <p:iterate type="lt">
                                    <p:tmAbs val="3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20402"/>
                            </p:stCondLst>
                            <p:childTnLst>
                              <p:par>
                                <p:cTn id="11" presetID="1" presetClass="entr" presetSubtype="0" fill="hold" nodeType="afterEffect">
                                  <p:stCondLst>
                                    <p:cond delay="0"/>
                                  </p:stCondLst>
                                  <p:iterate type="lt">
                                    <p:tmAbs val="3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30603"/>
                            </p:stCondLst>
                            <p:childTnLst>
                              <p:par>
                                <p:cTn id="14" presetID="1" presetClass="entr" presetSubtype="0" fill="hold" nodeType="afterEffect">
                                  <p:stCondLst>
                                    <p:cond delay="0"/>
                                  </p:stCondLst>
                                  <p:iterate type="lt">
                                    <p:tmAbs val="300"/>
                                  </p:iterate>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48004"/>
                            </p:stCondLst>
                            <p:childTnLst>
                              <p:par>
                                <p:cTn id="17" presetID="1" presetClass="entr" presetSubtype="0" fill="hold" nodeType="afterEffect">
                                  <p:stCondLst>
                                    <p:cond delay="0"/>
                                  </p:stCondLst>
                                  <p:iterate type="lt">
                                    <p:tmAbs val="300"/>
                                  </p:iterate>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65105"/>
                            </p:stCondLst>
                            <p:childTnLst>
                              <p:par>
                                <p:cTn id="20" presetID="1" presetClass="entr" presetSubtype="0" fill="hold" nodeType="afterEffect">
                                  <p:stCondLst>
                                    <p:cond delay="0"/>
                                  </p:stCondLst>
                                  <p:iterate type="lt">
                                    <p:tmAbs val="300"/>
                                  </p:iterate>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81006"/>
                            </p:stCondLst>
                            <p:childTnLst>
                              <p:par>
                                <p:cTn id="23" presetID="1" presetClass="entr" presetSubtype="0" fill="hold" nodeType="afterEffect">
                                  <p:stCondLst>
                                    <p:cond delay="0"/>
                                  </p:stCondLst>
                                  <p:iterate type="lt">
                                    <p:tmAbs val="300"/>
                                  </p:iterate>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par>
                          <p:cTn id="25" fill="hold">
                            <p:stCondLst>
                              <p:cond delay="102307"/>
                            </p:stCondLst>
                            <p:childTnLst>
                              <p:par>
                                <p:cTn id="26" presetID="1" presetClass="entr" presetSubtype="0" fill="hold" nodeType="afterEffect">
                                  <p:stCondLst>
                                    <p:cond delay="0"/>
                                  </p:stCondLst>
                                  <p:iterate type="lt">
                                    <p:tmAbs val="300"/>
                                  </p:iterate>
                                  <p:childTnLst>
                                    <p:set>
                                      <p:cBhvr>
                                        <p:cTn id="27"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288679"/>
                <a:ext cx="10375900" cy="4023281"/>
              </a:xfrm>
              <a:prstGeom prst="rect">
                <a:avLst/>
              </a:prstGeom>
            </p:spPr>
            <p:txBody>
              <a:bodyPr wrap="square">
                <a:spAutoFit/>
              </a:bodyPr>
              <a:lstStyle/>
              <a:p>
                <a:pPr algn="ctr">
                  <a:lnSpc>
                    <a:spcPct val="115000"/>
                  </a:lnSpc>
                  <a:buSzPts val="1100"/>
                </a:pPr>
                <a14:m>
                  <m:oMathPara xmlns:m="http://schemas.openxmlformats.org/officeDocument/2006/math">
                    <m:oMathParaPr>
                      <m:jc m:val="centerGroup"/>
                    </m:oMathParaPr>
                    <m:oMath xmlns:m="http://schemas.openxmlformats.org/officeDocument/2006/math">
                      <m:r>
                        <m:rPr>
                          <m:nor/>
                        </m:rPr>
                        <a:rPr lang="es-CO" sz="3200" b="1" dirty="0">
                          <a:solidFill>
                            <a:srgbClr val="C00000"/>
                          </a:solidFill>
                          <a:ea typeface="Times New Roman" panose="02020603050405020304" pitchFamily="18" charset="0"/>
                          <a:cs typeface="Times New Roman" panose="02020603050405020304" pitchFamily="18" charset="0"/>
                        </a:rPr>
                        <m:t>Modelos</m:t>
                      </m:r>
                      <m:r>
                        <m:rPr>
                          <m:nor/>
                        </m:rPr>
                        <a:rPr lang="es-CO" sz="3200" b="1" dirty="0">
                          <a:solidFill>
                            <a:srgbClr val="C00000"/>
                          </a:solidFill>
                          <a:ea typeface="Times New Roman" panose="02020603050405020304" pitchFamily="18" charset="0"/>
                          <a:cs typeface="Times New Roman" panose="02020603050405020304" pitchFamily="18" charset="0"/>
                        </a:rPr>
                        <m:t> </m:t>
                      </m:r>
                      <m:r>
                        <m:rPr>
                          <m:nor/>
                        </m:rPr>
                        <a:rPr lang="es-CO" sz="3200" b="1" dirty="0">
                          <a:solidFill>
                            <a:srgbClr val="C00000"/>
                          </a:solidFill>
                          <a:ea typeface="Times New Roman" panose="02020603050405020304" pitchFamily="18" charset="0"/>
                          <a:cs typeface="Times New Roman" panose="02020603050405020304" pitchFamily="18" charset="0"/>
                        </a:rPr>
                        <m:t>Probabil</m:t>
                      </m:r>
                      <m:r>
                        <m:rPr>
                          <m:nor/>
                        </m:rPr>
                        <a:rPr lang="es-CO" sz="3200" b="1" dirty="0">
                          <a:solidFill>
                            <a:srgbClr val="C00000"/>
                          </a:solidFill>
                          <a:ea typeface="Times New Roman" panose="02020603050405020304" pitchFamily="18" charset="0"/>
                          <a:cs typeface="Times New Roman" panose="02020603050405020304" pitchFamily="18" charset="0"/>
                        </a:rPr>
                        <m:t>í</m:t>
                      </m:r>
                      <m:r>
                        <m:rPr>
                          <m:nor/>
                        </m:rPr>
                        <a:rPr lang="es-CO" sz="3200" b="1" dirty="0">
                          <a:solidFill>
                            <a:srgbClr val="C00000"/>
                          </a:solidFill>
                          <a:ea typeface="Times New Roman" panose="02020603050405020304" pitchFamily="18" charset="0"/>
                          <a:cs typeface="Times New Roman" panose="02020603050405020304" pitchFamily="18" charset="0"/>
                        </a:rPr>
                        <m:t>sticos</m:t>
                      </m:r>
                      <m:r>
                        <m:rPr>
                          <m:nor/>
                        </m:rPr>
                        <a:rPr lang="es-CO" sz="3200" b="1" dirty="0">
                          <a:solidFill>
                            <a:srgbClr val="C00000"/>
                          </a:solidFill>
                          <a:ea typeface="Times New Roman" panose="02020603050405020304" pitchFamily="18" charset="0"/>
                          <a:cs typeface="Times New Roman" panose="02020603050405020304" pitchFamily="18" charset="0"/>
                        </a:rPr>
                        <m:t> </m:t>
                      </m:r>
                      <m:r>
                        <m:rPr>
                          <m:nor/>
                        </m:rPr>
                        <a:rPr lang="es-CO" sz="3200" b="1" dirty="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solidFill>
                    <a:srgbClr val="C0000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r>
                  <a:rPr lang="es-CO" sz="3200" b="1" dirty="0">
                    <a:solidFill>
                      <a:srgbClr val="002060"/>
                    </a:solidFill>
                    <a:ea typeface="Times New Roman" panose="02020603050405020304" pitchFamily="18" charset="0"/>
                    <a:cs typeface="Times New Roman" panose="02020603050405020304" pitchFamily="18" charset="0"/>
                  </a:rPr>
                  <a:t>Ejercicio 41. Un científico inocula a varios ratones, uno a la vez, el virus que produce una enfermedad, hasta que encuentra a 2 que contraen la enfermedad. Si la probabilidad de contraer la enfermedad es de 1/6, ¿cuál es la probabilidad de que tenga que inocular a 8 ratones?</a:t>
                </a:r>
                <a:r>
                  <a:rPr lang="es-CO" sz="3200" b="1" dirty="0">
                    <a:solidFill>
                      <a:srgbClr val="00B0F0"/>
                    </a:solidFill>
                    <a:ea typeface="Times New Roman" panose="02020603050405020304" pitchFamily="18" charset="0"/>
                    <a:cs typeface="Times New Roman" panose="02020603050405020304" pitchFamily="18" charset="0"/>
                  </a:rPr>
                  <a:t> </a:t>
                </a: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288679"/>
                <a:ext cx="10375900" cy="4023281"/>
              </a:xfrm>
              <a:prstGeom prst="rect">
                <a:avLst/>
              </a:prstGeom>
              <a:blipFill>
                <a:blip r:embed="rId2"/>
                <a:stretch>
                  <a:fillRect r="-1528"/>
                </a:stretch>
              </a:blipFill>
            </p:spPr>
            <p:txBody>
              <a:bodyPr/>
              <a:lstStyle/>
              <a:p>
                <a:r>
                  <a:rPr lang="es-CO">
                    <a:noFill/>
                  </a:rPr>
                  <a:t> </a:t>
                </a:r>
              </a:p>
            </p:txBody>
          </p:sp>
        </mc:Fallback>
      </mc:AlternateContent>
    </p:spTree>
    <p:extLst>
      <p:ext uri="{BB962C8B-B14F-4D97-AF65-F5344CB8AC3E}">
        <p14:creationId xmlns:p14="http://schemas.microsoft.com/office/powerpoint/2010/main" val="91356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wd">
                                    <p:tmAbs val="5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1001"/>
                            </p:stCondLst>
                            <p:childTnLst>
                              <p:par>
                                <p:cTn id="8" presetID="1" presetClass="entr" presetSubtype="0" fill="hold" nodeType="afterEffect">
                                  <p:stCondLst>
                                    <p:cond delay="0"/>
                                  </p:stCondLst>
                                  <p:iterate type="wd">
                                    <p:tmAbs val="5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510748"/>
                <a:ext cx="10375900" cy="7213257"/>
              </a:xfrm>
              <a:prstGeom prst="rect">
                <a:avLst/>
              </a:prstGeom>
            </p:spPr>
            <p:txBody>
              <a:bodyPr wrap="square">
                <a:spAutoFit/>
              </a:bodyPr>
              <a:lstStyle/>
              <a:p>
                <a:pPr algn="ctr">
                  <a:lnSpc>
                    <a:spcPct val="115000"/>
                  </a:lnSpc>
                  <a:buSzPts val="1100"/>
                </a:pPr>
                <a14:m>
                  <m:oMathPara xmlns:m="http://schemas.openxmlformats.org/officeDocument/2006/math">
                    <m:oMathParaPr>
                      <m:jc m:val="centerGroup"/>
                    </m:oMathParaPr>
                    <m:oMath xmlns:m="http://schemas.openxmlformats.org/officeDocument/2006/math">
                      <m:r>
                        <m:rPr>
                          <m:nor/>
                        </m:rPr>
                        <a:rPr lang="es-CO" sz="3200" b="1" dirty="0">
                          <a:solidFill>
                            <a:srgbClr val="C00000"/>
                          </a:solidFill>
                          <a:ea typeface="Times New Roman" panose="02020603050405020304" pitchFamily="18" charset="0"/>
                          <a:cs typeface="Times New Roman" panose="02020603050405020304" pitchFamily="18" charset="0"/>
                        </a:rPr>
                        <m:t>Modelos</m:t>
                      </m:r>
                      <m:r>
                        <m:rPr>
                          <m:nor/>
                        </m:rPr>
                        <a:rPr lang="es-CO" sz="3200" b="1" dirty="0">
                          <a:solidFill>
                            <a:srgbClr val="C00000"/>
                          </a:solidFill>
                          <a:ea typeface="Times New Roman" panose="02020603050405020304" pitchFamily="18" charset="0"/>
                          <a:cs typeface="Times New Roman" panose="02020603050405020304" pitchFamily="18" charset="0"/>
                        </a:rPr>
                        <m:t> </m:t>
                      </m:r>
                      <m:r>
                        <m:rPr>
                          <m:nor/>
                        </m:rPr>
                        <a:rPr lang="es-CO" sz="3200" b="1" dirty="0">
                          <a:solidFill>
                            <a:srgbClr val="C00000"/>
                          </a:solidFill>
                          <a:ea typeface="Times New Roman" panose="02020603050405020304" pitchFamily="18" charset="0"/>
                          <a:cs typeface="Times New Roman" panose="02020603050405020304" pitchFamily="18" charset="0"/>
                        </a:rPr>
                        <m:t>Probabil</m:t>
                      </m:r>
                      <m:r>
                        <m:rPr>
                          <m:nor/>
                        </m:rPr>
                        <a:rPr lang="es-CO" sz="3200" b="1" dirty="0">
                          <a:solidFill>
                            <a:srgbClr val="C00000"/>
                          </a:solidFill>
                          <a:ea typeface="Times New Roman" panose="02020603050405020304" pitchFamily="18" charset="0"/>
                          <a:cs typeface="Times New Roman" panose="02020603050405020304" pitchFamily="18" charset="0"/>
                        </a:rPr>
                        <m:t>í</m:t>
                      </m:r>
                      <m:r>
                        <m:rPr>
                          <m:nor/>
                        </m:rPr>
                        <a:rPr lang="es-CO" sz="3200" b="1" dirty="0">
                          <a:solidFill>
                            <a:srgbClr val="C00000"/>
                          </a:solidFill>
                          <a:ea typeface="Times New Roman" panose="02020603050405020304" pitchFamily="18" charset="0"/>
                          <a:cs typeface="Times New Roman" panose="02020603050405020304" pitchFamily="18" charset="0"/>
                        </a:rPr>
                        <m:t>sticos</m:t>
                      </m:r>
                      <m:r>
                        <m:rPr>
                          <m:nor/>
                        </m:rPr>
                        <a:rPr lang="es-CO" sz="3200" b="1" dirty="0">
                          <a:solidFill>
                            <a:srgbClr val="C00000"/>
                          </a:solidFill>
                          <a:ea typeface="Times New Roman" panose="02020603050405020304" pitchFamily="18" charset="0"/>
                          <a:cs typeface="Times New Roman" panose="02020603050405020304" pitchFamily="18" charset="0"/>
                        </a:rPr>
                        <m:t> </m:t>
                      </m:r>
                      <m:r>
                        <m:rPr>
                          <m:nor/>
                        </m:rPr>
                        <a:rPr lang="es-CO" sz="3200" b="1" dirty="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solidFill>
                    <a:srgbClr val="C00000"/>
                  </a:solidFill>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14:m>
                  <m:oMath xmlns:m="http://schemas.openxmlformats.org/officeDocument/2006/math">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𝑴𝒐𝒅𝒆𝒍𝒐</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 </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𝑩𝒊𝒏𝒐𝒎𝒊𝒂𝒍</m:t>
                    </m:r>
                  </m:oMath>
                </a14:m>
                <a:r>
                  <a:rPr lang="es-CO" sz="2800" b="1" dirty="0">
                    <a:ea typeface="Times New Roman" panose="02020603050405020304" pitchFamily="18" charset="0"/>
                    <a:cs typeface="Times New Roman" panose="02020603050405020304" pitchFamily="18" charset="0"/>
                  </a:rPr>
                  <a:t> Negativo</a:t>
                </a:r>
              </a:p>
              <a:p>
                <a:pPr marL="800100" lvl="1" indent="-342900" algn="just">
                  <a:lnSpc>
                    <a:spcPct val="115000"/>
                  </a:lnSpc>
                  <a:buSzPts val="1100"/>
                  <a:buFont typeface="+mj-lt"/>
                  <a:buAutoNum type="alphaLcPeriod"/>
                </a:pPr>
                <a:r>
                  <a:rPr lang="es-CO" sz="2800" b="1" dirty="0">
                    <a:solidFill>
                      <a:srgbClr val="00B0F0"/>
                    </a:solidFill>
                    <a:ea typeface="Times New Roman" panose="02020603050405020304" pitchFamily="18" charset="0"/>
                    <a:cs typeface="Times New Roman" panose="02020603050405020304" pitchFamily="18" charset="0"/>
                  </a:rPr>
                  <a:t>X</a:t>
                </a:r>
                <a:r>
                  <a:rPr lang="es-CO" sz="2800" b="1" dirty="0">
                    <a:ea typeface="Times New Roman" panose="02020603050405020304" pitchFamily="18" charset="0"/>
                    <a:cs typeface="Times New Roman" panose="02020603050405020304" pitchFamily="18" charset="0"/>
                  </a:rPr>
                  <a:t> = </a:t>
                </a:r>
                <a:r>
                  <a:rPr lang="es-CO" sz="2800" b="1" dirty="0">
                    <a:solidFill>
                      <a:schemeClr val="accent6">
                        <a:lumMod val="50000"/>
                      </a:schemeClr>
                    </a:solidFill>
                    <a:ea typeface="Times New Roman" panose="02020603050405020304" pitchFamily="18" charset="0"/>
                    <a:cs typeface="Times New Roman" panose="02020603050405020304" pitchFamily="18" charset="0"/>
                  </a:rPr>
                  <a:t># de ratones que no contraen la enfermedad antes de </a:t>
                </a:r>
                <a:r>
                  <a:rPr lang="es-CO" sz="2800" b="1" dirty="0" err="1">
                    <a:solidFill>
                      <a:schemeClr val="accent6">
                        <a:lumMod val="50000"/>
                      </a:schemeClr>
                    </a:solidFill>
                    <a:ea typeface="Times New Roman" panose="02020603050405020304" pitchFamily="18" charset="0"/>
                    <a:cs typeface="Times New Roman" panose="02020603050405020304" pitchFamily="18" charset="0"/>
                  </a:rPr>
                  <a:t>encontar</a:t>
                </a:r>
                <a:r>
                  <a:rPr lang="es-CO" sz="2800" b="1" dirty="0">
                    <a:solidFill>
                      <a:schemeClr val="accent6">
                        <a:lumMod val="50000"/>
                      </a:schemeClr>
                    </a:solidFill>
                    <a:ea typeface="Times New Roman" panose="02020603050405020304" pitchFamily="18" charset="0"/>
                    <a:cs typeface="Times New Roman" panose="02020603050405020304" pitchFamily="18" charset="0"/>
                  </a:rPr>
                  <a:t> el </a:t>
                </a:r>
                <a:r>
                  <a:rPr lang="es-CO" sz="2800" b="1" dirty="0">
                    <a:solidFill>
                      <a:srgbClr val="C00000"/>
                    </a:solidFill>
                    <a:ea typeface="Times New Roman" panose="02020603050405020304" pitchFamily="18" charset="0"/>
                    <a:cs typeface="Times New Roman" panose="02020603050405020304" pitchFamily="18" charset="0"/>
                  </a:rPr>
                  <a:t>2a</a:t>
                </a:r>
                <a:r>
                  <a:rPr lang="es-CO" sz="2800" b="1" dirty="0">
                    <a:ea typeface="Times New Roman" panose="02020603050405020304" pitchFamily="18" charset="0"/>
                    <a:cs typeface="Times New Roman" panose="02020603050405020304" pitchFamily="18" charset="0"/>
                  </a:rPr>
                  <a:t> que contrae la enfermedad</a:t>
                </a:r>
              </a:p>
              <a:p>
                <a:pPr marL="800100" lvl="1" indent="-342900" algn="just">
                  <a:lnSpc>
                    <a:spcPct val="115000"/>
                  </a:lnSpc>
                  <a:buSzPts val="1100"/>
                  <a:buFont typeface="+mj-lt"/>
                  <a:buAutoNum type="alphaLcPeriod"/>
                </a:pPr>
                <a:r>
                  <a:rPr lang="es-CO" sz="2800" b="1" dirty="0">
                    <a:solidFill>
                      <a:schemeClr val="accent6">
                        <a:lumMod val="50000"/>
                      </a:schemeClr>
                    </a:solidFill>
                    <a:ea typeface="Times New Roman" panose="02020603050405020304" pitchFamily="18" charset="0"/>
                    <a:cs typeface="Times New Roman" panose="02020603050405020304" pitchFamily="18" charset="0"/>
                  </a:rPr>
                  <a:t>X tiene distribución binomial negativa de parámetros </a:t>
                </a:r>
                <a:r>
                  <a:rPr lang="es-CO" sz="2800" b="1" dirty="0">
                    <a:solidFill>
                      <a:srgbClr val="C00000"/>
                    </a:solidFill>
                    <a:ea typeface="Times New Roman" panose="02020603050405020304" pitchFamily="18" charset="0"/>
                    <a:cs typeface="Times New Roman" panose="02020603050405020304" pitchFamily="18" charset="0"/>
                  </a:rPr>
                  <a:t>r = 2 y p = 1/6</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m:rPr>
                              <m:brk m:alnAt="7"/>
                            </m:rPr>
                            <a:rPr lang="es-CO" sz="2800" b="1" i="1">
                              <a:solidFill>
                                <a:srgbClr val="C00000"/>
                              </a:solidFill>
                              <a:latin typeface="Cambria Math" panose="02040503050406030204" pitchFamily="18" charset="0"/>
                              <a:cs typeface="Times New Roman" panose="02020603050405020304" pitchFamily="18" charset="0"/>
                            </a:rPr>
                            <m:t>𝒙</m:t>
                          </m:r>
                          <m:r>
                            <a:rPr lang="es-CO" sz="2800" b="1" i="1">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𝟏</m:t>
                          </m:r>
                        </m:e>
                      </m:mr>
                      <m:mr>
                        <m:e>
                          <m:r>
                            <a:rPr lang="es-CO" sz="2800" b="1" i="1" smtClean="0">
                              <a:solidFill>
                                <a:srgbClr val="C00000"/>
                              </a:solidFill>
                              <a:latin typeface="Cambria Math" panose="02040503050406030204" pitchFamily="18" charset="0"/>
                              <a:cs typeface="Times New Roman" panose="02020603050405020304" pitchFamily="18" charset="0"/>
                            </a:rPr>
                            <m:t>𝟏</m:t>
                          </m:r>
                        </m:e>
                      </m:mr>
                    </m:m>
                  </m:oMath>
                </a14:m>
                <a:r>
                  <a:rPr lang="es-CO" sz="2800" b="1" dirty="0">
                    <a:solidFill>
                      <a:srgbClr val="C00000"/>
                    </a:solidFill>
                    <a:ea typeface="Times New Roman" panose="02020603050405020304" pitchFamily="18" charset="0"/>
                    <a:cs typeface="Times New Roman" panose="02020603050405020304" pitchFamily="18" charset="0"/>
                  </a:rPr>
                  <a:t>) *(1/6)</a:t>
                </a:r>
                <a:r>
                  <a:rPr lang="es-CO" sz="2800" b="1" baseline="30000" dirty="0">
                    <a:solidFill>
                      <a:srgbClr val="C00000"/>
                    </a:solidFill>
                    <a:ea typeface="Times New Roman" panose="02020603050405020304" pitchFamily="18" charset="0"/>
                    <a:cs typeface="Times New Roman" panose="02020603050405020304" pitchFamily="18" charset="0"/>
                  </a:rPr>
                  <a:t>2</a:t>
                </a:r>
                <a:r>
                  <a:rPr lang="es-CO" sz="2800" b="1" dirty="0">
                    <a:solidFill>
                      <a:srgbClr val="C00000"/>
                    </a:solidFill>
                    <a:ea typeface="Times New Roman" panose="02020603050405020304" pitchFamily="18" charset="0"/>
                    <a:cs typeface="Times New Roman" panose="02020603050405020304" pitchFamily="18" charset="0"/>
                  </a:rPr>
                  <a:t> * (5/6)</a:t>
                </a:r>
                <a:r>
                  <a:rPr lang="es-CO" sz="2800" b="1" baseline="30000" dirty="0">
                    <a:solidFill>
                      <a:srgbClr val="C00000"/>
                    </a:solidFill>
                    <a:ea typeface="Times New Roman" panose="02020603050405020304" pitchFamily="18" charset="0"/>
                    <a:cs typeface="Times New Roman" panose="02020603050405020304" pitchFamily="18" charset="0"/>
                  </a:rPr>
                  <a:t>x</a:t>
                </a:r>
              </a:p>
              <a:p>
                <a:pPr marL="800100" lvl="1" indent="-342900" algn="just">
                  <a:lnSpc>
                    <a:spcPct val="115000"/>
                  </a:lnSpc>
                  <a:buSzPts val="1100"/>
                  <a:buFont typeface="+mj-lt"/>
                  <a:buAutoNum type="alphaLcPeriod"/>
                </a:pPr>
                <a:endParaRPr lang="es-CO" sz="28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a. ¿cuál es la probabilidad de que tenga que inocular a 8 ratones?  </a:t>
                </a:r>
                <a:r>
                  <a:rPr lang="es-CO" sz="2800" b="1" dirty="0">
                    <a:solidFill>
                      <a:srgbClr val="C00000"/>
                    </a:solidFill>
                    <a:ea typeface="Times New Roman" panose="02020603050405020304" pitchFamily="18" charset="0"/>
                    <a:cs typeface="Times New Roman" panose="02020603050405020304" pitchFamily="18" charset="0"/>
                  </a:rPr>
                  <a:t>P{X = 6}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a:rPr lang="es-CO" sz="2800" b="1" i="1" smtClean="0">
                              <a:solidFill>
                                <a:srgbClr val="C00000"/>
                              </a:solidFill>
                              <a:latin typeface="Cambria Math" panose="02040503050406030204" pitchFamily="18" charset="0"/>
                              <a:cs typeface="Times New Roman" panose="02020603050405020304" pitchFamily="18" charset="0"/>
                            </a:rPr>
                            <m:t>𝟔</m:t>
                          </m:r>
                          <m:r>
                            <a:rPr lang="es-CO" sz="2800" b="1" i="1">
                              <a:solidFill>
                                <a:srgbClr val="C00000"/>
                              </a:solidFill>
                              <a:latin typeface="Cambria Math" panose="02040503050406030204" pitchFamily="18" charset="0"/>
                              <a:cs typeface="Times New Roman" panose="02020603050405020304" pitchFamily="18" charset="0"/>
                            </a:rPr>
                            <m:t>+</m:t>
                          </m:r>
                          <m:r>
                            <a:rPr lang="es-CO" sz="2800" b="1" i="1">
                              <a:solidFill>
                                <a:srgbClr val="C00000"/>
                              </a:solidFill>
                              <a:latin typeface="Cambria Math" panose="02040503050406030204" pitchFamily="18" charset="0"/>
                              <a:cs typeface="Times New Roman" panose="02020603050405020304" pitchFamily="18" charset="0"/>
                            </a:rPr>
                            <m:t>𝟏</m:t>
                          </m:r>
                        </m:e>
                      </m:mr>
                      <m:mr>
                        <m:e>
                          <m:r>
                            <a:rPr lang="es-CO" sz="2800" b="1" i="1">
                              <a:solidFill>
                                <a:srgbClr val="C00000"/>
                              </a:solidFill>
                              <a:latin typeface="Cambria Math" panose="02040503050406030204" pitchFamily="18" charset="0"/>
                              <a:cs typeface="Times New Roman" panose="02020603050405020304" pitchFamily="18" charset="0"/>
                            </a:rPr>
                            <m:t>𝟏</m:t>
                          </m:r>
                        </m:e>
                      </m:mr>
                    </m:m>
                  </m:oMath>
                </a14:m>
                <a:r>
                  <a:rPr lang="es-CO" sz="2800" b="1" dirty="0">
                    <a:solidFill>
                      <a:srgbClr val="C00000"/>
                    </a:solidFill>
                    <a:ea typeface="Times New Roman" panose="02020603050405020304" pitchFamily="18" charset="0"/>
                    <a:cs typeface="Times New Roman" panose="02020603050405020304" pitchFamily="18" charset="0"/>
                  </a:rPr>
                  <a:t>) *(1/6)</a:t>
                </a:r>
                <a:r>
                  <a:rPr lang="es-CO" sz="2800" b="1" baseline="30000" dirty="0">
                    <a:solidFill>
                      <a:srgbClr val="C00000"/>
                    </a:solidFill>
                    <a:ea typeface="Times New Roman" panose="02020603050405020304" pitchFamily="18" charset="0"/>
                    <a:cs typeface="Times New Roman" panose="02020603050405020304" pitchFamily="18" charset="0"/>
                  </a:rPr>
                  <a:t>2</a:t>
                </a:r>
                <a:r>
                  <a:rPr lang="es-CO" sz="2800" b="1" dirty="0">
                    <a:solidFill>
                      <a:srgbClr val="C00000"/>
                    </a:solidFill>
                    <a:ea typeface="Times New Roman" panose="02020603050405020304" pitchFamily="18" charset="0"/>
                    <a:cs typeface="Times New Roman" panose="02020603050405020304" pitchFamily="18" charset="0"/>
                  </a:rPr>
                  <a:t> * (5/6)</a:t>
                </a:r>
                <a:r>
                  <a:rPr lang="es-CO" sz="2800" b="1" baseline="30000" dirty="0">
                    <a:solidFill>
                      <a:srgbClr val="C00000"/>
                    </a:solidFill>
                    <a:ea typeface="Times New Roman" panose="02020603050405020304" pitchFamily="18" charset="0"/>
                    <a:cs typeface="Times New Roman" panose="02020603050405020304" pitchFamily="18" charset="0"/>
                  </a:rPr>
                  <a:t>6 </a:t>
                </a:r>
                <a:r>
                  <a:rPr lang="es-CO" sz="2800" b="1" dirty="0">
                    <a:solidFill>
                      <a:srgbClr val="C00000"/>
                    </a:solidFill>
                    <a:ea typeface="Times New Roman" panose="02020603050405020304" pitchFamily="18" charset="0"/>
                    <a:cs typeface="Times New Roman" panose="02020603050405020304" pitchFamily="18" charset="0"/>
                  </a:rPr>
                  <a:t>= 0.06512</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32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solidFill>
                    <a:srgbClr val="00B0F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510748"/>
                <a:ext cx="10375900" cy="7213257"/>
              </a:xfrm>
              <a:prstGeom prst="rect">
                <a:avLst/>
              </a:prstGeom>
              <a:blipFill>
                <a:blip r:embed="rId2"/>
                <a:stretch>
                  <a:fillRect r="-1234"/>
                </a:stretch>
              </a:blipFill>
            </p:spPr>
            <p:txBody>
              <a:bodyPr/>
              <a:lstStyle/>
              <a:p>
                <a:r>
                  <a:rPr lang="es-CO">
                    <a:noFill/>
                  </a:rPr>
                  <a:t> </a:t>
                </a:r>
              </a:p>
            </p:txBody>
          </p:sp>
        </mc:Fallback>
      </mc:AlternateContent>
    </p:spTree>
    <p:extLst>
      <p:ext uri="{BB962C8B-B14F-4D97-AF65-F5344CB8AC3E}">
        <p14:creationId xmlns:p14="http://schemas.microsoft.com/office/powerpoint/2010/main" val="1450332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wd">
                                    <p:tmAbs val="5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1001"/>
                            </p:stCondLst>
                            <p:childTnLst>
                              <p:par>
                                <p:cTn id="8" presetID="1" presetClass="entr" presetSubtype="0" fill="hold" nodeType="afterEffect">
                                  <p:stCondLst>
                                    <p:cond delay="0"/>
                                  </p:stCondLst>
                                  <p:iterate type="wd">
                                    <p:tmAbs val="5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2002"/>
                            </p:stCondLst>
                            <p:childTnLst>
                              <p:par>
                                <p:cTn id="11" presetID="1" presetClass="entr" presetSubtype="0" fill="hold" nodeType="afterEffect">
                                  <p:stCondLst>
                                    <p:cond delay="0"/>
                                  </p:stCondLst>
                                  <p:iterate type="wd">
                                    <p:tmAbs val="5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11003"/>
                            </p:stCondLst>
                            <p:childTnLst>
                              <p:par>
                                <p:cTn id="14" presetID="1" presetClass="entr" presetSubtype="0" fill="hold" nodeType="afterEffect">
                                  <p:stCondLst>
                                    <p:cond delay="0"/>
                                  </p:stCondLst>
                                  <p:iterate type="wd">
                                    <p:tmAbs val="500"/>
                                  </p:iterate>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17504"/>
                            </p:stCondLst>
                            <p:childTnLst>
                              <p:par>
                                <p:cTn id="17" presetID="1" presetClass="entr" presetSubtype="0" fill="hold" nodeType="afterEffect">
                                  <p:stCondLst>
                                    <p:cond delay="0"/>
                                  </p:stCondLst>
                                  <p:iterate type="wd">
                                    <p:tmAbs val="500"/>
                                  </p:iterate>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22505"/>
                            </p:stCondLst>
                            <p:childTnLst>
                              <p:par>
                                <p:cTn id="20" presetID="1" presetClass="entr" presetSubtype="0" fill="hold" nodeType="afterEffect">
                                  <p:stCondLst>
                                    <p:cond delay="0"/>
                                  </p:stCondLst>
                                  <p:iterate type="wd">
                                    <p:tmAbs val="500"/>
                                  </p:iterate>
                                  <p:childTnLst>
                                    <p:set>
                                      <p:cBhvr>
                                        <p:cTn id="21"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838200" y="602188"/>
                <a:ext cx="10375900" cy="6339684"/>
              </a:xfrm>
              <a:prstGeom prst="rect">
                <a:avLst/>
              </a:prstGeom>
            </p:spPr>
            <p:txBody>
              <a:bodyPr wrap="square">
                <a:spAutoFit/>
              </a:bodyPr>
              <a:lstStyle/>
              <a:p>
                <a:pPr algn="just">
                  <a:lnSpc>
                    <a:spcPct val="115000"/>
                  </a:lnSpc>
                  <a:spcAft>
                    <a:spcPts val="1000"/>
                  </a:spcAft>
                </a:pPr>
                <a14:m>
                  <m:oMathPara xmlns:m="http://schemas.openxmlformats.org/officeDocument/2006/math">
                    <m:oMathParaPr>
                      <m:jc m:val="centerGroup"/>
                    </m:oMathParaPr>
                    <m:oMath xmlns:m="http://schemas.openxmlformats.org/officeDocument/2006/math">
                      <m:r>
                        <m:rPr>
                          <m:nor/>
                        </m:rPr>
                        <a:rPr lang="es-CO" sz="3200" b="1" dirty="0">
                          <a:solidFill>
                            <a:srgbClr val="C00000"/>
                          </a:solidFill>
                          <a:ea typeface="Times New Roman" panose="02020603050405020304" pitchFamily="18" charset="0"/>
                          <a:cs typeface="Times New Roman" panose="02020603050405020304" pitchFamily="18" charset="0"/>
                        </a:rPr>
                        <m:t>Modelos</m:t>
                      </m:r>
                      <m:r>
                        <m:rPr>
                          <m:nor/>
                        </m:rPr>
                        <a:rPr lang="es-CO" sz="3200" b="1" dirty="0">
                          <a:solidFill>
                            <a:srgbClr val="C00000"/>
                          </a:solidFill>
                          <a:ea typeface="Times New Roman" panose="02020603050405020304" pitchFamily="18" charset="0"/>
                          <a:cs typeface="Times New Roman" panose="02020603050405020304" pitchFamily="18" charset="0"/>
                        </a:rPr>
                        <m:t> </m:t>
                      </m:r>
                      <m:r>
                        <m:rPr>
                          <m:nor/>
                        </m:rPr>
                        <a:rPr lang="es-CO" sz="3200" b="1" dirty="0">
                          <a:solidFill>
                            <a:srgbClr val="C00000"/>
                          </a:solidFill>
                          <a:ea typeface="Times New Roman" panose="02020603050405020304" pitchFamily="18" charset="0"/>
                          <a:cs typeface="Times New Roman" panose="02020603050405020304" pitchFamily="18" charset="0"/>
                        </a:rPr>
                        <m:t>Probabil</m:t>
                      </m:r>
                      <m:r>
                        <m:rPr>
                          <m:nor/>
                        </m:rPr>
                        <a:rPr lang="es-CO" sz="3200" b="1" dirty="0">
                          <a:solidFill>
                            <a:srgbClr val="C00000"/>
                          </a:solidFill>
                          <a:ea typeface="Times New Roman" panose="02020603050405020304" pitchFamily="18" charset="0"/>
                          <a:cs typeface="Times New Roman" panose="02020603050405020304" pitchFamily="18" charset="0"/>
                        </a:rPr>
                        <m:t>í</m:t>
                      </m:r>
                      <m:r>
                        <m:rPr>
                          <m:nor/>
                        </m:rPr>
                        <a:rPr lang="es-CO" sz="3200" b="1" dirty="0">
                          <a:solidFill>
                            <a:srgbClr val="C00000"/>
                          </a:solidFill>
                          <a:ea typeface="Times New Roman" panose="02020603050405020304" pitchFamily="18" charset="0"/>
                          <a:cs typeface="Times New Roman" panose="02020603050405020304" pitchFamily="18" charset="0"/>
                        </a:rPr>
                        <m:t>sticos</m:t>
                      </m:r>
                      <m:r>
                        <m:rPr>
                          <m:nor/>
                        </m:rPr>
                        <a:rPr lang="es-CO" sz="3200" b="1" dirty="0">
                          <a:solidFill>
                            <a:srgbClr val="C00000"/>
                          </a:solidFill>
                          <a:ea typeface="Times New Roman" panose="02020603050405020304" pitchFamily="18" charset="0"/>
                          <a:cs typeface="Times New Roman" panose="02020603050405020304" pitchFamily="18" charset="0"/>
                        </a:rPr>
                        <m:t> </m:t>
                      </m:r>
                      <m:r>
                        <m:rPr>
                          <m:nor/>
                        </m:rPr>
                        <a:rPr lang="es-CO" sz="3200" b="1" dirty="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solidFill>
                    <a:srgbClr val="C00000"/>
                  </a:solidFill>
                  <a:ea typeface="Times New Roman" panose="02020603050405020304" pitchFamily="18" charset="0"/>
                  <a:cs typeface="Times New Roman" panose="02020603050405020304" pitchFamily="18" charset="0"/>
                </a:endParaRPr>
              </a:p>
              <a:p>
                <a:pPr algn="just">
                  <a:lnSpc>
                    <a:spcPct val="115000"/>
                  </a:lnSpc>
                  <a:spcAft>
                    <a:spcPts val="1000"/>
                  </a:spcAft>
                </a:pPr>
                <a:r>
                  <a:rPr lang="es-CO" sz="3200" b="1" dirty="0">
                    <a:effectLst/>
                    <a:latin typeface="Calibri" panose="020F0502020204030204" pitchFamily="34" charset="0"/>
                    <a:ea typeface="Times New Roman" panose="02020603050405020304" pitchFamily="18" charset="0"/>
                    <a:cs typeface="Calibri" panose="020F0502020204030204" pitchFamily="34" charset="0"/>
                  </a:rPr>
                  <a:t>Ejercicio 1: </a:t>
                </a:r>
                <a:r>
                  <a:rPr lang="es-CO" sz="3200" b="1" dirty="0">
                    <a:latin typeface="Calibri" panose="020F0502020204030204" pitchFamily="34" charset="0"/>
                    <a:ea typeface="Times New Roman" panose="02020603050405020304" pitchFamily="18" charset="0"/>
                    <a:cs typeface="Times New Roman" panose="02020603050405020304" pitchFamily="18" charset="0"/>
                  </a:rPr>
                  <a:t>Determinar el valor de k para que la función </a:t>
                </a:r>
              </a:p>
              <a:p>
                <a:pPr algn="just">
                  <a:lnSpc>
                    <a:spcPct val="115000"/>
                  </a:lnSpc>
                  <a:spcAft>
                    <a:spcPts val="1000"/>
                  </a:spcAft>
                </a:pPr>
                <a14:m>
                  <m:oMathPara xmlns:m="http://schemas.openxmlformats.org/officeDocument/2006/math">
                    <m:oMathParaPr>
                      <m:jc m:val="centerGroup"/>
                    </m:oMathParaPr>
                    <m:oMath xmlns:m="http://schemas.openxmlformats.org/officeDocument/2006/math">
                      <m:r>
                        <a:rPr lang="es-CO" sz="3200" b="1" i="1">
                          <a:latin typeface="Cambria Math" panose="02040503050406030204" pitchFamily="18" charset="0"/>
                          <a:ea typeface="Times New Roman" panose="02020603050405020304" pitchFamily="18" charset="0"/>
                          <a:cs typeface="Times New Roman" panose="02020603050405020304" pitchFamily="18" charset="0"/>
                        </a:rPr>
                        <m:t>𝑷</m:t>
                      </m:r>
                      <m:d>
                        <m:dPr>
                          <m:begChr m:val="{"/>
                          <m:endChr m:val="}"/>
                          <m:ctrlPr>
                            <a:rPr lang="es-CO" sz="32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3200" b="1" i="1">
                              <a:latin typeface="Cambria Math" panose="02040503050406030204" pitchFamily="18" charset="0"/>
                              <a:ea typeface="Times New Roman" panose="02020603050405020304" pitchFamily="18" charset="0"/>
                              <a:cs typeface="Times New Roman" panose="02020603050405020304" pitchFamily="18" charset="0"/>
                            </a:rPr>
                            <m:t>𝑿</m:t>
                          </m:r>
                          <m:r>
                            <a:rPr lang="es-CO" sz="3200" b="1" i="1">
                              <a:latin typeface="Cambria Math" panose="02040503050406030204" pitchFamily="18" charset="0"/>
                              <a:ea typeface="Times New Roman" panose="02020603050405020304" pitchFamily="18" charset="0"/>
                              <a:cs typeface="Times New Roman" panose="02020603050405020304" pitchFamily="18" charset="0"/>
                            </a:rPr>
                            <m:t>=</m:t>
                          </m:r>
                          <m:r>
                            <a:rPr lang="es-CO" sz="3200" b="1" i="1">
                              <a:latin typeface="Cambria Math" panose="02040503050406030204" pitchFamily="18" charset="0"/>
                              <a:ea typeface="Times New Roman" panose="02020603050405020304" pitchFamily="18" charset="0"/>
                              <a:cs typeface="Times New Roman" panose="02020603050405020304" pitchFamily="18" charset="0"/>
                            </a:rPr>
                            <m:t>𝒙</m:t>
                          </m:r>
                        </m:e>
                      </m:d>
                      <m:r>
                        <a:rPr lang="es-CO" sz="3200" b="1" i="1">
                          <a:latin typeface="Cambria Math" panose="02040503050406030204" pitchFamily="18" charset="0"/>
                          <a:ea typeface="Times New Roman" panose="02020603050405020304" pitchFamily="18" charset="0"/>
                          <a:cs typeface="Times New Roman" panose="02020603050405020304" pitchFamily="18" charset="0"/>
                        </a:rPr>
                        <m:t>=</m:t>
                      </m:r>
                      <m:r>
                        <a:rPr lang="es-CO" sz="3200" b="1" i="1">
                          <a:latin typeface="Cambria Math" panose="02040503050406030204" pitchFamily="18" charset="0"/>
                          <a:ea typeface="Times New Roman" panose="02020603050405020304" pitchFamily="18" charset="0"/>
                          <a:cs typeface="Times New Roman" panose="02020603050405020304" pitchFamily="18" charset="0"/>
                        </a:rPr>
                        <m:t>𝑷</m:t>
                      </m:r>
                      <m:d>
                        <m:dPr>
                          <m:ctrlPr>
                            <a:rPr lang="es-CO" sz="32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3200" b="1" i="1">
                              <a:latin typeface="Cambria Math" panose="02040503050406030204" pitchFamily="18" charset="0"/>
                              <a:ea typeface="Times New Roman" panose="02020603050405020304" pitchFamily="18" charset="0"/>
                              <a:cs typeface="Times New Roman" panose="02020603050405020304" pitchFamily="18" charset="0"/>
                            </a:rPr>
                            <m:t>𝒙</m:t>
                          </m:r>
                        </m:e>
                      </m:d>
                      <m:r>
                        <a:rPr lang="es-CO" sz="3200" b="1" i="1">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32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a:latin typeface="Cambria Math" panose="02040503050406030204" pitchFamily="18" charset="0"/>
                              <a:ea typeface="Times New Roman" panose="02020603050405020304" pitchFamily="18" charset="0"/>
                              <a:cs typeface="Times New Roman" panose="02020603050405020304" pitchFamily="18" charset="0"/>
                            </a:rPr>
                            <m:t>𝒌</m:t>
                          </m:r>
                        </m:num>
                        <m:den>
                          <m:r>
                            <a:rPr lang="es-CO" sz="3200" b="1" i="1">
                              <a:latin typeface="Cambria Math" panose="02040503050406030204" pitchFamily="18" charset="0"/>
                              <a:ea typeface="Times New Roman" panose="02020603050405020304" pitchFamily="18" charset="0"/>
                              <a:cs typeface="Times New Roman" panose="02020603050405020304" pitchFamily="18" charset="0"/>
                            </a:rPr>
                            <m:t>𝒙</m:t>
                          </m:r>
                        </m:den>
                      </m:f>
                      <m:r>
                        <a:rPr lang="es-CO" sz="3200" b="1" i="1">
                          <a:latin typeface="Cambria Math" panose="02040503050406030204" pitchFamily="18" charset="0"/>
                          <a:ea typeface="Times New Roman" panose="02020603050405020304" pitchFamily="18" charset="0"/>
                          <a:cs typeface="Times New Roman" panose="02020603050405020304" pitchFamily="18" charset="0"/>
                        </a:rPr>
                        <m:t>, </m:t>
                      </m:r>
                      <m:r>
                        <a:rPr lang="es-CO" sz="3200" b="1" i="1">
                          <a:latin typeface="Cambria Math" panose="02040503050406030204" pitchFamily="18" charset="0"/>
                          <a:ea typeface="Times New Roman" panose="02020603050405020304" pitchFamily="18" charset="0"/>
                          <a:cs typeface="Times New Roman" panose="02020603050405020304" pitchFamily="18" charset="0"/>
                        </a:rPr>
                        <m:t>𝒙</m:t>
                      </m:r>
                      <m:r>
                        <a:rPr lang="es-CO" sz="3200" b="1" i="1">
                          <a:latin typeface="Cambria Math" panose="02040503050406030204" pitchFamily="18" charset="0"/>
                          <a:ea typeface="Times New Roman" panose="02020603050405020304" pitchFamily="18" charset="0"/>
                          <a:cs typeface="Times New Roman" panose="02020603050405020304" pitchFamily="18" charset="0"/>
                        </a:rPr>
                        <m:t>=</m:t>
                      </m:r>
                      <m:r>
                        <a:rPr lang="es-CO" sz="3200" b="1" i="1">
                          <a:latin typeface="Cambria Math" panose="02040503050406030204" pitchFamily="18" charset="0"/>
                          <a:ea typeface="Times New Roman" panose="02020603050405020304" pitchFamily="18" charset="0"/>
                          <a:cs typeface="Times New Roman" panose="02020603050405020304" pitchFamily="18" charset="0"/>
                        </a:rPr>
                        <m:t>𝟏</m:t>
                      </m:r>
                      <m:r>
                        <a:rPr lang="es-CO" sz="3200" b="1" i="1">
                          <a:latin typeface="Cambria Math" panose="02040503050406030204" pitchFamily="18" charset="0"/>
                          <a:ea typeface="Times New Roman" panose="02020603050405020304" pitchFamily="18" charset="0"/>
                          <a:cs typeface="Times New Roman" panose="02020603050405020304" pitchFamily="18" charset="0"/>
                        </a:rPr>
                        <m:t>, </m:t>
                      </m:r>
                      <m:r>
                        <a:rPr lang="es-CO" sz="3200" b="1" i="1">
                          <a:latin typeface="Cambria Math" panose="02040503050406030204" pitchFamily="18" charset="0"/>
                          <a:ea typeface="Times New Roman" panose="02020603050405020304" pitchFamily="18" charset="0"/>
                          <a:cs typeface="Times New Roman" panose="02020603050405020304" pitchFamily="18" charset="0"/>
                        </a:rPr>
                        <m:t>𝟐</m:t>
                      </m:r>
                      <m:r>
                        <a:rPr lang="es-CO" sz="3200" b="1" i="1">
                          <a:latin typeface="Cambria Math" panose="02040503050406030204" pitchFamily="18" charset="0"/>
                          <a:ea typeface="Times New Roman" panose="02020603050405020304" pitchFamily="18" charset="0"/>
                          <a:cs typeface="Times New Roman" panose="02020603050405020304" pitchFamily="18" charset="0"/>
                        </a:rPr>
                        <m:t>, </m:t>
                      </m:r>
                      <m:r>
                        <a:rPr lang="es-CO" sz="3200" b="1" i="1">
                          <a:latin typeface="Cambria Math" panose="02040503050406030204" pitchFamily="18" charset="0"/>
                          <a:ea typeface="Times New Roman" panose="02020603050405020304" pitchFamily="18" charset="0"/>
                          <a:cs typeface="Times New Roman" panose="02020603050405020304" pitchFamily="18" charset="0"/>
                        </a:rPr>
                        <m:t>𝟑</m:t>
                      </m:r>
                      <m:r>
                        <a:rPr lang="es-CO" sz="3200" b="1" i="1">
                          <a:latin typeface="Cambria Math" panose="02040503050406030204" pitchFamily="18" charset="0"/>
                          <a:ea typeface="Times New Roman" panose="02020603050405020304" pitchFamily="18" charset="0"/>
                          <a:cs typeface="Times New Roman" panose="02020603050405020304" pitchFamily="18" charset="0"/>
                        </a:rPr>
                        <m:t>, </m:t>
                      </m:r>
                      <m:r>
                        <a:rPr lang="es-CO" sz="3200" b="1" i="1">
                          <a:latin typeface="Cambria Math" panose="02040503050406030204" pitchFamily="18" charset="0"/>
                          <a:ea typeface="Times New Roman" panose="02020603050405020304" pitchFamily="18" charset="0"/>
                          <a:cs typeface="Times New Roman" panose="02020603050405020304" pitchFamily="18" charset="0"/>
                        </a:rPr>
                        <m:t>𝟒</m:t>
                      </m:r>
                      <m:r>
                        <a:rPr lang="es-CO" sz="3200" b="1" i="1">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s-CO" sz="3200" b="1" dirty="0">
                    <a:latin typeface="Calibri" panose="020F0502020204030204" pitchFamily="34" charset="0"/>
                    <a:ea typeface="Times New Roman" panose="02020603050405020304" pitchFamily="18" charset="0"/>
                    <a:cs typeface="Times New Roman" panose="02020603050405020304" pitchFamily="18" charset="0"/>
                  </a:rPr>
                  <a:t>sea la función de probabilidad de X. </a:t>
                </a:r>
              </a:p>
              <a:p>
                <a:pPr marL="342900" lvl="0" indent="-342900" algn="just">
                  <a:lnSpc>
                    <a:spcPct val="115000"/>
                  </a:lnSpc>
                  <a:spcAft>
                    <a:spcPts val="0"/>
                  </a:spcAft>
                  <a:buSzPts val="1100"/>
                  <a:buFont typeface="+mj-lt"/>
                  <a:buAutoNum type="alphaLcPeriod"/>
                </a:pPr>
                <a:r>
                  <a:rPr lang="es-CO" sz="3200" b="1" dirty="0">
                    <a:latin typeface="Calibri" panose="020F0502020204030204" pitchFamily="34" charset="0"/>
                    <a:ea typeface="Times New Roman" panose="02020603050405020304" pitchFamily="18" charset="0"/>
                    <a:cs typeface="Times New Roman" panose="02020603050405020304" pitchFamily="18" charset="0"/>
                  </a:rPr>
                  <a:t>Determinar </a:t>
                </a:r>
                <a:r>
                  <a:rPr lang="es-CO" sz="3200" b="1" dirty="0">
                    <a:effectLst/>
                    <a:latin typeface="Calibri" panose="020F0502020204030204" pitchFamily="34" charset="0"/>
                    <a:ea typeface="Times New Roman" panose="02020603050405020304" pitchFamily="18" charset="0"/>
                    <a:cs typeface="Calibri" panose="020F0502020204030204" pitchFamily="34" charset="0"/>
                  </a:rPr>
                  <a:t>P (X ≤ 3)</a:t>
                </a:r>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r>
                  <a:rPr lang="es-CO" sz="3200" b="1" dirty="0">
                    <a:latin typeface="Calibri" panose="020F0502020204030204" pitchFamily="34" charset="0"/>
                    <a:ea typeface="Times New Roman" panose="02020603050405020304" pitchFamily="18" charset="0"/>
                    <a:cs typeface="Times New Roman" panose="02020603050405020304" pitchFamily="18" charset="0"/>
                  </a:rPr>
                  <a:t>Determinar </a:t>
                </a:r>
                <a:r>
                  <a:rPr lang="es-CO" sz="3200" b="1" dirty="0">
                    <a:effectLst/>
                    <a:latin typeface="Calibri" panose="020F0502020204030204" pitchFamily="34" charset="0"/>
                    <a:ea typeface="Times New Roman" panose="02020603050405020304" pitchFamily="18" charset="0"/>
                    <a:cs typeface="Calibri" panose="020F0502020204030204" pitchFamily="34" charset="0"/>
                  </a:rPr>
                  <a:t>P (2 &lt; X)</a:t>
                </a:r>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r>
                  <a:rPr lang="es-CO" sz="3200" b="1" dirty="0">
                    <a:latin typeface="Calibri" panose="020F0502020204030204" pitchFamily="34" charset="0"/>
                    <a:ea typeface="Times New Roman" panose="02020603050405020304" pitchFamily="18" charset="0"/>
                    <a:cs typeface="Times New Roman" panose="02020603050405020304" pitchFamily="18" charset="0"/>
                  </a:rPr>
                  <a:t>Determinar </a:t>
                </a:r>
                <a:r>
                  <a:rPr lang="es-CO" sz="3200" b="1" dirty="0">
                    <a:effectLst/>
                    <a:latin typeface="Calibri" panose="020F0502020204030204" pitchFamily="34" charset="0"/>
                    <a:ea typeface="Times New Roman" panose="02020603050405020304" pitchFamily="18" charset="0"/>
                    <a:cs typeface="Calibri" panose="020F0502020204030204" pitchFamily="34" charset="0"/>
                  </a:rPr>
                  <a:t>P (2 ≤ X ≤ 3)</a:t>
                </a:r>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SzPts val="1100"/>
                  <a:buFont typeface="+mj-lt"/>
                  <a:buAutoNum type="alphaLcPeriod"/>
                </a:pPr>
                <a:r>
                  <a:rPr lang="es-CO" sz="3200" b="1" dirty="0">
                    <a:effectLst/>
                    <a:latin typeface="Calibri" panose="020F0502020204030204" pitchFamily="34" charset="0"/>
                    <a:ea typeface="Times New Roman" panose="02020603050405020304" pitchFamily="18" charset="0"/>
                    <a:cs typeface="Calibri" panose="020F0502020204030204" pitchFamily="34" charset="0"/>
                  </a:rPr>
                  <a:t>Valor Esperado de X</a:t>
                </a:r>
              </a:p>
              <a:p>
                <a:pPr marL="342900" lvl="0" indent="-342900" algn="just">
                  <a:lnSpc>
                    <a:spcPct val="115000"/>
                  </a:lnSpc>
                  <a:spcAft>
                    <a:spcPts val="1000"/>
                  </a:spcAft>
                  <a:buSzPts val="1100"/>
                  <a:buFont typeface="+mj-lt"/>
                  <a:buAutoNum type="alphaLcPeriod"/>
                </a:pPr>
                <a:r>
                  <a:rPr lang="es-CO" sz="3200" b="1" dirty="0">
                    <a:effectLst/>
                    <a:latin typeface="Calibri" panose="020F0502020204030204" pitchFamily="34" charset="0"/>
                    <a:ea typeface="Times New Roman" panose="02020603050405020304" pitchFamily="18" charset="0"/>
                    <a:cs typeface="Calibri" panose="020F0502020204030204" pitchFamily="34" charset="0"/>
                  </a:rPr>
                  <a:t>La Varianza de X</a:t>
                </a:r>
                <a:endParaRPr lang="es-CO" sz="3200" b="1" dirty="0"/>
              </a:p>
            </p:txBody>
          </p:sp>
        </mc:Choice>
        <mc:Fallback xmlns="">
          <p:sp>
            <p:nvSpPr>
              <p:cNvPr id="4" name="Rectángulo 3"/>
              <p:cNvSpPr>
                <a:spLocks noRot="1" noChangeAspect="1" noMove="1" noResize="1" noEditPoints="1" noAdjustHandles="1" noChangeArrowheads="1" noChangeShapeType="1" noTextEdit="1"/>
              </p:cNvSpPr>
              <p:nvPr/>
            </p:nvSpPr>
            <p:spPr>
              <a:xfrm>
                <a:off x="838200" y="602188"/>
                <a:ext cx="10375900" cy="6339684"/>
              </a:xfrm>
              <a:prstGeom prst="rect">
                <a:avLst/>
              </a:prstGeom>
              <a:blipFill>
                <a:blip r:embed="rId2"/>
                <a:stretch>
                  <a:fillRect l="-1528" b="-1731"/>
                </a:stretch>
              </a:blipFill>
            </p:spPr>
            <p:txBody>
              <a:bodyPr/>
              <a:lstStyle/>
              <a:p>
                <a:r>
                  <a:rPr lang="es-CO">
                    <a:noFill/>
                  </a:rPr>
                  <a:t> </a:t>
                </a:r>
              </a:p>
            </p:txBody>
          </p:sp>
        </mc:Fallback>
      </mc:AlternateContent>
    </p:spTree>
    <p:extLst>
      <p:ext uri="{BB962C8B-B14F-4D97-AF65-F5344CB8AC3E}">
        <p14:creationId xmlns:p14="http://schemas.microsoft.com/office/powerpoint/2010/main" val="23665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100"/>
                                  </p:iterate>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par>
                          <p:cTn id="7" fill="hold">
                            <p:stCondLst>
                              <p:cond delay="4601"/>
                            </p:stCondLst>
                            <p:childTnLst>
                              <p:par>
                                <p:cTn id="8" presetID="1" presetClass="entr" presetSubtype="0" fill="hold" nodeType="afterEffect">
                                  <p:stCondLst>
                                    <p:cond delay="0"/>
                                  </p:stCondLst>
                                  <p:iterate type="lt">
                                    <p:tmAbs val="100"/>
                                  </p:iterate>
                                  <p:childTnLst>
                                    <p:set>
                                      <p:cBhvr>
                                        <p:cTn id="9" dur="1" fill="hold">
                                          <p:stCondLst>
                                            <p:cond delay="0"/>
                                          </p:stCondLst>
                                        </p:cTn>
                                        <p:tgtEl>
                                          <p:spTgt spid="4">
                                            <p:txEl>
                                              <p:pRg st="0" end="0"/>
                                            </p:txEl>
                                          </p:spTgt>
                                        </p:tgtEl>
                                        <p:attrNameLst>
                                          <p:attrName>style.visibility</p:attrName>
                                        </p:attrNameLst>
                                      </p:cBhvr>
                                      <p:to>
                                        <p:strVal val="visible"/>
                                      </p:to>
                                    </p:set>
                                  </p:childTnLst>
                                </p:cTn>
                              </p:par>
                            </p:childTnLst>
                          </p:cTn>
                        </p:par>
                        <p:par>
                          <p:cTn id="10" fill="hold">
                            <p:stCondLst>
                              <p:cond delay="7602"/>
                            </p:stCondLst>
                            <p:childTnLst>
                              <p:par>
                                <p:cTn id="11" presetID="1" presetClass="entr" presetSubtype="0" fill="hold" nodeType="afterEffect">
                                  <p:stCondLst>
                                    <p:cond delay="0"/>
                                  </p:stCondLst>
                                  <p:iterate type="lt">
                                    <p:tmAbs val="1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10303"/>
                            </p:stCondLst>
                            <p:childTnLst>
                              <p:par>
                                <p:cTn id="14" presetID="1" presetClass="entr" presetSubtype="0" fill="hold" nodeType="afterEffect">
                                  <p:stCondLst>
                                    <p:cond delay="0"/>
                                  </p:stCondLst>
                                  <p:iterate type="lt">
                                    <p:tmAbs val="100"/>
                                  </p:iterate>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13204"/>
                            </p:stCondLst>
                            <p:childTnLst>
                              <p:par>
                                <p:cTn id="17" presetID="1" presetClass="entr" presetSubtype="0" fill="hold" nodeType="afterEffect">
                                  <p:stCondLst>
                                    <p:cond delay="0"/>
                                  </p:stCondLst>
                                  <p:iterate type="lt">
                                    <p:tmAbs val="100"/>
                                  </p:iterate>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14705"/>
                            </p:stCondLst>
                            <p:childTnLst>
                              <p:par>
                                <p:cTn id="20" presetID="1" presetClass="entr" presetSubtype="0" fill="hold" nodeType="afterEffect">
                                  <p:stCondLst>
                                    <p:cond delay="0"/>
                                  </p:stCondLst>
                                  <p:iterate type="lt">
                                    <p:tmAbs val="100"/>
                                  </p:iterate>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16206"/>
                            </p:stCondLst>
                            <p:childTnLst>
                              <p:par>
                                <p:cTn id="23" presetID="1" presetClass="entr" presetSubtype="0" fill="hold" nodeType="afterEffect">
                                  <p:stCondLst>
                                    <p:cond delay="0"/>
                                  </p:stCondLst>
                                  <p:iterate type="lt">
                                    <p:tmAbs val="100"/>
                                  </p:iterate>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17907"/>
                            </p:stCondLst>
                            <p:childTnLst>
                              <p:par>
                                <p:cTn id="26" presetID="1" presetClass="entr" presetSubtype="0" fill="hold" nodeType="afterEffect">
                                  <p:stCondLst>
                                    <p:cond delay="0"/>
                                  </p:stCondLst>
                                  <p:iterate type="lt">
                                    <p:tmAbs val="100"/>
                                  </p:iterate>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par>
                          <p:cTn id="28" fill="hold">
                            <p:stCondLst>
                              <p:cond delay="19408"/>
                            </p:stCondLst>
                            <p:childTnLst>
                              <p:par>
                                <p:cTn id="29" presetID="1" presetClass="entr" presetSubtype="0" fill="hold" nodeType="afterEffect">
                                  <p:stCondLst>
                                    <p:cond delay="0"/>
                                  </p:stCondLst>
                                  <p:iterate type="lt">
                                    <p:tmAbs val="100"/>
                                  </p:iterate>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288679"/>
                <a:ext cx="10375900" cy="8271560"/>
              </a:xfrm>
              <a:prstGeom prst="rect">
                <a:avLst/>
              </a:prstGeom>
            </p:spPr>
            <p:txBody>
              <a:bodyPr wrap="square">
                <a:spAutoFit/>
              </a:bodyPr>
              <a:lstStyle/>
              <a:p>
                <a:pPr algn="ctr">
                  <a:lnSpc>
                    <a:spcPct val="115000"/>
                  </a:lnSpc>
                  <a:buSzPts val="1100"/>
                </a:pPr>
                <a14:m>
                  <m:oMathPara xmlns:m="http://schemas.openxmlformats.org/officeDocument/2006/math">
                    <m:oMathParaPr>
                      <m:jc m:val="centerGroup"/>
                    </m:oMathParaPr>
                    <m:oMath xmlns:m="http://schemas.openxmlformats.org/officeDocument/2006/math">
                      <m:r>
                        <m:rPr>
                          <m:nor/>
                        </m:rPr>
                        <a:rPr lang="es-CO" sz="3200" b="1" dirty="0" smtClean="0">
                          <a:solidFill>
                            <a:srgbClr val="C00000"/>
                          </a:solidFill>
                          <a:ea typeface="Times New Roman" panose="02020603050405020304" pitchFamily="18" charset="0"/>
                          <a:cs typeface="Times New Roman" panose="02020603050405020304" pitchFamily="18" charset="0"/>
                        </a:rPr>
                        <m:t>Modelos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Probabil</m:t>
                      </m:r>
                      <m:r>
                        <m:rPr>
                          <m:nor/>
                        </m:rPr>
                        <a:rPr lang="es-CO" sz="3200" b="1" dirty="0" smtClean="0">
                          <a:solidFill>
                            <a:srgbClr val="C00000"/>
                          </a:solidFill>
                          <a:ea typeface="Times New Roman" panose="02020603050405020304" pitchFamily="18" charset="0"/>
                          <a:cs typeface="Times New Roman" panose="02020603050405020304" pitchFamily="18" charset="0"/>
                        </a:rPr>
                        <m:t>í</m:t>
                      </m:r>
                      <m:r>
                        <m:rPr>
                          <m:nor/>
                        </m:rPr>
                        <a:rPr lang="es-CO" sz="3200" b="1" dirty="0" smtClean="0">
                          <a:solidFill>
                            <a:srgbClr val="C00000"/>
                          </a:solidFill>
                          <a:ea typeface="Times New Roman" panose="02020603050405020304" pitchFamily="18" charset="0"/>
                          <a:cs typeface="Times New Roman" panose="02020603050405020304" pitchFamily="18" charset="0"/>
                        </a:rPr>
                        <m:t>sticos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solidFill>
                    <a:srgbClr val="C00000"/>
                  </a:solidFill>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14:m>
                  <m:oMath xmlns:m="http://schemas.openxmlformats.org/officeDocument/2006/math">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𝑴𝒐𝒅𝒆𝒍𝒐</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 </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𝑩𝒊𝒏𝒐𝒎𝒊𝒂𝒍</m:t>
                    </m:r>
                  </m:oMath>
                </a14:m>
                <a:r>
                  <a:rPr lang="es-CO" sz="2800" b="1" dirty="0">
                    <a:ea typeface="Times New Roman" panose="02020603050405020304" pitchFamily="18" charset="0"/>
                    <a:cs typeface="Times New Roman" panose="02020603050405020304" pitchFamily="18" charset="0"/>
                  </a:rPr>
                  <a:t> Negativo (II) –según celular</a:t>
                </a:r>
              </a:p>
              <a:p>
                <a:pPr marL="800100" lvl="1" indent="-342900" algn="just">
                  <a:lnSpc>
                    <a:spcPct val="115000"/>
                  </a:lnSpc>
                  <a:buSzPts val="1100"/>
                  <a:buFont typeface="+mj-lt"/>
                  <a:buAutoNum type="alphaLcPeriod"/>
                </a:pPr>
                <a:r>
                  <a:rPr lang="es-CO" sz="2800" b="1" dirty="0">
                    <a:solidFill>
                      <a:srgbClr val="00B0F0"/>
                    </a:solidFill>
                    <a:ea typeface="Times New Roman" panose="02020603050405020304" pitchFamily="18" charset="0"/>
                    <a:cs typeface="Times New Roman" panose="02020603050405020304" pitchFamily="18" charset="0"/>
                  </a:rPr>
                  <a:t>X</a:t>
                </a:r>
                <a:r>
                  <a:rPr lang="es-CO" sz="2800" b="1" dirty="0">
                    <a:ea typeface="Times New Roman" panose="02020603050405020304" pitchFamily="18" charset="0"/>
                    <a:cs typeface="Times New Roman" panose="02020603050405020304" pitchFamily="18" charset="0"/>
                  </a:rPr>
                  <a:t> = </a:t>
                </a:r>
                <a:r>
                  <a:rPr lang="es-CO" sz="2800" b="1" dirty="0">
                    <a:solidFill>
                      <a:schemeClr val="accent6">
                        <a:lumMod val="50000"/>
                      </a:schemeClr>
                    </a:solidFill>
                    <a:ea typeface="Times New Roman" panose="02020603050405020304" pitchFamily="18" charset="0"/>
                    <a:cs typeface="Times New Roman" panose="02020603050405020304" pitchFamily="18" charset="0"/>
                  </a:rPr>
                  <a:t>Ratón en el cual se obtiene el </a:t>
                </a:r>
                <a:r>
                  <a:rPr lang="es-CO" sz="2800" b="1" dirty="0">
                    <a:solidFill>
                      <a:srgbClr val="C00000"/>
                    </a:solidFill>
                    <a:ea typeface="Times New Roman" panose="02020603050405020304" pitchFamily="18" charset="0"/>
                    <a:cs typeface="Times New Roman" panose="02020603050405020304" pitchFamily="18" charset="0"/>
                  </a:rPr>
                  <a:t>2o</a:t>
                </a:r>
                <a:r>
                  <a:rPr lang="es-CO" sz="2800" b="1" dirty="0">
                    <a:ea typeface="Times New Roman" panose="02020603050405020304" pitchFamily="18" charset="0"/>
                    <a:cs typeface="Times New Roman" panose="02020603050405020304" pitchFamily="18" charset="0"/>
                  </a:rPr>
                  <a:t> éxito</a:t>
                </a:r>
              </a:p>
              <a:p>
                <a:pPr marL="800100" lvl="1" indent="-342900" algn="just">
                  <a:lnSpc>
                    <a:spcPct val="115000"/>
                  </a:lnSpc>
                  <a:buSzPts val="1100"/>
                  <a:buFont typeface="+mj-lt"/>
                  <a:buAutoNum type="alphaLcPeriod"/>
                </a:pPr>
                <a:r>
                  <a:rPr lang="es-CO" sz="2800" b="1" dirty="0">
                    <a:solidFill>
                      <a:schemeClr val="accent6">
                        <a:lumMod val="50000"/>
                      </a:schemeClr>
                    </a:solidFill>
                    <a:ea typeface="Times New Roman" panose="02020603050405020304" pitchFamily="18" charset="0"/>
                    <a:cs typeface="Times New Roman" panose="02020603050405020304" pitchFamily="18" charset="0"/>
                  </a:rPr>
                  <a:t>X tiene distribución binomial negativa (II) de parámetros </a:t>
                </a:r>
                <a:r>
                  <a:rPr lang="es-CO" sz="2800" b="1" dirty="0">
                    <a:solidFill>
                      <a:srgbClr val="C00000"/>
                    </a:solidFill>
                    <a:ea typeface="Times New Roman" panose="02020603050405020304" pitchFamily="18" charset="0"/>
                    <a:cs typeface="Times New Roman" panose="02020603050405020304" pitchFamily="18" charset="0"/>
                  </a:rPr>
                  <a:t>r = 2 y p = 1/6</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800" b="1" i="1" smtClean="0">
                            <a:solidFill>
                              <a:srgbClr val="C00000"/>
                            </a:solidFill>
                            <a:latin typeface="Cambria Math" panose="02040503050406030204" pitchFamily="18" charset="0"/>
                            <a:cs typeface="Times New Roman" panose="02020603050405020304" pitchFamily="18" charset="0"/>
                          </a:rPr>
                        </m:ctrlPr>
                      </m:mPr>
                      <m:mr>
                        <m:e>
                          <m:r>
                            <m:rPr>
                              <m:brk m:alnAt="7"/>
                            </m:rPr>
                            <a:rPr lang="es-CO" sz="2800" b="1" i="1" smtClean="0">
                              <a:solidFill>
                                <a:srgbClr val="C00000"/>
                              </a:solidFill>
                              <a:latin typeface="Cambria Math" panose="02040503050406030204" pitchFamily="18" charset="0"/>
                              <a:cs typeface="Times New Roman" panose="02020603050405020304" pitchFamily="18" charset="0"/>
                            </a:rPr>
                            <m:t>𝒙</m:t>
                          </m:r>
                          <m:r>
                            <a:rPr lang="es-CO" sz="2800" b="1" i="1" smtClean="0">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𝟏</m:t>
                          </m:r>
                        </m:e>
                      </m:mr>
                      <m:mr>
                        <m:e>
                          <m:r>
                            <a:rPr lang="es-CO" sz="2800" b="1" i="1" smtClean="0">
                              <a:solidFill>
                                <a:srgbClr val="C00000"/>
                              </a:solidFill>
                              <a:latin typeface="Cambria Math" panose="02040503050406030204" pitchFamily="18" charset="0"/>
                              <a:cs typeface="Times New Roman" panose="02020603050405020304" pitchFamily="18" charset="0"/>
                            </a:rPr>
                            <m:t>𝒓</m:t>
                          </m:r>
                          <m:r>
                            <a:rPr lang="es-CO" sz="2800" b="1" i="1" smtClean="0">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𝟏</m:t>
                          </m:r>
                        </m:e>
                      </m:mr>
                    </m:m>
                  </m:oMath>
                </a14:m>
                <a:r>
                  <a:rPr lang="es-CO" sz="2800" b="1" dirty="0">
                    <a:solidFill>
                      <a:srgbClr val="C00000"/>
                    </a:solidFill>
                    <a:ea typeface="Times New Roman" panose="02020603050405020304" pitchFamily="18" charset="0"/>
                    <a:cs typeface="Times New Roman" panose="02020603050405020304" pitchFamily="18" charset="0"/>
                  </a:rPr>
                  <a:t>) *</a:t>
                </a:r>
                <a:r>
                  <a:rPr lang="es-CO" sz="2800" b="1" dirty="0" err="1">
                    <a:solidFill>
                      <a:srgbClr val="C00000"/>
                    </a:solidFill>
                    <a:ea typeface="Times New Roman" panose="02020603050405020304" pitchFamily="18" charset="0"/>
                    <a:cs typeface="Times New Roman" panose="02020603050405020304" pitchFamily="18" charset="0"/>
                  </a:rPr>
                  <a:t>p</a:t>
                </a:r>
                <a:r>
                  <a:rPr lang="es-CO" sz="2800" b="1" baseline="30000" dirty="0" err="1">
                    <a:solidFill>
                      <a:srgbClr val="C00000"/>
                    </a:solidFill>
                    <a:ea typeface="Times New Roman" panose="02020603050405020304" pitchFamily="18" charset="0"/>
                    <a:cs typeface="Times New Roman" panose="02020603050405020304" pitchFamily="18" charset="0"/>
                  </a:rPr>
                  <a:t>r</a:t>
                </a:r>
                <a:r>
                  <a:rPr lang="es-CO" sz="2800" b="1" dirty="0">
                    <a:solidFill>
                      <a:srgbClr val="C00000"/>
                    </a:solidFill>
                    <a:ea typeface="Times New Roman" panose="02020603050405020304" pitchFamily="18" charset="0"/>
                    <a:cs typeface="Times New Roman" panose="02020603050405020304" pitchFamily="18" charset="0"/>
                  </a:rPr>
                  <a:t> * (1-p)</a:t>
                </a:r>
                <a:r>
                  <a:rPr lang="es-CO" sz="2800" b="1" baseline="30000" dirty="0">
                    <a:solidFill>
                      <a:srgbClr val="C00000"/>
                    </a:solidFill>
                    <a:ea typeface="Times New Roman" panose="02020603050405020304" pitchFamily="18" charset="0"/>
                    <a:cs typeface="Times New Roman" panose="02020603050405020304" pitchFamily="18" charset="0"/>
                  </a:rPr>
                  <a:t>x-r</a:t>
                </a:r>
                <a:r>
                  <a:rPr lang="es-CO" sz="2800" b="1" dirty="0">
                    <a:solidFill>
                      <a:srgbClr val="C00000"/>
                    </a:solidFill>
                    <a:ea typeface="Times New Roman" panose="02020603050405020304" pitchFamily="18" charset="0"/>
                    <a:cs typeface="Times New Roman" panose="02020603050405020304" pitchFamily="18" charset="0"/>
                  </a:rPr>
                  <a:t>, x = r, x+1, r+2, r+3,…</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m:rPr>
                              <m:brk m:alnAt="7"/>
                            </m:rPr>
                            <a:rPr lang="es-CO" sz="2800" b="1" i="1">
                              <a:solidFill>
                                <a:srgbClr val="C00000"/>
                              </a:solidFill>
                              <a:latin typeface="Cambria Math" panose="02040503050406030204" pitchFamily="18" charset="0"/>
                              <a:cs typeface="Times New Roman" panose="02020603050405020304" pitchFamily="18" charset="0"/>
                            </a:rPr>
                            <m:t>𝒙</m:t>
                          </m:r>
                          <m:r>
                            <a:rPr lang="es-CO" sz="2800" b="1" i="1" smtClean="0">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𝟏</m:t>
                          </m:r>
                        </m:e>
                      </m:mr>
                      <m:mr>
                        <m:e>
                          <m:r>
                            <a:rPr lang="es-CO" sz="2800" b="1" i="1" smtClean="0">
                              <a:solidFill>
                                <a:srgbClr val="C00000"/>
                              </a:solidFill>
                              <a:latin typeface="Cambria Math" panose="02040503050406030204" pitchFamily="18" charset="0"/>
                              <a:cs typeface="Times New Roman" panose="02020603050405020304" pitchFamily="18" charset="0"/>
                            </a:rPr>
                            <m:t>𝟏</m:t>
                          </m:r>
                        </m:e>
                      </m:mr>
                    </m:m>
                  </m:oMath>
                </a14:m>
                <a:r>
                  <a:rPr lang="es-CO" sz="2800" b="1" dirty="0">
                    <a:solidFill>
                      <a:srgbClr val="C00000"/>
                    </a:solidFill>
                    <a:ea typeface="Times New Roman" panose="02020603050405020304" pitchFamily="18" charset="0"/>
                    <a:cs typeface="Times New Roman" panose="02020603050405020304" pitchFamily="18" charset="0"/>
                  </a:rPr>
                  <a:t>) *(1/6)</a:t>
                </a:r>
                <a:r>
                  <a:rPr lang="es-CO" sz="2800" b="1" baseline="30000" dirty="0">
                    <a:solidFill>
                      <a:srgbClr val="C00000"/>
                    </a:solidFill>
                    <a:ea typeface="Times New Roman" panose="02020603050405020304" pitchFamily="18" charset="0"/>
                    <a:cs typeface="Times New Roman" panose="02020603050405020304" pitchFamily="18" charset="0"/>
                  </a:rPr>
                  <a:t>2</a:t>
                </a:r>
                <a:r>
                  <a:rPr lang="es-CO" sz="2800" b="1" dirty="0">
                    <a:solidFill>
                      <a:srgbClr val="C00000"/>
                    </a:solidFill>
                    <a:ea typeface="Times New Roman" panose="02020603050405020304" pitchFamily="18" charset="0"/>
                    <a:cs typeface="Times New Roman" panose="02020603050405020304" pitchFamily="18" charset="0"/>
                  </a:rPr>
                  <a:t> * (5/6)</a:t>
                </a:r>
                <a:r>
                  <a:rPr lang="es-CO" sz="2800" b="1" baseline="30000" dirty="0">
                    <a:solidFill>
                      <a:srgbClr val="C00000"/>
                    </a:solidFill>
                    <a:ea typeface="Times New Roman" panose="02020603050405020304" pitchFamily="18" charset="0"/>
                    <a:cs typeface="Times New Roman" panose="02020603050405020304" pitchFamily="18" charset="0"/>
                  </a:rPr>
                  <a:t>x-2</a:t>
                </a:r>
                <a:r>
                  <a:rPr lang="es-CO" sz="2800" b="1" dirty="0">
                    <a:solidFill>
                      <a:srgbClr val="C00000"/>
                    </a:solidFill>
                    <a:ea typeface="Times New Roman" panose="02020603050405020304" pitchFamily="18" charset="0"/>
                    <a:cs typeface="Times New Roman" panose="02020603050405020304" pitchFamily="18" charset="0"/>
                  </a:rPr>
                  <a:t>, x = 2, 3, 4, 5,…</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28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a. ¿cuál es la probabilidad de que tenga que inocular a 8 ratones? </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P{X </a:t>
                </a:r>
                <a:r>
                  <a:rPr lang="es-CO" sz="2800" b="1" dirty="0">
                    <a:solidFill>
                      <a:srgbClr val="00B050"/>
                    </a:solidFill>
                    <a:ea typeface="Times New Roman" panose="02020603050405020304" pitchFamily="18" charset="0"/>
                    <a:cs typeface="Times New Roman" panose="02020603050405020304" pitchFamily="18" charset="0"/>
                  </a:rPr>
                  <a:t>= 8</a:t>
                </a:r>
                <a:r>
                  <a:rPr lang="es-CO" sz="2800" b="1" dirty="0">
                    <a:solidFill>
                      <a:srgbClr val="C00000"/>
                    </a:solidFill>
                    <a:ea typeface="Times New Roman" panose="02020603050405020304" pitchFamily="18" charset="0"/>
                    <a:cs typeface="Times New Roman" panose="02020603050405020304" pitchFamily="18" charset="0"/>
                  </a:rPr>
                  <a:t>}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a:rPr lang="es-CO" sz="2800" b="1" i="1" smtClean="0">
                              <a:solidFill>
                                <a:srgbClr val="C00000"/>
                              </a:solidFill>
                              <a:latin typeface="Cambria Math" panose="02040503050406030204" pitchFamily="18" charset="0"/>
                              <a:cs typeface="Times New Roman" panose="02020603050405020304" pitchFamily="18" charset="0"/>
                            </a:rPr>
                            <m:t>𝟕</m:t>
                          </m:r>
                        </m:e>
                      </m:mr>
                      <m:mr>
                        <m:e>
                          <m:r>
                            <a:rPr lang="es-CO" sz="2800" b="1" i="1" smtClean="0">
                              <a:solidFill>
                                <a:srgbClr val="C00000"/>
                              </a:solidFill>
                              <a:latin typeface="Cambria Math" panose="02040503050406030204" pitchFamily="18" charset="0"/>
                              <a:cs typeface="Times New Roman" panose="02020603050405020304" pitchFamily="18" charset="0"/>
                            </a:rPr>
                            <m:t>𝟏</m:t>
                          </m:r>
                        </m:e>
                      </m:mr>
                    </m:m>
                  </m:oMath>
                </a14:m>
                <a:r>
                  <a:rPr lang="es-CO" sz="2800" b="1" dirty="0">
                    <a:solidFill>
                      <a:srgbClr val="C00000"/>
                    </a:solidFill>
                    <a:ea typeface="Times New Roman" panose="02020603050405020304" pitchFamily="18" charset="0"/>
                    <a:cs typeface="Times New Roman" panose="02020603050405020304" pitchFamily="18" charset="0"/>
                  </a:rPr>
                  <a:t>) *(1/6)</a:t>
                </a:r>
                <a:r>
                  <a:rPr lang="es-CO" sz="2800" b="1" baseline="30000" dirty="0">
                    <a:solidFill>
                      <a:srgbClr val="C00000"/>
                    </a:solidFill>
                    <a:ea typeface="Times New Roman" panose="02020603050405020304" pitchFamily="18" charset="0"/>
                    <a:cs typeface="Times New Roman" panose="02020603050405020304" pitchFamily="18" charset="0"/>
                  </a:rPr>
                  <a:t>2</a:t>
                </a:r>
                <a:r>
                  <a:rPr lang="es-CO" sz="2800" b="1" dirty="0">
                    <a:solidFill>
                      <a:srgbClr val="C00000"/>
                    </a:solidFill>
                    <a:ea typeface="Times New Roman" panose="02020603050405020304" pitchFamily="18" charset="0"/>
                    <a:cs typeface="Times New Roman" panose="02020603050405020304" pitchFamily="18" charset="0"/>
                  </a:rPr>
                  <a:t> * (5/6)</a:t>
                </a:r>
                <a:r>
                  <a:rPr lang="es-CO" sz="2800" b="1" baseline="30000" dirty="0">
                    <a:solidFill>
                      <a:srgbClr val="C00000"/>
                    </a:solidFill>
                    <a:ea typeface="Times New Roman" panose="02020603050405020304" pitchFamily="18" charset="0"/>
                    <a:cs typeface="Times New Roman" panose="02020603050405020304" pitchFamily="18" charset="0"/>
                  </a:rPr>
                  <a:t>6 </a:t>
                </a:r>
                <a:r>
                  <a:rPr lang="es-CO" sz="2800" b="1" dirty="0">
                    <a:solidFill>
                      <a:srgbClr val="C00000"/>
                    </a:solidFill>
                    <a:ea typeface="Times New Roman" panose="02020603050405020304" pitchFamily="18" charset="0"/>
                    <a:cs typeface="Times New Roman" panose="02020603050405020304" pitchFamily="18" charset="0"/>
                  </a:rPr>
                  <a:t>=  0.06512</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32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solidFill>
                    <a:srgbClr val="00B0F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288679"/>
                <a:ext cx="10375900" cy="8271560"/>
              </a:xfrm>
              <a:prstGeom prst="rect">
                <a:avLst/>
              </a:prstGeom>
              <a:blipFill>
                <a:blip r:embed="rId2"/>
                <a:stretch>
                  <a:fillRect r="-1234"/>
                </a:stretch>
              </a:blipFill>
            </p:spPr>
            <p:txBody>
              <a:bodyPr/>
              <a:lstStyle/>
              <a:p>
                <a:r>
                  <a:rPr lang="es-CO">
                    <a:noFill/>
                  </a:rPr>
                  <a:t> </a:t>
                </a:r>
              </a:p>
            </p:txBody>
          </p:sp>
        </mc:Fallback>
      </mc:AlternateContent>
    </p:spTree>
    <p:extLst>
      <p:ext uri="{BB962C8B-B14F-4D97-AF65-F5344CB8AC3E}">
        <p14:creationId xmlns:p14="http://schemas.microsoft.com/office/powerpoint/2010/main" val="145807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3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9001"/>
                            </p:stCondLst>
                            <p:childTnLst>
                              <p:par>
                                <p:cTn id="8" presetID="1" presetClass="entr" presetSubtype="0" fill="hold" nodeType="afterEffect">
                                  <p:stCondLst>
                                    <p:cond delay="0"/>
                                  </p:stCondLst>
                                  <p:iterate type="lt">
                                    <p:tmAbs val="3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20402"/>
                            </p:stCondLst>
                            <p:childTnLst>
                              <p:par>
                                <p:cTn id="11" presetID="1" presetClass="entr" presetSubtype="0" fill="hold" nodeType="afterEffect">
                                  <p:stCondLst>
                                    <p:cond delay="0"/>
                                  </p:stCondLst>
                                  <p:iterate type="lt">
                                    <p:tmAbs val="3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30003"/>
                            </p:stCondLst>
                            <p:childTnLst>
                              <p:par>
                                <p:cTn id="14" presetID="1" presetClass="entr" presetSubtype="0" fill="hold" nodeType="afterEffect">
                                  <p:stCondLst>
                                    <p:cond delay="0"/>
                                  </p:stCondLst>
                                  <p:iterate type="lt">
                                    <p:tmAbs val="300"/>
                                  </p:iterate>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47404"/>
                            </p:stCondLst>
                            <p:childTnLst>
                              <p:par>
                                <p:cTn id="17" presetID="1" presetClass="entr" presetSubtype="0" fill="hold" nodeType="afterEffect">
                                  <p:stCondLst>
                                    <p:cond delay="0"/>
                                  </p:stCondLst>
                                  <p:iterate type="lt">
                                    <p:tmAbs val="300"/>
                                  </p:iterate>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64505"/>
                            </p:stCondLst>
                            <p:childTnLst>
                              <p:par>
                                <p:cTn id="20" presetID="1" presetClass="entr" presetSubtype="0" fill="hold" nodeType="afterEffect">
                                  <p:stCondLst>
                                    <p:cond delay="0"/>
                                  </p:stCondLst>
                                  <p:iterate type="lt">
                                    <p:tmAbs val="300"/>
                                  </p:iterate>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80406"/>
                            </p:stCondLst>
                            <p:childTnLst>
                              <p:par>
                                <p:cTn id="23" presetID="1" presetClass="entr" presetSubtype="0" fill="hold" nodeType="afterEffect">
                                  <p:stCondLst>
                                    <p:cond delay="0"/>
                                  </p:stCondLst>
                                  <p:iterate type="lt">
                                    <p:tmAbs val="300"/>
                                  </p:iterate>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par>
                          <p:cTn id="25" fill="hold">
                            <p:stCondLst>
                              <p:cond delay="96307"/>
                            </p:stCondLst>
                            <p:childTnLst>
                              <p:par>
                                <p:cTn id="26" presetID="1" presetClass="entr" presetSubtype="0" fill="hold" nodeType="afterEffect">
                                  <p:stCondLst>
                                    <p:cond delay="0"/>
                                  </p:stCondLst>
                                  <p:iterate type="lt">
                                    <p:tmAbs val="300"/>
                                  </p:iterate>
                                  <p:childTnLst>
                                    <p:set>
                                      <p:cBhvr>
                                        <p:cTn id="27"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903514" y="288679"/>
            <a:ext cx="10375900" cy="6888039"/>
          </a:xfrm>
          <a:prstGeom prst="rect">
            <a:avLst/>
          </a:prstGeom>
        </p:spPr>
        <p:txBody>
          <a:bodyPr wrap="square">
            <a:spAutoFit/>
          </a:bodyPr>
          <a:lstStyle/>
          <a:p>
            <a:pPr algn="ctr">
              <a:lnSpc>
                <a:spcPct val="115000"/>
              </a:lnSpc>
              <a:buSzPts val="1100"/>
            </a:pPr>
            <a:r>
              <a:rPr lang="es-CO" sz="3200" b="1" dirty="0">
                <a:solidFill>
                  <a:srgbClr val="C00000"/>
                </a:solidFill>
                <a:ea typeface="Times New Roman" panose="02020603050405020304" pitchFamily="18" charset="0"/>
                <a:cs typeface="Times New Roman" panose="02020603050405020304" pitchFamily="18" charset="0"/>
              </a:rPr>
              <a:t>Modelos Probabilísticos Discretos</a:t>
            </a:r>
          </a:p>
          <a:p>
            <a:pPr marL="342900" indent="-342900" algn="just">
              <a:lnSpc>
                <a:spcPct val="115000"/>
              </a:lnSpc>
              <a:buSzPts val="1100"/>
              <a:buFont typeface="+mj-lt"/>
              <a:buAutoNum type="alphaLcPeriod"/>
            </a:pPr>
            <a:r>
              <a:rPr lang="es-CO" sz="3200" b="1" dirty="0">
                <a:solidFill>
                  <a:srgbClr val="002060"/>
                </a:solidFill>
                <a:ea typeface="Times New Roman" panose="02020603050405020304" pitchFamily="18" charset="0"/>
                <a:cs typeface="Times New Roman" panose="02020603050405020304" pitchFamily="18" charset="0"/>
              </a:rPr>
              <a:t>Ejercicio 42. Supongamos que el número de accidentes laborales semanales es en promedio 3. A. Calcular la probabilidad de que en una semana ocurran 2 accidentes. B. Calcular la probabilidad de que en una semana ocurran 5 accidentes. C. Calcular la probabilidad de que en cinco semanas ocurran 3 accidentes. D. Calcular la probabilidad de que en diez semanas ocurran como mínimo 20 accidentes.</a:t>
            </a:r>
          </a:p>
          <a:p>
            <a:pPr marL="342900" indent="-342900" algn="just">
              <a:lnSpc>
                <a:spcPct val="115000"/>
              </a:lnSpc>
              <a:buSzPts val="1100"/>
              <a:buFont typeface="+mj-lt"/>
              <a:buAutoNum type="alphaLcPeriod"/>
            </a:pPr>
            <a:endParaRPr lang="es-CO" sz="3200" b="1" dirty="0">
              <a:solidFill>
                <a:srgbClr val="00206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20671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iterate type="wd">
                                    <p:tmAbs val="300"/>
                                  </p:iterate>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510748"/>
                <a:ext cx="10375900" cy="6700617"/>
              </a:xfrm>
              <a:prstGeom prst="rect">
                <a:avLst/>
              </a:prstGeom>
            </p:spPr>
            <p:txBody>
              <a:bodyPr wrap="square">
                <a:spAutoFit/>
              </a:bodyPr>
              <a:lstStyle/>
              <a:p>
                <a:pPr algn="ctr">
                  <a:lnSpc>
                    <a:spcPct val="115000"/>
                  </a:lnSpc>
                  <a:buSzPts val="1100"/>
                </a:pPr>
                <a14:m>
                  <m:oMathPara xmlns:m="http://schemas.openxmlformats.org/officeDocument/2006/math">
                    <m:oMathParaPr>
                      <m:jc m:val="centerGroup"/>
                    </m:oMathParaPr>
                    <m:oMath xmlns:m="http://schemas.openxmlformats.org/officeDocument/2006/math">
                      <m:r>
                        <m:rPr>
                          <m:nor/>
                        </m:rPr>
                        <a:rPr lang="es-CO" sz="3200" b="1" dirty="0">
                          <a:solidFill>
                            <a:srgbClr val="C00000"/>
                          </a:solidFill>
                          <a:ea typeface="Times New Roman" panose="02020603050405020304" pitchFamily="18" charset="0"/>
                          <a:cs typeface="Times New Roman" panose="02020603050405020304" pitchFamily="18" charset="0"/>
                        </a:rPr>
                        <m:t>Modelos</m:t>
                      </m:r>
                      <m:r>
                        <m:rPr>
                          <m:nor/>
                        </m:rPr>
                        <a:rPr lang="es-CO" sz="3200" b="1" dirty="0">
                          <a:solidFill>
                            <a:srgbClr val="C00000"/>
                          </a:solidFill>
                          <a:ea typeface="Times New Roman" panose="02020603050405020304" pitchFamily="18" charset="0"/>
                          <a:cs typeface="Times New Roman" panose="02020603050405020304" pitchFamily="18" charset="0"/>
                        </a:rPr>
                        <m:t> </m:t>
                      </m:r>
                      <m:r>
                        <m:rPr>
                          <m:nor/>
                        </m:rPr>
                        <a:rPr lang="es-CO" sz="3200" b="1" dirty="0">
                          <a:solidFill>
                            <a:srgbClr val="C00000"/>
                          </a:solidFill>
                          <a:ea typeface="Times New Roman" panose="02020603050405020304" pitchFamily="18" charset="0"/>
                          <a:cs typeface="Times New Roman" panose="02020603050405020304" pitchFamily="18" charset="0"/>
                        </a:rPr>
                        <m:t>Probabil</m:t>
                      </m:r>
                      <m:r>
                        <m:rPr>
                          <m:nor/>
                        </m:rPr>
                        <a:rPr lang="es-CO" sz="3200" b="1" dirty="0">
                          <a:solidFill>
                            <a:srgbClr val="C00000"/>
                          </a:solidFill>
                          <a:ea typeface="Times New Roman" panose="02020603050405020304" pitchFamily="18" charset="0"/>
                          <a:cs typeface="Times New Roman" panose="02020603050405020304" pitchFamily="18" charset="0"/>
                        </a:rPr>
                        <m:t>í</m:t>
                      </m:r>
                      <m:r>
                        <m:rPr>
                          <m:nor/>
                        </m:rPr>
                        <a:rPr lang="es-CO" sz="3200" b="1" dirty="0">
                          <a:solidFill>
                            <a:srgbClr val="C00000"/>
                          </a:solidFill>
                          <a:ea typeface="Times New Roman" panose="02020603050405020304" pitchFamily="18" charset="0"/>
                          <a:cs typeface="Times New Roman" panose="02020603050405020304" pitchFamily="18" charset="0"/>
                        </a:rPr>
                        <m:t>sticos</m:t>
                      </m:r>
                      <m:r>
                        <m:rPr>
                          <m:nor/>
                        </m:rPr>
                        <a:rPr lang="es-CO" sz="3200" b="1" dirty="0">
                          <a:solidFill>
                            <a:srgbClr val="C00000"/>
                          </a:solidFill>
                          <a:ea typeface="Times New Roman" panose="02020603050405020304" pitchFamily="18" charset="0"/>
                          <a:cs typeface="Times New Roman" panose="02020603050405020304" pitchFamily="18" charset="0"/>
                        </a:rPr>
                        <m:t> </m:t>
                      </m:r>
                      <m:r>
                        <m:rPr>
                          <m:nor/>
                        </m:rPr>
                        <a:rPr lang="es-CO" sz="3200" b="1" dirty="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solidFill>
                    <a:srgbClr val="C00000"/>
                  </a:solidFill>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14:m>
                  <m:oMath xmlns:m="http://schemas.openxmlformats.org/officeDocument/2006/math">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𝑴𝒐𝒅𝒆𝒍𝒐</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 </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𝑷𝒐𝒊𝒔𝒔𝒐𝒏</m:t>
                    </m:r>
                  </m:oMath>
                </a14:m>
                <a:endParaRPr lang="es-CO" sz="2800" b="1" dirty="0">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B0F0"/>
                    </a:solidFill>
                    <a:ea typeface="Times New Roman" panose="02020603050405020304" pitchFamily="18" charset="0"/>
                    <a:cs typeface="Times New Roman" panose="02020603050405020304" pitchFamily="18" charset="0"/>
                  </a:rPr>
                  <a:t>X</a:t>
                </a:r>
                <a:r>
                  <a:rPr lang="es-CO" sz="2800" b="1" dirty="0">
                    <a:ea typeface="Times New Roman" panose="02020603050405020304" pitchFamily="18" charset="0"/>
                    <a:cs typeface="Times New Roman" panose="02020603050405020304" pitchFamily="18" charset="0"/>
                  </a:rPr>
                  <a:t> = </a:t>
                </a:r>
                <a:r>
                  <a:rPr lang="es-CO" sz="2800" b="1" dirty="0">
                    <a:solidFill>
                      <a:schemeClr val="accent6">
                        <a:lumMod val="50000"/>
                      </a:schemeClr>
                    </a:solidFill>
                    <a:ea typeface="Times New Roman" panose="02020603050405020304" pitchFamily="18" charset="0"/>
                    <a:cs typeface="Times New Roman" panose="02020603050405020304" pitchFamily="18" charset="0"/>
                  </a:rPr>
                  <a:t># de accidentes en una semana</a:t>
                </a:r>
                <a:endParaRPr lang="es-CO" sz="2800" b="1" dirty="0">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chemeClr val="accent6">
                        <a:lumMod val="50000"/>
                      </a:schemeClr>
                    </a:solidFill>
                    <a:ea typeface="Times New Roman" panose="02020603050405020304" pitchFamily="18" charset="0"/>
                    <a:cs typeface="Times New Roman" panose="02020603050405020304" pitchFamily="18" charset="0"/>
                  </a:rPr>
                  <a:t>X tiene distribución Poisson de parámetros </a:t>
                </a:r>
                <a:r>
                  <a:rPr lang="el-GR" sz="2800" b="1" dirty="0">
                    <a:solidFill>
                      <a:srgbClr val="C00000"/>
                    </a:solidFill>
                    <a:ea typeface="Times New Roman" panose="02020603050405020304" pitchFamily="18" charset="0"/>
                    <a:cs typeface="Times New Roman" panose="02020603050405020304" pitchFamily="18" charset="0"/>
                  </a:rPr>
                  <a:t>λ</a:t>
                </a:r>
                <a:r>
                  <a:rPr lang="es-CO" sz="2800" b="1" dirty="0">
                    <a:solidFill>
                      <a:srgbClr val="C00000"/>
                    </a:solidFill>
                    <a:ea typeface="Times New Roman" panose="02020603050405020304" pitchFamily="18" charset="0"/>
                    <a:cs typeface="Times New Roman" panose="02020603050405020304" pitchFamily="18" charset="0"/>
                  </a:rPr>
                  <a:t> = 3</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sSup>
                      <m:sSupPr>
                        <m:ctrlPr>
                          <a:rPr lang="es-CO" sz="2800" b="1" i="1">
                            <a:solidFill>
                              <a:srgbClr val="C00000"/>
                            </a:solidFill>
                            <a:latin typeface="Cambria Math" panose="02040503050406030204" pitchFamily="18" charset="0"/>
                            <a:cs typeface="Times New Roman" panose="02020603050405020304" pitchFamily="18" charset="0"/>
                          </a:rPr>
                        </m:ctrlPr>
                      </m:sSupPr>
                      <m:e>
                        <m:r>
                          <a:rPr lang="es-CO" sz="2800" b="1" i="1">
                            <a:solidFill>
                              <a:srgbClr val="C00000"/>
                            </a:solidFill>
                            <a:latin typeface="Cambria Math" panose="02040503050406030204" pitchFamily="18" charset="0"/>
                            <a:cs typeface="Times New Roman" panose="02020603050405020304" pitchFamily="18" charset="0"/>
                          </a:rPr>
                          <m:t>𝒆</m:t>
                        </m:r>
                      </m:e>
                      <m:sup>
                        <m:r>
                          <a:rPr lang="es-CO" sz="2800" b="1" i="1">
                            <a:solidFill>
                              <a:srgbClr val="C00000"/>
                            </a:solidFill>
                            <a:latin typeface="Cambria Math" panose="02040503050406030204" pitchFamily="18" charset="0"/>
                            <a:cs typeface="Times New Roman" panose="02020603050405020304" pitchFamily="18" charset="0"/>
                          </a:rPr>
                          <m:t>−</m:t>
                        </m:r>
                        <m:r>
                          <a:rPr lang="es-CO" sz="28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𝝀</m:t>
                        </m:r>
                      </m:sup>
                    </m:sSup>
                    <m:f>
                      <m:fPr>
                        <m:ctrlPr>
                          <a:rPr lang="es-CO" sz="2800" b="1" i="1">
                            <a:solidFill>
                              <a:srgbClr val="C00000"/>
                            </a:solidFill>
                            <a:latin typeface="Cambria Math" panose="02040503050406030204" pitchFamily="18" charset="0"/>
                            <a:cs typeface="Times New Roman" panose="02020603050405020304" pitchFamily="18" charset="0"/>
                          </a:rPr>
                        </m:ctrlPr>
                      </m:fPr>
                      <m:num>
                        <m:sSup>
                          <m:sSupPr>
                            <m:ctrlPr>
                              <a:rPr lang="es-CO" sz="2800" b="1" i="1">
                                <a:solidFill>
                                  <a:srgbClr val="C00000"/>
                                </a:solidFill>
                                <a:latin typeface="Cambria Math" panose="02040503050406030204" pitchFamily="18" charset="0"/>
                                <a:cs typeface="Times New Roman" panose="02020603050405020304" pitchFamily="18" charset="0"/>
                              </a:rPr>
                            </m:ctrlPr>
                          </m:sSupPr>
                          <m:e>
                            <m:r>
                              <a:rPr lang="es-CO" sz="28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𝝀</m:t>
                            </m:r>
                          </m:e>
                          <m:sup>
                            <m:r>
                              <a:rPr lang="es-CO" sz="2800" b="1" i="1">
                                <a:solidFill>
                                  <a:srgbClr val="C00000"/>
                                </a:solidFill>
                                <a:latin typeface="Cambria Math" panose="02040503050406030204" pitchFamily="18" charset="0"/>
                                <a:cs typeface="Times New Roman" panose="02020603050405020304" pitchFamily="18" charset="0"/>
                              </a:rPr>
                              <m:t>𝒙</m:t>
                            </m:r>
                          </m:sup>
                        </m:sSup>
                      </m:num>
                      <m:den>
                        <m:r>
                          <a:rPr lang="es-CO" sz="2800" b="1" i="1">
                            <a:solidFill>
                              <a:srgbClr val="C00000"/>
                            </a:solidFill>
                            <a:latin typeface="Cambria Math" panose="02040503050406030204" pitchFamily="18" charset="0"/>
                            <a:cs typeface="Times New Roman" panose="02020603050405020304" pitchFamily="18" charset="0"/>
                          </a:rPr>
                          <m:t>𝒙</m:t>
                        </m:r>
                        <m:r>
                          <a:rPr lang="es-CO" sz="2800" b="1" i="1">
                            <a:solidFill>
                              <a:srgbClr val="C00000"/>
                            </a:solidFill>
                            <a:latin typeface="Cambria Math" panose="02040503050406030204" pitchFamily="18" charset="0"/>
                            <a:cs typeface="Times New Roman" panose="02020603050405020304" pitchFamily="18" charset="0"/>
                          </a:rPr>
                          <m:t>!</m:t>
                        </m:r>
                      </m:den>
                    </m:f>
                  </m:oMath>
                </a14:m>
                <a:r>
                  <a:rPr lang="es-CO" sz="2800" b="1" baseline="30000" dirty="0">
                    <a:solidFill>
                      <a:srgbClr val="C00000"/>
                    </a:solidFill>
                    <a:ea typeface="Times New Roman" panose="02020603050405020304" pitchFamily="18" charset="0"/>
                    <a:cs typeface="Times New Roman" panose="02020603050405020304" pitchFamily="18" charset="0"/>
                  </a:rPr>
                  <a:t>  </a:t>
                </a:r>
                <a:r>
                  <a:rPr lang="es-CO" sz="2800" b="1" dirty="0">
                    <a:solidFill>
                      <a:srgbClr val="C00000"/>
                    </a:solidFill>
                    <a:ea typeface="Times New Roman" panose="02020603050405020304" pitchFamily="18" charset="0"/>
                    <a:cs typeface="Times New Roman" panose="02020603050405020304" pitchFamily="18" charset="0"/>
                  </a:rPr>
                  <a:t>= </a:t>
                </a:r>
                <a14:m>
                  <m:oMath xmlns:m="http://schemas.openxmlformats.org/officeDocument/2006/math">
                    <m:sSup>
                      <m:sSupPr>
                        <m:ctrlPr>
                          <a:rPr lang="es-CO" sz="2800" b="1" i="1">
                            <a:solidFill>
                              <a:srgbClr val="C00000"/>
                            </a:solidFill>
                            <a:latin typeface="Cambria Math" panose="02040503050406030204" pitchFamily="18" charset="0"/>
                            <a:cs typeface="Times New Roman" panose="02020603050405020304" pitchFamily="18" charset="0"/>
                          </a:rPr>
                        </m:ctrlPr>
                      </m:sSupPr>
                      <m:e>
                        <m:r>
                          <a:rPr lang="es-CO" sz="2800" b="1" i="1">
                            <a:solidFill>
                              <a:srgbClr val="C00000"/>
                            </a:solidFill>
                            <a:latin typeface="Cambria Math" panose="02040503050406030204" pitchFamily="18" charset="0"/>
                            <a:cs typeface="Times New Roman" panose="02020603050405020304" pitchFamily="18" charset="0"/>
                          </a:rPr>
                          <m:t>𝒆</m:t>
                        </m:r>
                      </m:e>
                      <m:sup>
                        <m:r>
                          <a:rPr lang="es-CO" sz="2800" b="1" i="1">
                            <a:solidFill>
                              <a:srgbClr val="C00000"/>
                            </a:solidFill>
                            <a:latin typeface="Cambria Math" panose="02040503050406030204" pitchFamily="18" charset="0"/>
                            <a:cs typeface="Times New Roman" panose="02020603050405020304" pitchFamily="18" charset="0"/>
                          </a:rPr>
                          <m:t>−</m:t>
                        </m:r>
                        <m:r>
                          <a:rPr lang="es-CO" sz="28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𝟑</m:t>
                        </m:r>
                      </m:sup>
                    </m:sSup>
                    <m:f>
                      <m:fPr>
                        <m:ctrlPr>
                          <a:rPr lang="es-CO" sz="2800" b="1" i="1">
                            <a:solidFill>
                              <a:srgbClr val="C00000"/>
                            </a:solidFill>
                            <a:latin typeface="Cambria Math" panose="02040503050406030204" pitchFamily="18" charset="0"/>
                            <a:cs typeface="Times New Roman" panose="02020603050405020304" pitchFamily="18" charset="0"/>
                          </a:rPr>
                        </m:ctrlPr>
                      </m:fPr>
                      <m:num>
                        <m:sSup>
                          <m:sSupPr>
                            <m:ctrlPr>
                              <a:rPr lang="es-CO" sz="2800" b="1" i="1">
                                <a:solidFill>
                                  <a:srgbClr val="C00000"/>
                                </a:solidFill>
                                <a:latin typeface="Cambria Math" panose="02040503050406030204" pitchFamily="18" charset="0"/>
                                <a:cs typeface="Times New Roman" panose="02020603050405020304" pitchFamily="18" charset="0"/>
                              </a:rPr>
                            </m:ctrlPr>
                          </m:sSupPr>
                          <m:e>
                            <m:r>
                              <a:rPr lang="es-CO" sz="28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𝟑</m:t>
                            </m:r>
                          </m:e>
                          <m:sup>
                            <m:r>
                              <a:rPr lang="es-CO" sz="2800" b="1" i="1">
                                <a:solidFill>
                                  <a:srgbClr val="C00000"/>
                                </a:solidFill>
                                <a:latin typeface="Cambria Math" panose="02040503050406030204" pitchFamily="18" charset="0"/>
                                <a:cs typeface="Times New Roman" panose="02020603050405020304" pitchFamily="18" charset="0"/>
                              </a:rPr>
                              <m:t>𝒙</m:t>
                            </m:r>
                          </m:sup>
                        </m:sSup>
                      </m:num>
                      <m:den>
                        <m:r>
                          <a:rPr lang="es-CO" sz="2800" b="1" i="1">
                            <a:solidFill>
                              <a:srgbClr val="C00000"/>
                            </a:solidFill>
                            <a:latin typeface="Cambria Math" panose="02040503050406030204" pitchFamily="18" charset="0"/>
                            <a:cs typeface="Times New Roman" panose="02020603050405020304" pitchFamily="18" charset="0"/>
                          </a:rPr>
                          <m:t>𝒙</m:t>
                        </m:r>
                        <m:r>
                          <a:rPr lang="es-CO" sz="2800" b="1" i="1">
                            <a:solidFill>
                              <a:srgbClr val="C00000"/>
                            </a:solidFill>
                            <a:latin typeface="Cambria Math" panose="02040503050406030204" pitchFamily="18" charset="0"/>
                            <a:cs typeface="Times New Roman" panose="02020603050405020304" pitchFamily="18" charset="0"/>
                          </a:rPr>
                          <m:t>!</m:t>
                        </m:r>
                      </m:den>
                    </m:f>
                  </m:oMath>
                </a14:m>
                <a:r>
                  <a:rPr lang="es-CO" sz="2800" b="1" baseline="30000" dirty="0">
                    <a:solidFill>
                      <a:srgbClr val="C00000"/>
                    </a:solidFill>
                    <a:ea typeface="Times New Roman" panose="02020603050405020304" pitchFamily="18" charset="0"/>
                    <a:cs typeface="Times New Roman" panose="02020603050405020304" pitchFamily="18" charset="0"/>
                  </a:rPr>
                  <a:t> ,    </a:t>
                </a:r>
                <a:r>
                  <a:rPr lang="es-CO" sz="2800" b="1" dirty="0">
                    <a:solidFill>
                      <a:srgbClr val="C00000"/>
                    </a:solidFill>
                    <a:ea typeface="Times New Roman" panose="02020603050405020304" pitchFamily="18" charset="0"/>
                    <a:cs typeface="Times New Roman" panose="02020603050405020304" pitchFamily="18" charset="0"/>
                  </a:rPr>
                  <a:t>x = 0,  1,  2,  …</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28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a. Calcular la probabilidad de que en una semana ocurran 2 accidentes</a:t>
                </a: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  </a:t>
                </a:r>
                <a:r>
                  <a:rPr lang="es-CO" sz="3600" b="1" dirty="0">
                    <a:solidFill>
                      <a:srgbClr val="C00000"/>
                    </a:solidFill>
                    <a:ea typeface="Times New Roman" panose="02020603050405020304" pitchFamily="18" charset="0"/>
                    <a:cs typeface="Times New Roman" panose="02020603050405020304" pitchFamily="18" charset="0"/>
                  </a:rPr>
                  <a:t>P{X = 2 } =  </a:t>
                </a:r>
                <a14:m>
                  <m:oMath xmlns:m="http://schemas.openxmlformats.org/officeDocument/2006/math">
                    <m:sSup>
                      <m:sSupPr>
                        <m:ctrlPr>
                          <a:rPr lang="es-CO" sz="3600" b="1" i="1">
                            <a:solidFill>
                              <a:srgbClr val="C00000"/>
                            </a:solidFill>
                            <a:latin typeface="Cambria Math" panose="02040503050406030204" pitchFamily="18" charset="0"/>
                            <a:cs typeface="Times New Roman" panose="02020603050405020304" pitchFamily="18" charset="0"/>
                          </a:rPr>
                        </m:ctrlPr>
                      </m:sSupPr>
                      <m:e>
                        <m:r>
                          <a:rPr lang="es-CO" sz="3600" b="1" i="1">
                            <a:solidFill>
                              <a:srgbClr val="C00000"/>
                            </a:solidFill>
                            <a:latin typeface="Cambria Math" panose="02040503050406030204" pitchFamily="18" charset="0"/>
                            <a:cs typeface="Times New Roman" panose="02020603050405020304" pitchFamily="18" charset="0"/>
                          </a:rPr>
                          <m:t>𝒆</m:t>
                        </m:r>
                      </m:e>
                      <m:sup>
                        <m:r>
                          <a:rPr lang="es-CO" sz="3600" b="1" i="1">
                            <a:solidFill>
                              <a:srgbClr val="C00000"/>
                            </a:solidFill>
                            <a:latin typeface="Cambria Math" panose="02040503050406030204" pitchFamily="18" charset="0"/>
                            <a:cs typeface="Times New Roman" panose="02020603050405020304" pitchFamily="18" charset="0"/>
                          </a:rPr>
                          <m:t>−</m:t>
                        </m:r>
                        <m:r>
                          <a:rPr lang="es-CO" sz="3600" b="1"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𝟑</m:t>
                        </m:r>
                      </m:sup>
                    </m:sSup>
                    <m:f>
                      <m:fPr>
                        <m:ctrlPr>
                          <a:rPr lang="es-CO" sz="3600" b="1" i="1">
                            <a:solidFill>
                              <a:srgbClr val="C00000"/>
                            </a:solidFill>
                            <a:latin typeface="Cambria Math" panose="02040503050406030204" pitchFamily="18" charset="0"/>
                            <a:cs typeface="Times New Roman" panose="02020603050405020304" pitchFamily="18" charset="0"/>
                          </a:rPr>
                        </m:ctrlPr>
                      </m:fPr>
                      <m:num>
                        <m:sSup>
                          <m:sSupPr>
                            <m:ctrlPr>
                              <a:rPr lang="es-CO" sz="3600" b="1" i="1">
                                <a:solidFill>
                                  <a:srgbClr val="C00000"/>
                                </a:solidFill>
                                <a:latin typeface="Cambria Math" panose="02040503050406030204" pitchFamily="18" charset="0"/>
                                <a:cs typeface="Times New Roman" panose="02020603050405020304" pitchFamily="18" charset="0"/>
                              </a:rPr>
                            </m:ctrlPr>
                          </m:sSupPr>
                          <m:e>
                            <m:r>
                              <a:rPr lang="es-CO" sz="3600" b="1"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𝟑</m:t>
                            </m:r>
                          </m:e>
                          <m:sup>
                            <m:r>
                              <a:rPr lang="es-CO" sz="3600" b="1" i="1" smtClean="0">
                                <a:solidFill>
                                  <a:srgbClr val="C00000"/>
                                </a:solidFill>
                                <a:latin typeface="Cambria Math" panose="02040503050406030204" pitchFamily="18" charset="0"/>
                                <a:cs typeface="Times New Roman" panose="02020603050405020304" pitchFamily="18" charset="0"/>
                              </a:rPr>
                              <m:t>𝟐</m:t>
                            </m:r>
                          </m:sup>
                        </m:sSup>
                      </m:num>
                      <m:den>
                        <m:r>
                          <a:rPr lang="es-CO" sz="3600" b="1" i="1" smtClean="0">
                            <a:solidFill>
                              <a:srgbClr val="C00000"/>
                            </a:solidFill>
                            <a:latin typeface="Cambria Math" panose="02040503050406030204" pitchFamily="18" charset="0"/>
                            <a:cs typeface="Times New Roman" panose="02020603050405020304" pitchFamily="18" charset="0"/>
                          </a:rPr>
                          <m:t>𝟐</m:t>
                        </m:r>
                        <m:r>
                          <a:rPr lang="es-CO" sz="3600" b="1" i="1">
                            <a:solidFill>
                              <a:srgbClr val="C00000"/>
                            </a:solidFill>
                            <a:latin typeface="Cambria Math" panose="02040503050406030204" pitchFamily="18" charset="0"/>
                            <a:cs typeface="Times New Roman" panose="02020603050405020304" pitchFamily="18" charset="0"/>
                          </a:rPr>
                          <m:t>!</m:t>
                        </m:r>
                      </m:den>
                    </m:f>
                  </m:oMath>
                </a14:m>
                <a:r>
                  <a:rPr lang="es-CO" sz="3600" b="1" baseline="30000" dirty="0">
                    <a:solidFill>
                      <a:srgbClr val="C00000"/>
                    </a:solidFill>
                    <a:ea typeface="Times New Roman" panose="02020603050405020304" pitchFamily="18" charset="0"/>
                    <a:cs typeface="Times New Roman" panose="02020603050405020304" pitchFamily="18" charset="0"/>
                  </a:rPr>
                  <a:t> </a:t>
                </a:r>
                <a:r>
                  <a:rPr lang="es-CO" sz="3600" b="1" dirty="0">
                    <a:solidFill>
                      <a:srgbClr val="C00000"/>
                    </a:solidFill>
                    <a:ea typeface="Times New Roman" panose="02020603050405020304" pitchFamily="18" charset="0"/>
                    <a:cs typeface="Times New Roman" panose="02020603050405020304" pitchFamily="18" charset="0"/>
                  </a:rPr>
                  <a:t> = 0.22404</a:t>
                </a:r>
                <a:endParaRPr lang="es-CO" sz="36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32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solidFill>
                    <a:srgbClr val="00B0F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510748"/>
                <a:ext cx="10375900" cy="6700617"/>
              </a:xfrm>
              <a:prstGeom prst="rect">
                <a:avLst/>
              </a:prstGeom>
              <a:blipFill>
                <a:blip r:embed="rId2"/>
                <a:stretch>
                  <a:fillRect r="-1234"/>
                </a:stretch>
              </a:blipFill>
            </p:spPr>
            <p:txBody>
              <a:bodyPr/>
              <a:lstStyle/>
              <a:p>
                <a:r>
                  <a:rPr lang="es-CO">
                    <a:noFill/>
                  </a:rPr>
                  <a:t> </a:t>
                </a:r>
              </a:p>
            </p:txBody>
          </p:sp>
        </mc:Fallback>
      </mc:AlternateContent>
    </p:spTree>
    <p:extLst>
      <p:ext uri="{BB962C8B-B14F-4D97-AF65-F5344CB8AC3E}">
        <p14:creationId xmlns:p14="http://schemas.microsoft.com/office/powerpoint/2010/main" val="93138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wd">
                                    <p:tmAbs val="5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1001"/>
                            </p:stCondLst>
                            <p:childTnLst>
                              <p:par>
                                <p:cTn id="8" presetID="1" presetClass="entr" presetSubtype="0" fill="hold" nodeType="afterEffect">
                                  <p:stCondLst>
                                    <p:cond delay="0"/>
                                  </p:stCondLst>
                                  <p:iterate type="wd">
                                    <p:tmAbs val="3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1302"/>
                            </p:stCondLst>
                            <p:childTnLst>
                              <p:par>
                                <p:cTn id="11" presetID="1" presetClass="entr" presetSubtype="0" fill="hold" nodeType="afterEffect">
                                  <p:stCondLst>
                                    <p:cond delay="0"/>
                                  </p:stCondLst>
                                  <p:iterate type="wd">
                                    <p:tmAbs val="5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4803"/>
                            </p:stCondLst>
                            <p:childTnLst>
                              <p:par>
                                <p:cTn id="14" presetID="1" presetClass="entr" presetSubtype="0" fill="hold" nodeType="after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childTnLst>
                                </p:cTn>
                              </p:par>
                            </p:childTnLst>
                          </p:cTn>
                        </p:par>
                        <p:par>
                          <p:cTn id="16" fill="hold">
                            <p:stCondLst>
                              <p:cond delay="4803"/>
                            </p:stCondLst>
                            <p:childTnLst>
                              <p:par>
                                <p:cTn id="17" presetID="1" presetClass="entr" presetSubtype="0" fill="hold" nodeType="afterEffect">
                                  <p:stCondLst>
                                    <p:cond delay="0"/>
                                  </p:stCondLst>
                                  <p:iterate type="wd">
                                    <p:tmAbs val="500"/>
                                  </p:iterate>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par>
                          <p:cTn id="19" fill="hold">
                            <p:stCondLst>
                              <p:cond delay="8804"/>
                            </p:stCondLst>
                            <p:childTnLst>
                              <p:par>
                                <p:cTn id="20" presetID="1" presetClass="entr" presetSubtype="0" fill="hold" nodeType="afterEffect">
                                  <p:stCondLst>
                                    <p:cond delay="0"/>
                                  </p:stCondLst>
                                  <p:iterate type="wd">
                                    <p:tmAbs val="500"/>
                                  </p:iterate>
                                  <p:childTnLst>
                                    <p:set>
                                      <p:cBhvr>
                                        <p:cTn id="21" dur="1" fill="hold">
                                          <p:stCondLst>
                                            <p:cond delay="0"/>
                                          </p:stCondLst>
                                        </p:cTn>
                                        <p:tgtEl>
                                          <p:spTgt spid="4">
                                            <p:txEl>
                                              <p:pRg st="6" end="6"/>
                                            </p:txEl>
                                          </p:spTgt>
                                        </p:tgtEl>
                                        <p:attrNameLst>
                                          <p:attrName>style.visibility</p:attrName>
                                        </p:attrNameLst>
                                      </p:cBhvr>
                                      <p:to>
                                        <p:strVal val="visible"/>
                                      </p:to>
                                    </p:set>
                                  </p:childTnLst>
                                </p:cTn>
                              </p:par>
                            </p:childTnLst>
                          </p:cTn>
                        </p:par>
                        <p:par>
                          <p:cTn id="22" fill="hold">
                            <p:stCondLst>
                              <p:cond delay="14805"/>
                            </p:stCondLst>
                            <p:childTnLst>
                              <p:par>
                                <p:cTn id="23" presetID="1" presetClass="entr" presetSubtype="0" fill="hold" nodeType="afterEffect">
                                  <p:stCondLst>
                                    <p:cond delay="0"/>
                                  </p:stCondLst>
                                  <p:iterate type="wd">
                                    <p:tmAbs val="500"/>
                                  </p:iterate>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510748"/>
                <a:ext cx="10375900" cy="6700617"/>
              </a:xfrm>
              <a:prstGeom prst="rect">
                <a:avLst/>
              </a:prstGeom>
            </p:spPr>
            <p:txBody>
              <a:bodyPr wrap="square">
                <a:spAutoFit/>
              </a:bodyPr>
              <a:lstStyle/>
              <a:p>
                <a:pPr algn="ctr">
                  <a:lnSpc>
                    <a:spcPct val="115000"/>
                  </a:lnSpc>
                  <a:buSzPts val="1100"/>
                </a:pPr>
                <a14:m>
                  <m:oMathPara xmlns:m="http://schemas.openxmlformats.org/officeDocument/2006/math">
                    <m:oMathParaPr>
                      <m:jc m:val="centerGroup"/>
                    </m:oMathParaPr>
                    <m:oMath xmlns:m="http://schemas.openxmlformats.org/officeDocument/2006/math">
                      <m:r>
                        <m:rPr>
                          <m:nor/>
                        </m:rPr>
                        <a:rPr lang="es-CO" sz="3200" b="1" dirty="0" smtClean="0">
                          <a:solidFill>
                            <a:srgbClr val="C00000"/>
                          </a:solidFill>
                          <a:ea typeface="Times New Roman" panose="02020603050405020304" pitchFamily="18" charset="0"/>
                          <a:cs typeface="Times New Roman" panose="02020603050405020304" pitchFamily="18" charset="0"/>
                        </a:rPr>
                        <m:t>Modelos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Probabil</m:t>
                      </m:r>
                      <m:r>
                        <m:rPr>
                          <m:nor/>
                        </m:rPr>
                        <a:rPr lang="es-CO" sz="3200" b="1" dirty="0" smtClean="0">
                          <a:solidFill>
                            <a:srgbClr val="C00000"/>
                          </a:solidFill>
                          <a:ea typeface="Times New Roman" panose="02020603050405020304" pitchFamily="18" charset="0"/>
                          <a:cs typeface="Times New Roman" panose="02020603050405020304" pitchFamily="18" charset="0"/>
                        </a:rPr>
                        <m:t>í</m:t>
                      </m:r>
                      <m:r>
                        <m:rPr>
                          <m:nor/>
                        </m:rPr>
                        <a:rPr lang="es-CO" sz="3200" b="1" dirty="0" smtClean="0">
                          <a:solidFill>
                            <a:srgbClr val="C00000"/>
                          </a:solidFill>
                          <a:ea typeface="Times New Roman" panose="02020603050405020304" pitchFamily="18" charset="0"/>
                          <a:cs typeface="Times New Roman" panose="02020603050405020304" pitchFamily="18" charset="0"/>
                        </a:rPr>
                        <m:t>sticos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solidFill>
                    <a:srgbClr val="C00000"/>
                  </a:solidFill>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14:m>
                  <m:oMath xmlns:m="http://schemas.openxmlformats.org/officeDocument/2006/math">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𝑴𝒐𝒅𝒆𝒍𝒐</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 </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𝑷𝒐𝒊𝒔𝒔𝒐𝒏</m:t>
                    </m:r>
                  </m:oMath>
                </a14:m>
                <a:endParaRPr lang="es-CO" sz="2800" b="1" dirty="0">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B0F0"/>
                    </a:solidFill>
                    <a:ea typeface="Times New Roman" panose="02020603050405020304" pitchFamily="18" charset="0"/>
                    <a:cs typeface="Times New Roman" panose="02020603050405020304" pitchFamily="18" charset="0"/>
                  </a:rPr>
                  <a:t>X</a:t>
                </a:r>
                <a:r>
                  <a:rPr lang="es-CO" sz="2800" b="1" dirty="0">
                    <a:ea typeface="Times New Roman" panose="02020603050405020304" pitchFamily="18" charset="0"/>
                    <a:cs typeface="Times New Roman" panose="02020603050405020304" pitchFamily="18" charset="0"/>
                  </a:rPr>
                  <a:t> = </a:t>
                </a:r>
                <a:r>
                  <a:rPr lang="es-CO" sz="2800" b="1" dirty="0">
                    <a:solidFill>
                      <a:schemeClr val="accent6">
                        <a:lumMod val="50000"/>
                      </a:schemeClr>
                    </a:solidFill>
                    <a:ea typeface="Times New Roman" panose="02020603050405020304" pitchFamily="18" charset="0"/>
                    <a:cs typeface="Times New Roman" panose="02020603050405020304" pitchFamily="18" charset="0"/>
                  </a:rPr>
                  <a:t># de accidentes en una semana</a:t>
                </a:r>
                <a:endParaRPr lang="es-CO" sz="2800" b="1" dirty="0">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chemeClr val="accent6">
                        <a:lumMod val="50000"/>
                      </a:schemeClr>
                    </a:solidFill>
                    <a:ea typeface="Times New Roman" panose="02020603050405020304" pitchFamily="18" charset="0"/>
                    <a:cs typeface="Times New Roman" panose="02020603050405020304" pitchFamily="18" charset="0"/>
                  </a:rPr>
                  <a:t>X tiene distribución Poisson de parámetros </a:t>
                </a:r>
                <a:r>
                  <a:rPr lang="el-GR" sz="2800" b="1" dirty="0">
                    <a:solidFill>
                      <a:srgbClr val="C00000"/>
                    </a:solidFill>
                    <a:ea typeface="Times New Roman" panose="02020603050405020304" pitchFamily="18" charset="0"/>
                    <a:cs typeface="Times New Roman" panose="02020603050405020304" pitchFamily="18" charset="0"/>
                  </a:rPr>
                  <a:t>λ</a:t>
                </a:r>
                <a:r>
                  <a:rPr lang="es-CO" sz="2800" b="1" dirty="0">
                    <a:solidFill>
                      <a:srgbClr val="C00000"/>
                    </a:solidFill>
                    <a:ea typeface="Times New Roman" panose="02020603050405020304" pitchFamily="18" charset="0"/>
                    <a:cs typeface="Times New Roman" panose="02020603050405020304" pitchFamily="18" charset="0"/>
                  </a:rPr>
                  <a:t> = 3</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sSup>
                      <m:sSupPr>
                        <m:ctrlPr>
                          <a:rPr lang="es-CO" sz="2800" b="1" i="1">
                            <a:solidFill>
                              <a:srgbClr val="C00000"/>
                            </a:solidFill>
                            <a:latin typeface="Cambria Math" panose="02040503050406030204" pitchFamily="18" charset="0"/>
                            <a:cs typeface="Times New Roman" panose="02020603050405020304" pitchFamily="18" charset="0"/>
                          </a:rPr>
                        </m:ctrlPr>
                      </m:sSupPr>
                      <m:e>
                        <m:r>
                          <a:rPr lang="es-CO" sz="2800" b="1" i="1">
                            <a:solidFill>
                              <a:srgbClr val="C00000"/>
                            </a:solidFill>
                            <a:latin typeface="Cambria Math" panose="02040503050406030204" pitchFamily="18" charset="0"/>
                            <a:cs typeface="Times New Roman" panose="02020603050405020304" pitchFamily="18" charset="0"/>
                          </a:rPr>
                          <m:t>𝒆</m:t>
                        </m:r>
                      </m:e>
                      <m:sup>
                        <m:r>
                          <a:rPr lang="es-CO" sz="2800" b="1" i="1">
                            <a:solidFill>
                              <a:srgbClr val="C00000"/>
                            </a:solidFill>
                            <a:latin typeface="Cambria Math" panose="02040503050406030204" pitchFamily="18" charset="0"/>
                            <a:cs typeface="Times New Roman" panose="02020603050405020304" pitchFamily="18" charset="0"/>
                          </a:rPr>
                          <m:t>−</m:t>
                        </m:r>
                        <m:r>
                          <a:rPr lang="es-CO" sz="28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𝝀</m:t>
                        </m:r>
                      </m:sup>
                    </m:sSup>
                    <m:f>
                      <m:fPr>
                        <m:ctrlPr>
                          <a:rPr lang="es-CO" sz="2800" b="1" i="1">
                            <a:solidFill>
                              <a:srgbClr val="C00000"/>
                            </a:solidFill>
                            <a:latin typeface="Cambria Math" panose="02040503050406030204" pitchFamily="18" charset="0"/>
                            <a:cs typeface="Times New Roman" panose="02020603050405020304" pitchFamily="18" charset="0"/>
                          </a:rPr>
                        </m:ctrlPr>
                      </m:fPr>
                      <m:num>
                        <m:sSup>
                          <m:sSupPr>
                            <m:ctrlPr>
                              <a:rPr lang="es-CO" sz="2800" b="1" i="1">
                                <a:solidFill>
                                  <a:srgbClr val="C00000"/>
                                </a:solidFill>
                                <a:latin typeface="Cambria Math" panose="02040503050406030204" pitchFamily="18" charset="0"/>
                                <a:cs typeface="Times New Roman" panose="02020603050405020304" pitchFamily="18" charset="0"/>
                              </a:rPr>
                            </m:ctrlPr>
                          </m:sSupPr>
                          <m:e>
                            <m:r>
                              <a:rPr lang="es-CO" sz="28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𝝀</m:t>
                            </m:r>
                          </m:e>
                          <m:sup>
                            <m:r>
                              <a:rPr lang="es-CO" sz="2800" b="1" i="1">
                                <a:solidFill>
                                  <a:srgbClr val="C00000"/>
                                </a:solidFill>
                                <a:latin typeface="Cambria Math" panose="02040503050406030204" pitchFamily="18" charset="0"/>
                                <a:cs typeface="Times New Roman" panose="02020603050405020304" pitchFamily="18" charset="0"/>
                              </a:rPr>
                              <m:t>𝒙</m:t>
                            </m:r>
                          </m:sup>
                        </m:sSup>
                      </m:num>
                      <m:den>
                        <m:r>
                          <a:rPr lang="es-CO" sz="2800" b="1" i="1">
                            <a:solidFill>
                              <a:srgbClr val="C00000"/>
                            </a:solidFill>
                            <a:latin typeface="Cambria Math" panose="02040503050406030204" pitchFamily="18" charset="0"/>
                            <a:cs typeface="Times New Roman" panose="02020603050405020304" pitchFamily="18" charset="0"/>
                          </a:rPr>
                          <m:t>𝒙</m:t>
                        </m:r>
                        <m:r>
                          <a:rPr lang="es-CO" sz="2800" b="1" i="1">
                            <a:solidFill>
                              <a:srgbClr val="C00000"/>
                            </a:solidFill>
                            <a:latin typeface="Cambria Math" panose="02040503050406030204" pitchFamily="18" charset="0"/>
                            <a:cs typeface="Times New Roman" panose="02020603050405020304" pitchFamily="18" charset="0"/>
                          </a:rPr>
                          <m:t>!</m:t>
                        </m:r>
                      </m:den>
                    </m:f>
                  </m:oMath>
                </a14:m>
                <a:r>
                  <a:rPr lang="es-CO" sz="2800" b="1" baseline="30000" dirty="0">
                    <a:solidFill>
                      <a:srgbClr val="C00000"/>
                    </a:solidFill>
                    <a:ea typeface="Times New Roman" panose="02020603050405020304" pitchFamily="18" charset="0"/>
                    <a:cs typeface="Times New Roman" panose="02020603050405020304" pitchFamily="18" charset="0"/>
                  </a:rPr>
                  <a:t>  </a:t>
                </a:r>
                <a:r>
                  <a:rPr lang="es-CO" sz="2800" b="1" dirty="0">
                    <a:solidFill>
                      <a:srgbClr val="C00000"/>
                    </a:solidFill>
                    <a:ea typeface="Times New Roman" panose="02020603050405020304" pitchFamily="18" charset="0"/>
                    <a:cs typeface="Times New Roman" panose="02020603050405020304" pitchFamily="18" charset="0"/>
                  </a:rPr>
                  <a:t>= </a:t>
                </a:r>
                <a14:m>
                  <m:oMath xmlns:m="http://schemas.openxmlformats.org/officeDocument/2006/math">
                    <m:sSup>
                      <m:sSupPr>
                        <m:ctrlPr>
                          <a:rPr lang="es-CO" sz="2800" b="1" i="1">
                            <a:solidFill>
                              <a:srgbClr val="C00000"/>
                            </a:solidFill>
                            <a:latin typeface="Cambria Math" panose="02040503050406030204" pitchFamily="18" charset="0"/>
                            <a:cs typeface="Times New Roman" panose="02020603050405020304" pitchFamily="18" charset="0"/>
                          </a:rPr>
                        </m:ctrlPr>
                      </m:sSupPr>
                      <m:e>
                        <m:r>
                          <a:rPr lang="es-CO" sz="2800" b="1" i="1">
                            <a:solidFill>
                              <a:srgbClr val="C00000"/>
                            </a:solidFill>
                            <a:latin typeface="Cambria Math" panose="02040503050406030204" pitchFamily="18" charset="0"/>
                            <a:cs typeface="Times New Roman" panose="02020603050405020304" pitchFamily="18" charset="0"/>
                          </a:rPr>
                          <m:t>𝒆</m:t>
                        </m:r>
                      </m:e>
                      <m:sup>
                        <m:r>
                          <a:rPr lang="es-CO" sz="2800" b="1" i="1">
                            <a:solidFill>
                              <a:srgbClr val="C00000"/>
                            </a:solidFill>
                            <a:latin typeface="Cambria Math" panose="02040503050406030204" pitchFamily="18" charset="0"/>
                            <a:cs typeface="Times New Roman" panose="02020603050405020304" pitchFamily="18" charset="0"/>
                          </a:rPr>
                          <m:t>−</m:t>
                        </m:r>
                        <m:r>
                          <a:rPr lang="es-CO" sz="28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𝟑</m:t>
                        </m:r>
                      </m:sup>
                    </m:sSup>
                    <m:f>
                      <m:fPr>
                        <m:ctrlPr>
                          <a:rPr lang="es-CO" sz="2800" b="1" i="1">
                            <a:solidFill>
                              <a:srgbClr val="C00000"/>
                            </a:solidFill>
                            <a:latin typeface="Cambria Math" panose="02040503050406030204" pitchFamily="18" charset="0"/>
                            <a:cs typeface="Times New Roman" panose="02020603050405020304" pitchFamily="18" charset="0"/>
                          </a:rPr>
                        </m:ctrlPr>
                      </m:fPr>
                      <m:num>
                        <m:sSup>
                          <m:sSupPr>
                            <m:ctrlPr>
                              <a:rPr lang="es-CO" sz="2800" b="1" i="1">
                                <a:solidFill>
                                  <a:srgbClr val="C00000"/>
                                </a:solidFill>
                                <a:latin typeface="Cambria Math" panose="02040503050406030204" pitchFamily="18" charset="0"/>
                                <a:cs typeface="Times New Roman" panose="02020603050405020304" pitchFamily="18" charset="0"/>
                              </a:rPr>
                            </m:ctrlPr>
                          </m:sSupPr>
                          <m:e>
                            <m:r>
                              <a:rPr lang="es-CO" sz="28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𝟑</m:t>
                            </m:r>
                          </m:e>
                          <m:sup>
                            <m:r>
                              <a:rPr lang="es-CO" sz="2800" b="1" i="1">
                                <a:solidFill>
                                  <a:srgbClr val="C00000"/>
                                </a:solidFill>
                                <a:latin typeface="Cambria Math" panose="02040503050406030204" pitchFamily="18" charset="0"/>
                                <a:cs typeface="Times New Roman" panose="02020603050405020304" pitchFamily="18" charset="0"/>
                              </a:rPr>
                              <m:t>𝒙</m:t>
                            </m:r>
                          </m:sup>
                        </m:sSup>
                      </m:num>
                      <m:den>
                        <m:r>
                          <a:rPr lang="es-CO" sz="2800" b="1" i="1">
                            <a:solidFill>
                              <a:srgbClr val="C00000"/>
                            </a:solidFill>
                            <a:latin typeface="Cambria Math" panose="02040503050406030204" pitchFamily="18" charset="0"/>
                            <a:cs typeface="Times New Roman" panose="02020603050405020304" pitchFamily="18" charset="0"/>
                          </a:rPr>
                          <m:t>𝒙</m:t>
                        </m:r>
                        <m:r>
                          <a:rPr lang="es-CO" sz="2800" b="1" i="1">
                            <a:solidFill>
                              <a:srgbClr val="C00000"/>
                            </a:solidFill>
                            <a:latin typeface="Cambria Math" panose="02040503050406030204" pitchFamily="18" charset="0"/>
                            <a:cs typeface="Times New Roman" panose="02020603050405020304" pitchFamily="18" charset="0"/>
                          </a:rPr>
                          <m:t>!</m:t>
                        </m:r>
                      </m:den>
                    </m:f>
                  </m:oMath>
                </a14:m>
                <a:r>
                  <a:rPr lang="es-CO" sz="2800" b="1" baseline="30000" dirty="0">
                    <a:solidFill>
                      <a:srgbClr val="C00000"/>
                    </a:solidFill>
                    <a:ea typeface="Times New Roman" panose="02020603050405020304" pitchFamily="18" charset="0"/>
                    <a:cs typeface="Times New Roman" panose="02020603050405020304" pitchFamily="18" charset="0"/>
                  </a:rPr>
                  <a:t> ,    </a:t>
                </a:r>
                <a:r>
                  <a:rPr lang="es-CO" sz="2800" b="1" dirty="0">
                    <a:solidFill>
                      <a:srgbClr val="C00000"/>
                    </a:solidFill>
                    <a:ea typeface="Times New Roman" panose="02020603050405020304" pitchFamily="18" charset="0"/>
                    <a:cs typeface="Times New Roman" panose="02020603050405020304" pitchFamily="18" charset="0"/>
                  </a:rPr>
                  <a:t>x = 0,  1,  2,  …</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28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b. Calcular la probabilidad de que en una semana ocurran 5 accidentes</a:t>
                </a: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  </a:t>
                </a:r>
                <a:r>
                  <a:rPr lang="es-CO" sz="3600" b="1" dirty="0">
                    <a:solidFill>
                      <a:srgbClr val="C00000"/>
                    </a:solidFill>
                    <a:ea typeface="Times New Roman" panose="02020603050405020304" pitchFamily="18" charset="0"/>
                    <a:cs typeface="Times New Roman" panose="02020603050405020304" pitchFamily="18" charset="0"/>
                  </a:rPr>
                  <a:t>P{X = 5 } =  </a:t>
                </a:r>
                <a14:m>
                  <m:oMath xmlns:m="http://schemas.openxmlformats.org/officeDocument/2006/math">
                    <m:sSup>
                      <m:sSupPr>
                        <m:ctrlPr>
                          <a:rPr lang="es-CO" sz="3600" b="1" i="1">
                            <a:solidFill>
                              <a:srgbClr val="C00000"/>
                            </a:solidFill>
                            <a:latin typeface="Cambria Math" panose="02040503050406030204" pitchFamily="18" charset="0"/>
                            <a:cs typeface="Times New Roman" panose="02020603050405020304" pitchFamily="18" charset="0"/>
                          </a:rPr>
                        </m:ctrlPr>
                      </m:sSupPr>
                      <m:e>
                        <m:r>
                          <a:rPr lang="es-CO" sz="3600" b="1" i="1">
                            <a:solidFill>
                              <a:srgbClr val="C00000"/>
                            </a:solidFill>
                            <a:latin typeface="Cambria Math" panose="02040503050406030204" pitchFamily="18" charset="0"/>
                            <a:cs typeface="Times New Roman" panose="02020603050405020304" pitchFamily="18" charset="0"/>
                          </a:rPr>
                          <m:t>𝒆</m:t>
                        </m:r>
                      </m:e>
                      <m:sup>
                        <m:r>
                          <a:rPr lang="es-CO" sz="3600" b="1" i="1">
                            <a:solidFill>
                              <a:srgbClr val="C00000"/>
                            </a:solidFill>
                            <a:latin typeface="Cambria Math" panose="02040503050406030204" pitchFamily="18" charset="0"/>
                            <a:cs typeface="Times New Roman" panose="02020603050405020304" pitchFamily="18" charset="0"/>
                          </a:rPr>
                          <m:t>−</m:t>
                        </m:r>
                        <m:r>
                          <a:rPr lang="es-CO" sz="3600" b="1"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𝟑</m:t>
                        </m:r>
                      </m:sup>
                    </m:sSup>
                    <m:f>
                      <m:fPr>
                        <m:ctrlPr>
                          <a:rPr lang="es-CO" sz="3600" b="1" i="1">
                            <a:solidFill>
                              <a:srgbClr val="C00000"/>
                            </a:solidFill>
                            <a:latin typeface="Cambria Math" panose="02040503050406030204" pitchFamily="18" charset="0"/>
                            <a:cs typeface="Times New Roman" panose="02020603050405020304" pitchFamily="18" charset="0"/>
                          </a:rPr>
                        </m:ctrlPr>
                      </m:fPr>
                      <m:num>
                        <m:sSup>
                          <m:sSupPr>
                            <m:ctrlPr>
                              <a:rPr lang="es-CO" sz="3600" b="1" i="1">
                                <a:solidFill>
                                  <a:srgbClr val="C00000"/>
                                </a:solidFill>
                                <a:latin typeface="Cambria Math" panose="02040503050406030204" pitchFamily="18" charset="0"/>
                                <a:cs typeface="Times New Roman" panose="02020603050405020304" pitchFamily="18" charset="0"/>
                              </a:rPr>
                            </m:ctrlPr>
                          </m:sSupPr>
                          <m:e>
                            <m:r>
                              <a:rPr lang="es-CO" sz="3600" b="1"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𝟑</m:t>
                            </m:r>
                          </m:e>
                          <m:sup>
                            <m:r>
                              <a:rPr lang="es-CO" sz="3600" b="1" i="1" smtClean="0">
                                <a:solidFill>
                                  <a:srgbClr val="C00000"/>
                                </a:solidFill>
                                <a:latin typeface="Cambria Math" panose="02040503050406030204" pitchFamily="18" charset="0"/>
                                <a:cs typeface="Times New Roman" panose="02020603050405020304" pitchFamily="18" charset="0"/>
                              </a:rPr>
                              <m:t>𝟓</m:t>
                            </m:r>
                          </m:sup>
                        </m:sSup>
                      </m:num>
                      <m:den>
                        <m:r>
                          <a:rPr lang="es-CO" sz="3600" b="1" i="1" smtClean="0">
                            <a:solidFill>
                              <a:srgbClr val="C00000"/>
                            </a:solidFill>
                            <a:latin typeface="Cambria Math" panose="02040503050406030204" pitchFamily="18" charset="0"/>
                            <a:cs typeface="Times New Roman" panose="02020603050405020304" pitchFamily="18" charset="0"/>
                          </a:rPr>
                          <m:t>𝟓</m:t>
                        </m:r>
                        <m:r>
                          <a:rPr lang="es-CO" sz="3600" b="1" i="1">
                            <a:solidFill>
                              <a:srgbClr val="C00000"/>
                            </a:solidFill>
                            <a:latin typeface="Cambria Math" panose="02040503050406030204" pitchFamily="18" charset="0"/>
                            <a:cs typeface="Times New Roman" panose="02020603050405020304" pitchFamily="18" charset="0"/>
                          </a:rPr>
                          <m:t>!</m:t>
                        </m:r>
                      </m:den>
                    </m:f>
                  </m:oMath>
                </a14:m>
                <a:r>
                  <a:rPr lang="es-CO" sz="3600" b="1" baseline="30000" dirty="0">
                    <a:solidFill>
                      <a:srgbClr val="C00000"/>
                    </a:solidFill>
                    <a:ea typeface="Times New Roman" panose="02020603050405020304" pitchFamily="18" charset="0"/>
                    <a:cs typeface="Times New Roman" panose="02020603050405020304" pitchFamily="18" charset="0"/>
                  </a:rPr>
                  <a:t> </a:t>
                </a:r>
                <a:r>
                  <a:rPr lang="es-CO" sz="3600" b="1" dirty="0">
                    <a:solidFill>
                      <a:srgbClr val="C00000"/>
                    </a:solidFill>
                    <a:ea typeface="Times New Roman" panose="02020603050405020304" pitchFamily="18" charset="0"/>
                    <a:cs typeface="Times New Roman" panose="02020603050405020304" pitchFamily="18" charset="0"/>
                  </a:rPr>
                  <a:t> = 0.10082</a:t>
                </a:r>
                <a:endParaRPr lang="es-CO" sz="36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32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solidFill>
                    <a:srgbClr val="00B0F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510748"/>
                <a:ext cx="10375900" cy="6700617"/>
              </a:xfrm>
              <a:prstGeom prst="rect">
                <a:avLst/>
              </a:prstGeom>
              <a:blipFill>
                <a:blip r:embed="rId2"/>
                <a:stretch>
                  <a:fillRect r="-1234"/>
                </a:stretch>
              </a:blipFill>
            </p:spPr>
            <p:txBody>
              <a:bodyPr/>
              <a:lstStyle/>
              <a:p>
                <a:r>
                  <a:rPr lang="es-CO">
                    <a:noFill/>
                  </a:rPr>
                  <a:t> </a:t>
                </a:r>
              </a:p>
            </p:txBody>
          </p:sp>
        </mc:Fallback>
      </mc:AlternateContent>
    </p:spTree>
    <p:extLst>
      <p:ext uri="{BB962C8B-B14F-4D97-AF65-F5344CB8AC3E}">
        <p14:creationId xmlns:p14="http://schemas.microsoft.com/office/powerpoint/2010/main" val="15612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500"/>
                                  </p:iterate>
                                  <p:childTnLst>
                                    <p:set>
                                      <p:cBhvr>
                                        <p:cTn id="6" dur="1" fill="hold">
                                          <p:stCondLst>
                                            <p:cond delay="0"/>
                                          </p:stCondLst>
                                        </p:cTn>
                                        <p:tgtEl>
                                          <p:spTgt spid="4">
                                            <p:txEl>
                                              <p:pRg st="6" end="6"/>
                                            </p:txEl>
                                          </p:spTgt>
                                        </p:tgtEl>
                                        <p:attrNameLst>
                                          <p:attrName>style.visibility</p:attrName>
                                        </p:attrNameLst>
                                      </p:cBhvr>
                                      <p:to>
                                        <p:strVal val="visible"/>
                                      </p:to>
                                    </p:set>
                                  </p:childTnLst>
                                </p:cTn>
                              </p:par>
                            </p:childTnLst>
                          </p:cTn>
                        </p:par>
                        <p:par>
                          <p:cTn id="7" fill="hold">
                            <p:stCondLst>
                              <p:cond delay="6001"/>
                            </p:stCondLst>
                            <p:childTnLst>
                              <p:par>
                                <p:cTn id="8" presetID="1" presetClass="entr" presetSubtype="0" fill="hold" nodeType="afterEffect">
                                  <p:stCondLst>
                                    <p:cond delay="0"/>
                                  </p:stCondLst>
                                  <p:iterate type="wd">
                                    <p:tmAbs val="500"/>
                                  </p:iterate>
                                  <p:childTnLst>
                                    <p:set>
                                      <p:cBhvr>
                                        <p:cTn id="9"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563880" y="249491"/>
                <a:ext cx="11075126" cy="8142101"/>
              </a:xfrm>
              <a:prstGeom prst="rect">
                <a:avLst/>
              </a:prstGeom>
            </p:spPr>
            <p:txBody>
              <a:bodyPr wrap="square">
                <a:spAutoFit/>
              </a:bodyPr>
              <a:lstStyle/>
              <a:p>
                <a:pPr algn="ctr">
                  <a:lnSpc>
                    <a:spcPct val="115000"/>
                  </a:lnSpc>
                  <a:buSzPts val="1100"/>
                </a:pPr>
                <a14:m>
                  <m:oMathPara xmlns:m="http://schemas.openxmlformats.org/officeDocument/2006/math">
                    <m:oMathParaPr>
                      <m:jc m:val="centerGroup"/>
                    </m:oMathParaPr>
                    <m:oMath xmlns:m="http://schemas.openxmlformats.org/officeDocument/2006/math">
                      <m:r>
                        <m:rPr>
                          <m:nor/>
                        </m:rPr>
                        <a:rPr lang="es-CO" sz="3200" b="1" dirty="0" smtClean="0">
                          <a:solidFill>
                            <a:srgbClr val="C00000"/>
                          </a:solidFill>
                          <a:ea typeface="Times New Roman" panose="02020603050405020304" pitchFamily="18" charset="0"/>
                          <a:cs typeface="Times New Roman" panose="02020603050405020304" pitchFamily="18" charset="0"/>
                        </a:rPr>
                        <m:t>Modelos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Probabil</m:t>
                      </m:r>
                      <m:r>
                        <m:rPr>
                          <m:nor/>
                        </m:rPr>
                        <a:rPr lang="es-CO" sz="3200" b="1" dirty="0" smtClean="0">
                          <a:solidFill>
                            <a:srgbClr val="C00000"/>
                          </a:solidFill>
                          <a:ea typeface="Times New Roman" panose="02020603050405020304" pitchFamily="18" charset="0"/>
                          <a:cs typeface="Times New Roman" panose="02020603050405020304" pitchFamily="18" charset="0"/>
                        </a:rPr>
                        <m:t>í</m:t>
                      </m:r>
                      <m:r>
                        <m:rPr>
                          <m:nor/>
                        </m:rPr>
                        <a:rPr lang="es-CO" sz="3200" b="1" dirty="0" smtClean="0">
                          <a:solidFill>
                            <a:srgbClr val="C00000"/>
                          </a:solidFill>
                          <a:ea typeface="Times New Roman" panose="02020603050405020304" pitchFamily="18" charset="0"/>
                          <a:cs typeface="Times New Roman" panose="02020603050405020304" pitchFamily="18" charset="0"/>
                        </a:rPr>
                        <m:t>sticos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solidFill>
                    <a:srgbClr val="C00000"/>
                  </a:solidFill>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14:m>
                  <m:oMath xmlns:m="http://schemas.openxmlformats.org/officeDocument/2006/math">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𝑴𝒐𝒅𝒆𝒍𝒐</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 </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𝑷𝒐𝒊𝒔𝒔𝒐𝒏</m:t>
                    </m:r>
                  </m:oMath>
                </a14:m>
                <a:endParaRPr lang="es-CO" sz="2800" b="1" dirty="0">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B0F0"/>
                    </a:solidFill>
                    <a:ea typeface="Times New Roman" panose="02020603050405020304" pitchFamily="18" charset="0"/>
                    <a:cs typeface="Times New Roman" panose="02020603050405020304" pitchFamily="18" charset="0"/>
                  </a:rPr>
                  <a:t>X</a:t>
                </a:r>
                <a:r>
                  <a:rPr lang="es-CO" sz="2800" b="1" dirty="0">
                    <a:ea typeface="Times New Roman" panose="02020603050405020304" pitchFamily="18" charset="0"/>
                    <a:cs typeface="Times New Roman" panose="02020603050405020304" pitchFamily="18" charset="0"/>
                  </a:rPr>
                  <a:t> = </a:t>
                </a:r>
                <a:r>
                  <a:rPr lang="es-CO" sz="2800" b="1" dirty="0">
                    <a:solidFill>
                      <a:schemeClr val="accent6">
                        <a:lumMod val="50000"/>
                      </a:schemeClr>
                    </a:solidFill>
                    <a:ea typeface="Times New Roman" panose="02020603050405020304" pitchFamily="18" charset="0"/>
                    <a:cs typeface="Times New Roman" panose="02020603050405020304" pitchFamily="18" charset="0"/>
                  </a:rPr>
                  <a:t># de accidentes en una semana</a:t>
                </a:r>
                <a:endParaRPr lang="es-CO" sz="2800" b="1" dirty="0">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chemeClr val="accent6">
                        <a:lumMod val="50000"/>
                      </a:schemeClr>
                    </a:solidFill>
                    <a:ea typeface="Times New Roman" panose="02020603050405020304" pitchFamily="18" charset="0"/>
                    <a:cs typeface="Times New Roman" panose="02020603050405020304" pitchFamily="18" charset="0"/>
                  </a:rPr>
                  <a:t>X tiene distribución Poisson de parámetros </a:t>
                </a:r>
                <a:r>
                  <a:rPr lang="el-GR" sz="2800" b="1" dirty="0">
                    <a:solidFill>
                      <a:srgbClr val="C00000"/>
                    </a:solidFill>
                    <a:ea typeface="Times New Roman" panose="02020603050405020304" pitchFamily="18" charset="0"/>
                    <a:cs typeface="Times New Roman" panose="02020603050405020304" pitchFamily="18" charset="0"/>
                  </a:rPr>
                  <a:t>λ</a:t>
                </a:r>
                <a:r>
                  <a:rPr lang="es-CO" sz="2800" b="1" dirty="0">
                    <a:solidFill>
                      <a:srgbClr val="C00000"/>
                    </a:solidFill>
                    <a:ea typeface="Times New Roman" panose="02020603050405020304" pitchFamily="18" charset="0"/>
                    <a:cs typeface="Times New Roman" panose="02020603050405020304" pitchFamily="18" charset="0"/>
                  </a:rPr>
                  <a:t> = 3</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sSup>
                      <m:sSupPr>
                        <m:ctrlPr>
                          <a:rPr lang="es-CO" sz="2800" b="1" i="1">
                            <a:solidFill>
                              <a:srgbClr val="C00000"/>
                            </a:solidFill>
                            <a:latin typeface="Cambria Math" panose="02040503050406030204" pitchFamily="18" charset="0"/>
                            <a:cs typeface="Times New Roman" panose="02020603050405020304" pitchFamily="18" charset="0"/>
                          </a:rPr>
                        </m:ctrlPr>
                      </m:sSupPr>
                      <m:e>
                        <m:r>
                          <a:rPr lang="es-CO" sz="2800" b="1" i="1">
                            <a:solidFill>
                              <a:srgbClr val="C00000"/>
                            </a:solidFill>
                            <a:latin typeface="Cambria Math" panose="02040503050406030204" pitchFamily="18" charset="0"/>
                            <a:cs typeface="Times New Roman" panose="02020603050405020304" pitchFamily="18" charset="0"/>
                          </a:rPr>
                          <m:t>𝒆</m:t>
                        </m:r>
                      </m:e>
                      <m:sup>
                        <m:r>
                          <a:rPr lang="es-CO" sz="2800" b="1" i="1">
                            <a:solidFill>
                              <a:srgbClr val="C00000"/>
                            </a:solidFill>
                            <a:latin typeface="Cambria Math" panose="02040503050406030204" pitchFamily="18" charset="0"/>
                            <a:cs typeface="Times New Roman" panose="02020603050405020304" pitchFamily="18" charset="0"/>
                          </a:rPr>
                          <m:t>−</m:t>
                        </m:r>
                        <m:r>
                          <a:rPr lang="es-CO" sz="28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𝝀</m:t>
                        </m:r>
                      </m:sup>
                    </m:sSup>
                    <m:f>
                      <m:fPr>
                        <m:ctrlPr>
                          <a:rPr lang="es-CO" sz="2800" b="1" i="1">
                            <a:solidFill>
                              <a:srgbClr val="C00000"/>
                            </a:solidFill>
                            <a:latin typeface="Cambria Math" panose="02040503050406030204" pitchFamily="18" charset="0"/>
                            <a:cs typeface="Times New Roman" panose="02020603050405020304" pitchFamily="18" charset="0"/>
                          </a:rPr>
                        </m:ctrlPr>
                      </m:fPr>
                      <m:num>
                        <m:sSup>
                          <m:sSupPr>
                            <m:ctrlPr>
                              <a:rPr lang="es-CO" sz="2800" b="1" i="1">
                                <a:solidFill>
                                  <a:srgbClr val="C00000"/>
                                </a:solidFill>
                                <a:latin typeface="Cambria Math" panose="02040503050406030204" pitchFamily="18" charset="0"/>
                                <a:cs typeface="Times New Roman" panose="02020603050405020304" pitchFamily="18" charset="0"/>
                              </a:rPr>
                            </m:ctrlPr>
                          </m:sSupPr>
                          <m:e>
                            <m:r>
                              <a:rPr lang="es-CO" sz="28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𝝀</m:t>
                            </m:r>
                          </m:e>
                          <m:sup>
                            <m:r>
                              <a:rPr lang="es-CO" sz="2800" b="1" i="1">
                                <a:solidFill>
                                  <a:srgbClr val="C00000"/>
                                </a:solidFill>
                                <a:latin typeface="Cambria Math" panose="02040503050406030204" pitchFamily="18" charset="0"/>
                                <a:cs typeface="Times New Roman" panose="02020603050405020304" pitchFamily="18" charset="0"/>
                              </a:rPr>
                              <m:t>𝒙</m:t>
                            </m:r>
                          </m:sup>
                        </m:sSup>
                      </m:num>
                      <m:den>
                        <m:r>
                          <a:rPr lang="es-CO" sz="2800" b="1" i="1">
                            <a:solidFill>
                              <a:srgbClr val="C00000"/>
                            </a:solidFill>
                            <a:latin typeface="Cambria Math" panose="02040503050406030204" pitchFamily="18" charset="0"/>
                            <a:cs typeface="Times New Roman" panose="02020603050405020304" pitchFamily="18" charset="0"/>
                          </a:rPr>
                          <m:t>𝒙</m:t>
                        </m:r>
                        <m:r>
                          <a:rPr lang="es-CO" sz="2800" b="1" i="1">
                            <a:solidFill>
                              <a:srgbClr val="C00000"/>
                            </a:solidFill>
                            <a:latin typeface="Cambria Math" panose="02040503050406030204" pitchFamily="18" charset="0"/>
                            <a:cs typeface="Times New Roman" panose="02020603050405020304" pitchFamily="18" charset="0"/>
                          </a:rPr>
                          <m:t>!</m:t>
                        </m:r>
                      </m:den>
                    </m:f>
                  </m:oMath>
                </a14:m>
                <a:r>
                  <a:rPr lang="es-CO" sz="2800" b="1" baseline="30000" dirty="0">
                    <a:solidFill>
                      <a:srgbClr val="C00000"/>
                    </a:solidFill>
                    <a:ea typeface="Times New Roman" panose="02020603050405020304" pitchFamily="18" charset="0"/>
                    <a:cs typeface="Times New Roman" panose="02020603050405020304" pitchFamily="18" charset="0"/>
                  </a:rPr>
                  <a:t>  </a:t>
                </a:r>
                <a:r>
                  <a:rPr lang="es-CO" sz="2800" b="1" dirty="0">
                    <a:solidFill>
                      <a:srgbClr val="C00000"/>
                    </a:solidFill>
                    <a:ea typeface="Times New Roman" panose="02020603050405020304" pitchFamily="18" charset="0"/>
                    <a:cs typeface="Times New Roman" panose="02020603050405020304" pitchFamily="18" charset="0"/>
                  </a:rPr>
                  <a:t>= </a:t>
                </a:r>
                <a14:m>
                  <m:oMath xmlns:m="http://schemas.openxmlformats.org/officeDocument/2006/math">
                    <m:sSup>
                      <m:sSupPr>
                        <m:ctrlPr>
                          <a:rPr lang="es-CO" sz="2800" b="1" i="1">
                            <a:solidFill>
                              <a:srgbClr val="C00000"/>
                            </a:solidFill>
                            <a:latin typeface="Cambria Math" panose="02040503050406030204" pitchFamily="18" charset="0"/>
                            <a:cs typeface="Times New Roman" panose="02020603050405020304" pitchFamily="18" charset="0"/>
                          </a:rPr>
                        </m:ctrlPr>
                      </m:sSupPr>
                      <m:e>
                        <m:r>
                          <a:rPr lang="es-CO" sz="2800" b="1" i="1">
                            <a:solidFill>
                              <a:srgbClr val="C00000"/>
                            </a:solidFill>
                            <a:latin typeface="Cambria Math" panose="02040503050406030204" pitchFamily="18" charset="0"/>
                            <a:cs typeface="Times New Roman" panose="02020603050405020304" pitchFamily="18" charset="0"/>
                          </a:rPr>
                          <m:t>𝒆</m:t>
                        </m:r>
                      </m:e>
                      <m:sup>
                        <m:r>
                          <a:rPr lang="es-CO" sz="2800" b="1" i="1">
                            <a:solidFill>
                              <a:srgbClr val="C00000"/>
                            </a:solidFill>
                            <a:latin typeface="Cambria Math" panose="02040503050406030204" pitchFamily="18" charset="0"/>
                            <a:cs typeface="Times New Roman" panose="02020603050405020304" pitchFamily="18" charset="0"/>
                          </a:rPr>
                          <m:t>−</m:t>
                        </m:r>
                        <m:r>
                          <a:rPr lang="es-CO" sz="28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𝟑</m:t>
                        </m:r>
                      </m:sup>
                    </m:sSup>
                    <m:f>
                      <m:fPr>
                        <m:ctrlPr>
                          <a:rPr lang="es-CO" sz="2800" b="1" i="1">
                            <a:solidFill>
                              <a:srgbClr val="C00000"/>
                            </a:solidFill>
                            <a:latin typeface="Cambria Math" panose="02040503050406030204" pitchFamily="18" charset="0"/>
                            <a:cs typeface="Times New Roman" panose="02020603050405020304" pitchFamily="18" charset="0"/>
                          </a:rPr>
                        </m:ctrlPr>
                      </m:fPr>
                      <m:num>
                        <m:sSup>
                          <m:sSupPr>
                            <m:ctrlPr>
                              <a:rPr lang="es-CO" sz="2800" b="1" i="1">
                                <a:solidFill>
                                  <a:srgbClr val="C00000"/>
                                </a:solidFill>
                                <a:latin typeface="Cambria Math" panose="02040503050406030204" pitchFamily="18" charset="0"/>
                                <a:cs typeface="Times New Roman" panose="02020603050405020304" pitchFamily="18" charset="0"/>
                              </a:rPr>
                            </m:ctrlPr>
                          </m:sSupPr>
                          <m:e>
                            <m:r>
                              <a:rPr lang="es-CO" sz="28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𝟑</m:t>
                            </m:r>
                          </m:e>
                          <m:sup>
                            <m:r>
                              <a:rPr lang="es-CO" sz="2800" b="1" i="1">
                                <a:solidFill>
                                  <a:srgbClr val="C00000"/>
                                </a:solidFill>
                                <a:latin typeface="Cambria Math" panose="02040503050406030204" pitchFamily="18" charset="0"/>
                                <a:cs typeface="Times New Roman" panose="02020603050405020304" pitchFamily="18" charset="0"/>
                              </a:rPr>
                              <m:t>𝒙</m:t>
                            </m:r>
                          </m:sup>
                        </m:sSup>
                      </m:num>
                      <m:den>
                        <m:r>
                          <a:rPr lang="es-CO" sz="2800" b="1" i="1">
                            <a:solidFill>
                              <a:srgbClr val="C00000"/>
                            </a:solidFill>
                            <a:latin typeface="Cambria Math" panose="02040503050406030204" pitchFamily="18" charset="0"/>
                            <a:cs typeface="Times New Roman" panose="02020603050405020304" pitchFamily="18" charset="0"/>
                          </a:rPr>
                          <m:t>𝒙</m:t>
                        </m:r>
                        <m:r>
                          <a:rPr lang="es-CO" sz="2800" b="1" i="1">
                            <a:solidFill>
                              <a:srgbClr val="C00000"/>
                            </a:solidFill>
                            <a:latin typeface="Cambria Math" panose="02040503050406030204" pitchFamily="18" charset="0"/>
                            <a:cs typeface="Times New Roman" panose="02020603050405020304" pitchFamily="18" charset="0"/>
                          </a:rPr>
                          <m:t>!</m:t>
                        </m:r>
                      </m:den>
                    </m:f>
                  </m:oMath>
                </a14:m>
                <a:r>
                  <a:rPr lang="es-CO" sz="2800" b="1" baseline="30000" dirty="0">
                    <a:solidFill>
                      <a:srgbClr val="C00000"/>
                    </a:solidFill>
                    <a:ea typeface="Times New Roman" panose="02020603050405020304" pitchFamily="18" charset="0"/>
                    <a:cs typeface="Times New Roman" panose="02020603050405020304" pitchFamily="18" charset="0"/>
                  </a:rPr>
                  <a:t> ,    </a:t>
                </a:r>
                <a:r>
                  <a:rPr lang="es-CO" sz="2800" b="1" dirty="0">
                    <a:solidFill>
                      <a:srgbClr val="C00000"/>
                    </a:solidFill>
                    <a:ea typeface="Times New Roman" panose="02020603050405020304" pitchFamily="18" charset="0"/>
                    <a:cs typeface="Times New Roman" panose="02020603050405020304" pitchFamily="18" charset="0"/>
                  </a:rPr>
                  <a:t>x = 0,  1,  2,  …</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c. Calcular la probabilidad de que en </a:t>
                </a:r>
                <a:r>
                  <a:rPr lang="es-CO" sz="2800" b="1" i="1" u="sng" dirty="0">
                    <a:solidFill>
                      <a:schemeClr val="accent2">
                        <a:lumMod val="50000"/>
                      </a:schemeClr>
                    </a:solidFill>
                    <a:ea typeface="Times New Roman" panose="02020603050405020304" pitchFamily="18" charset="0"/>
                    <a:cs typeface="Times New Roman" panose="02020603050405020304" pitchFamily="18" charset="0"/>
                  </a:rPr>
                  <a:t>cinco semanas</a:t>
                </a:r>
                <a:r>
                  <a:rPr lang="es-CO" sz="2800" b="1" dirty="0">
                    <a:solidFill>
                      <a:srgbClr val="002060"/>
                    </a:solidFill>
                    <a:ea typeface="Times New Roman" panose="02020603050405020304" pitchFamily="18" charset="0"/>
                    <a:cs typeface="Times New Roman" panose="02020603050405020304" pitchFamily="18" charset="0"/>
                  </a:rPr>
                  <a:t> ocurran 3 accidentes. </a:t>
                </a: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Redefinimos </a:t>
                </a:r>
                <a:r>
                  <a:rPr lang="es-CO" sz="2800" b="1" dirty="0">
                    <a:solidFill>
                      <a:srgbClr val="00B0F0"/>
                    </a:solidFill>
                    <a:ea typeface="Times New Roman" panose="02020603050405020304" pitchFamily="18" charset="0"/>
                    <a:cs typeface="Times New Roman" panose="02020603050405020304" pitchFamily="18" charset="0"/>
                  </a:rPr>
                  <a:t>X</a:t>
                </a:r>
                <a:r>
                  <a:rPr lang="es-CO" sz="2800" b="1" dirty="0">
                    <a:ea typeface="Times New Roman" panose="02020603050405020304" pitchFamily="18" charset="0"/>
                    <a:cs typeface="Times New Roman" panose="02020603050405020304" pitchFamily="18" charset="0"/>
                  </a:rPr>
                  <a:t> = </a:t>
                </a:r>
                <a:r>
                  <a:rPr lang="es-CO" sz="2800" b="1" dirty="0">
                    <a:solidFill>
                      <a:schemeClr val="accent6">
                        <a:lumMod val="50000"/>
                      </a:schemeClr>
                    </a:solidFill>
                    <a:ea typeface="Times New Roman" panose="02020603050405020304" pitchFamily="18" charset="0"/>
                    <a:cs typeface="Times New Roman" panose="02020603050405020304" pitchFamily="18" charset="0"/>
                  </a:rPr>
                  <a:t># de accidentes en una cinco semanas, entonces X tiene distribución Poisson de parámetros </a:t>
                </a:r>
                <a:r>
                  <a:rPr lang="el-GR" sz="2800" b="1" dirty="0">
                    <a:solidFill>
                      <a:srgbClr val="C00000"/>
                    </a:solidFill>
                    <a:ea typeface="Times New Roman" panose="02020603050405020304" pitchFamily="18" charset="0"/>
                    <a:cs typeface="Times New Roman" panose="02020603050405020304" pitchFamily="18" charset="0"/>
                  </a:rPr>
                  <a:t>λ</a:t>
                </a:r>
                <a:r>
                  <a:rPr lang="es-CO" sz="2800" b="1" dirty="0">
                    <a:solidFill>
                      <a:srgbClr val="C00000"/>
                    </a:solidFill>
                    <a:ea typeface="Times New Roman" panose="02020603050405020304" pitchFamily="18" charset="0"/>
                    <a:cs typeface="Times New Roman" panose="02020603050405020304" pitchFamily="18" charset="0"/>
                  </a:rPr>
                  <a:t>=3*5 =15, </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sSup>
                      <m:sSupPr>
                        <m:ctrlPr>
                          <a:rPr lang="es-CO" sz="2800" b="1" i="1">
                            <a:solidFill>
                              <a:srgbClr val="C00000"/>
                            </a:solidFill>
                            <a:latin typeface="Cambria Math" panose="02040503050406030204" pitchFamily="18" charset="0"/>
                            <a:cs typeface="Times New Roman" panose="02020603050405020304" pitchFamily="18" charset="0"/>
                          </a:rPr>
                        </m:ctrlPr>
                      </m:sSupPr>
                      <m:e>
                        <m:r>
                          <a:rPr lang="es-CO" sz="2800" b="1" i="1">
                            <a:solidFill>
                              <a:srgbClr val="C00000"/>
                            </a:solidFill>
                            <a:latin typeface="Cambria Math" panose="02040503050406030204" pitchFamily="18" charset="0"/>
                            <a:cs typeface="Times New Roman" panose="02020603050405020304" pitchFamily="18" charset="0"/>
                          </a:rPr>
                          <m:t>𝒆</m:t>
                        </m:r>
                      </m:e>
                      <m:sup>
                        <m:r>
                          <a:rPr lang="es-CO" sz="2800" b="1" i="1">
                            <a:solidFill>
                              <a:srgbClr val="C00000"/>
                            </a:solidFill>
                            <a:latin typeface="Cambria Math" panose="02040503050406030204" pitchFamily="18" charset="0"/>
                            <a:cs typeface="Times New Roman" panose="02020603050405020304" pitchFamily="18" charset="0"/>
                          </a:rPr>
                          <m:t>−</m:t>
                        </m:r>
                        <m:r>
                          <a:rPr lang="es-CO" sz="28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𝝀</m:t>
                        </m:r>
                      </m:sup>
                    </m:sSup>
                    <m:f>
                      <m:fPr>
                        <m:ctrlPr>
                          <a:rPr lang="es-CO" sz="2800" b="1" i="1">
                            <a:solidFill>
                              <a:srgbClr val="C00000"/>
                            </a:solidFill>
                            <a:latin typeface="Cambria Math" panose="02040503050406030204" pitchFamily="18" charset="0"/>
                            <a:cs typeface="Times New Roman" panose="02020603050405020304" pitchFamily="18" charset="0"/>
                          </a:rPr>
                        </m:ctrlPr>
                      </m:fPr>
                      <m:num>
                        <m:sSup>
                          <m:sSupPr>
                            <m:ctrlPr>
                              <a:rPr lang="es-CO" sz="2800" b="1" i="1">
                                <a:solidFill>
                                  <a:srgbClr val="C00000"/>
                                </a:solidFill>
                                <a:latin typeface="Cambria Math" panose="02040503050406030204" pitchFamily="18" charset="0"/>
                                <a:cs typeface="Times New Roman" panose="02020603050405020304" pitchFamily="18" charset="0"/>
                              </a:rPr>
                            </m:ctrlPr>
                          </m:sSupPr>
                          <m:e>
                            <m:r>
                              <a:rPr lang="es-CO" sz="28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𝝀</m:t>
                            </m:r>
                          </m:e>
                          <m:sup>
                            <m:r>
                              <a:rPr lang="es-CO" sz="2800" b="1" i="1">
                                <a:solidFill>
                                  <a:srgbClr val="C00000"/>
                                </a:solidFill>
                                <a:latin typeface="Cambria Math" panose="02040503050406030204" pitchFamily="18" charset="0"/>
                                <a:cs typeface="Times New Roman" panose="02020603050405020304" pitchFamily="18" charset="0"/>
                              </a:rPr>
                              <m:t>𝒙</m:t>
                            </m:r>
                          </m:sup>
                        </m:sSup>
                      </m:num>
                      <m:den>
                        <m:r>
                          <a:rPr lang="es-CO" sz="2800" b="1" i="1">
                            <a:solidFill>
                              <a:srgbClr val="C00000"/>
                            </a:solidFill>
                            <a:latin typeface="Cambria Math" panose="02040503050406030204" pitchFamily="18" charset="0"/>
                            <a:cs typeface="Times New Roman" panose="02020603050405020304" pitchFamily="18" charset="0"/>
                          </a:rPr>
                          <m:t>𝒙</m:t>
                        </m:r>
                        <m:r>
                          <a:rPr lang="es-CO" sz="2800" b="1" i="1">
                            <a:solidFill>
                              <a:srgbClr val="C00000"/>
                            </a:solidFill>
                            <a:latin typeface="Cambria Math" panose="02040503050406030204" pitchFamily="18" charset="0"/>
                            <a:cs typeface="Times New Roman" panose="02020603050405020304" pitchFamily="18" charset="0"/>
                          </a:rPr>
                          <m:t>!</m:t>
                        </m:r>
                      </m:den>
                    </m:f>
                  </m:oMath>
                </a14:m>
                <a:r>
                  <a:rPr lang="es-CO" sz="2800" b="1" baseline="30000" dirty="0">
                    <a:solidFill>
                      <a:srgbClr val="C00000"/>
                    </a:solidFill>
                    <a:ea typeface="Times New Roman" panose="02020603050405020304" pitchFamily="18" charset="0"/>
                    <a:cs typeface="Times New Roman" panose="02020603050405020304" pitchFamily="18" charset="0"/>
                  </a:rPr>
                  <a:t>  </a:t>
                </a:r>
                <a:r>
                  <a:rPr lang="es-CO" sz="2800" b="1" dirty="0">
                    <a:solidFill>
                      <a:srgbClr val="C00000"/>
                    </a:solidFill>
                    <a:ea typeface="Times New Roman" panose="02020603050405020304" pitchFamily="18" charset="0"/>
                    <a:cs typeface="Times New Roman" panose="02020603050405020304" pitchFamily="18" charset="0"/>
                  </a:rPr>
                  <a:t>= </a:t>
                </a:r>
                <a14:m>
                  <m:oMath xmlns:m="http://schemas.openxmlformats.org/officeDocument/2006/math">
                    <m:sSup>
                      <m:sSupPr>
                        <m:ctrlPr>
                          <a:rPr lang="es-CO" sz="2800" b="1" i="1">
                            <a:solidFill>
                              <a:srgbClr val="C00000"/>
                            </a:solidFill>
                            <a:latin typeface="Cambria Math" panose="02040503050406030204" pitchFamily="18" charset="0"/>
                            <a:cs typeface="Times New Roman" panose="02020603050405020304" pitchFamily="18" charset="0"/>
                          </a:rPr>
                        </m:ctrlPr>
                      </m:sSupPr>
                      <m:e>
                        <m:r>
                          <a:rPr lang="es-CO" sz="2800" b="1" i="1">
                            <a:solidFill>
                              <a:srgbClr val="C00000"/>
                            </a:solidFill>
                            <a:latin typeface="Cambria Math" panose="02040503050406030204" pitchFamily="18" charset="0"/>
                            <a:cs typeface="Times New Roman" panose="02020603050405020304" pitchFamily="18" charset="0"/>
                          </a:rPr>
                          <m:t>𝒆</m:t>
                        </m:r>
                      </m:e>
                      <m:sup>
                        <m:r>
                          <a:rPr lang="es-CO" sz="2800" b="1" i="1">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𝟏𝟓</m:t>
                        </m:r>
                      </m:sup>
                    </m:sSup>
                    <m:f>
                      <m:fPr>
                        <m:ctrlPr>
                          <a:rPr lang="es-CO" sz="2800" b="1" i="1">
                            <a:solidFill>
                              <a:srgbClr val="C00000"/>
                            </a:solidFill>
                            <a:latin typeface="Cambria Math" panose="02040503050406030204" pitchFamily="18" charset="0"/>
                            <a:cs typeface="Times New Roman" panose="02020603050405020304" pitchFamily="18" charset="0"/>
                          </a:rPr>
                        </m:ctrlPr>
                      </m:fPr>
                      <m:num>
                        <m:sSup>
                          <m:sSupPr>
                            <m:ctrlPr>
                              <a:rPr lang="es-CO" sz="2800" b="1" i="1">
                                <a:solidFill>
                                  <a:srgbClr val="C00000"/>
                                </a:solidFill>
                                <a:latin typeface="Cambria Math" panose="02040503050406030204" pitchFamily="18" charset="0"/>
                                <a:cs typeface="Times New Roman" panose="02020603050405020304" pitchFamily="18" charset="0"/>
                              </a:rPr>
                            </m:ctrlPr>
                          </m:sSupPr>
                          <m:e>
                            <m:r>
                              <a:rPr lang="es-CO" sz="2800" b="1"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𝟏𝟓</m:t>
                            </m:r>
                          </m:e>
                          <m:sup>
                            <m:r>
                              <a:rPr lang="es-CO" sz="2800" b="1" i="1">
                                <a:solidFill>
                                  <a:srgbClr val="C00000"/>
                                </a:solidFill>
                                <a:latin typeface="Cambria Math" panose="02040503050406030204" pitchFamily="18" charset="0"/>
                                <a:cs typeface="Times New Roman" panose="02020603050405020304" pitchFamily="18" charset="0"/>
                              </a:rPr>
                              <m:t>𝒙</m:t>
                            </m:r>
                          </m:sup>
                        </m:sSup>
                      </m:num>
                      <m:den>
                        <m:r>
                          <a:rPr lang="es-CO" sz="2800" b="1" i="1">
                            <a:solidFill>
                              <a:srgbClr val="C00000"/>
                            </a:solidFill>
                            <a:latin typeface="Cambria Math" panose="02040503050406030204" pitchFamily="18" charset="0"/>
                            <a:cs typeface="Times New Roman" panose="02020603050405020304" pitchFamily="18" charset="0"/>
                          </a:rPr>
                          <m:t>𝒙</m:t>
                        </m:r>
                        <m:r>
                          <a:rPr lang="es-CO" sz="2800" b="1" i="1">
                            <a:solidFill>
                              <a:srgbClr val="C00000"/>
                            </a:solidFill>
                            <a:latin typeface="Cambria Math" panose="02040503050406030204" pitchFamily="18" charset="0"/>
                            <a:cs typeface="Times New Roman" panose="02020603050405020304" pitchFamily="18" charset="0"/>
                          </a:rPr>
                          <m:t>!</m:t>
                        </m:r>
                      </m:den>
                    </m:f>
                  </m:oMath>
                </a14:m>
                <a:r>
                  <a:rPr lang="es-CO" sz="2800" b="1" baseline="30000" dirty="0">
                    <a:solidFill>
                      <a:srgbClr val="C00000"/>
                    </a:solidFill>
                    <a:ea typeface="Times New Roman" panose="02020603050405020304" pitchFamily="18" charset="0"/>
                    <a:cs typeface="Times New Roman" panose="02020603050405020304" pitchFamily="18" charset="0"/>
                  </a:rPr>
                  <a:t> ,    </a:t>
                </a:r>
                <a:r>
                  <a:rPr lang="es-CO" sz="2800" b="1" dirty="0">
                    <a:solidFill>
                      <a:srgbClr val="C00000"/>
                    </a:solidFill>
                    <a:ea typeface="Times New Roman" panose="02020603050405020304" pitchFamily="18" charset="0"/>
                    <a:cs typeface="Times New Roman" panose="02020603050405020304" pitchFamily="18" charset="0"/>
                  </a:rPr>
                  <a:t>x = 0,  1,  2,  …</a:t>
                </a:r>
                <a:endParaRPr lang="es-CO" sz="2800" b="1" dirty="0">
                  <a:solidFill>
                    <a:srgbClr val="00206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  Nos piden </a:t>
                </a:r>
                <a:r>
                  <a:rPr lang="es-CO" sz="3600" b="1" dirty="0">
                    <a:solidFill>
                      <a:srgbClr val="C00000"/>
                    </a:solidFill>
                    <a:ea typeface="Times New Roman" panose="02020603050405020304" pitchFamily="18" charset="0"/>
                    <a:cs typeface="Times New Roman" panose="02020603050405020304" pitchFamily="18" charset="0"/>
                  </a:rPr>
                  <a:t>P{X = 3 } =  </a:t>
                </a:r>
                <a14:m>
                  <m:oMath xmlns:m="http://schemas.openxmlformats.org/officeDocument/2006/math">
                    <m:sSup>
                      <m:sSupPr>
                        <m:ctrlPr>
                          <a:rPr lang="es-CO" sz="3600" b="1" i="1">
                            <a:solidFill>
                              <a:srgbClr val="C00000"/>
                            </a:solidFill>
                            <a:latin typeface="Cambria Math" panose="02040503050406030204" pitchFamily="18" charset="0"/>
                            <a:cs typeface="Times New Roman" panose="02020603050405020304" pitchFamily="18" charset="0"/>
                          </a:rPr>
                        </m:ctrlPr>
                      </m:sSupPr>
                      <m:e>
                        <m:r>
                          <a:rPr lang="es-CO" sz="3600" b="1" i="1">
                            <a:solidFill>
                              <a:srgbClr val="C00000"/>
                            </a:solidFill>
                            <a:latin typeface="Cambria Math" panose="02040503050406030204" pitchFamily="18" charset="0"/>
                            <a:cs typeface="Times New Roman" panose="02020603050405020304" pitchFamily="18" charset="0"/>
                          </a:rPr>
                          <m:t>𝒆</m:t>
                        </m:r>
                      </m:e>
                      <m:sup>
                        <m:r>
                          <a:rPr lang="es-CO" sz="3600" b="1" i="1">
                            <a:solidFill>
                              <a:srgbClr val="C00000"/>
                            </a:solidFill>
                            <a:latin typeface="Cambria Math" panose="02040503050406030204" pitchFamily="18" charset="0"/>
                            <a:cs typeface="Times New Roman" panose="02020603050405020304" pitchFamily="18" charset="0"/>
                          </a:rPr>
                          <m:t>−</m:t>
                        </m:r>
                        <m:r>
                          <a:rPr lang="es-CO" sz="3600" b="1"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𝟏𝟓</m:t>
                        </m:r>
                      </m:sup>
                    </m:sSup>
                    <m:f>
                      <m:fPr>
                        <m:ctrlPr>
                          <a:rPr lang="es-CO" sz="3600" b="1" i="1">
                            <a:solidFill>
                              <a:srgbClr val="C00000"/>
                            </a:solidFill>
                            <a:latin typeface="Cambria Math" panose="02040503050406030204" pitchFamily="18" charset="0"/>
                            <a:cs typeface="Times New Roman" panose="02020603050405020304" pitchFamily="18" charset="0"/>
                          </a:rPr>
                        </m:ctrlPr>
                      </m:fPr>
                      <m:num>
                        <m:sSup>
                          <m:sSupPr>
                            <m:ctrlPr>
                              <a:rPr lang="es-CO" sz="3600" b="1" i="1">
                                <a:solidFill>
                                  <a:srgbClr val="C00000"/>
                                </a:solidFill>
                                <a:latin typeface="Cambria Math" panose="02040503050406030204" pitchFamily="18" charset="0"/>
                                <a:cs typeface="Times New Roman" panose="02020603050405020304" pitchFamily="18" charset="0"/>
                              </a:rPr>
                            </m:ctrlPr>
                          </m:sSupPr>
                          <m:e>
                            <m:r>
                              <a:rPr lang="es-CO" sz="3600" b="1"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𝟏𝟓</m:t>
                            </m:r>
                          </m:e>
                          <m:sup>
                            <m:r>
                              <a:rPr lang="es-CO" sz="3600" b="1" i="1" smtClean="0">
                                <a:solidFill>
                                  <a:srgbClr val="C00000"/>
                                </a:solidFill>
                                <a:latin typeface="Cambria Math" panose="02040503050406030204" pitchFamily="18" charset="0"/>
                                <a:cs typeface="Times New Roman" panose="02020603050405020304" pitchFamily="18" charset="0"/>
                              </a:rPr>
                              <m:t>𝟑</m:t>
                            </m:r>
                          </m:sup>
                        </m:sSup>
                      </m:num>
                      <m:den>
                        <m:r>
                          <a:rPr lang="es-CO" sz="3600" b="1" i="1" smtClean="0">
                            <a:solidFill>
                              <a:srgbClr val="C00000"/>
                            </a:solidFill>
                            <a:latin typeface="Cambria Math" panose="02040503050406030204" pitchFamily="18" charset="0"/>
                            <a:cs typeface="Times New Roman" panose="02020603050405020304" pitchFamily="18" charset="0"/>
                          </a:rPr>
                          <m:t>𝟑</m:t>
                        </m:r>
                        <m:r>
                          <a:rPr lang="es-CO" sz="3600" b="1" i="1">
                            <a:solidFill>
                              <a:srgbClr val="C00000"/>
                            </a:solidFill>
                            <a:latin typeface="Cambria Math" panose="02040503050406030204" pitchFamily="18" charset="0"/>
                            <a:cs typeface="Times New Roman" panose="02020603050405020304" pitchFamily="18" charset="0"/>
                          </a:rPr>
                          <m:t>!</m:t>
                        </m:r>
                      </m:den>
                    </m:f>
                  </m:oMath>
                </a14:m>
                <a:r>
                  <a:rPr lang="es-CO" sz="3600" b="1" baseline="30000" dirty="0">
                    <a:solidFill>
                      <a:srgbClr val="C00000"/>
                    </a:solidFill>
                    <a:ea typeface="Times New Roman" panose="02020603050405020304" pitchFamily="18" charset="0"/>
                    <a:cs typeface="Times New Roman" panose="02020603050405020304" pitchFamily="18" charset="0"/>
                  </a:rPr>
                  <a:t> </a:t>
                </a:r>
                <a:r>
                  <a:rPr lang="es-CO" sz="3600" b="1" dirty="0">
                    <a:solidFill>
                      <a:srgbClr val="C00000"/>
                    </a:solidFill>
                    <a:ea typeface="Times New Roman" panose="02020603050405020304" pitchFamily="18" charset="0"/>
                    <a:cs typeface="Times New Roman" panose="02020603050405020304" pitchFamily="18" charset="0"/>
                  </a:rPr>
                  <a:t> = 0.00017</a:t>
                </a:r>
                <a:endParaRPr lang="es-CO" sz="36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32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solidFill>
                    <a:srgbClr val="00B0F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563880" y="249491"/>
                <a:ext cx="11075126" cy="8142101"/>
              </a:xfrm>
              <a:prstGeom prst="rect">
                <a:avLst/>
              </a:prstGeom>
              <a:blipFill>
                <a:blip r:embed="rId2"/>
                <a:stretch>
                  <a:fillRect r="-1156"/>
                </a:stretch>
              </a:blipFill>
            </p:spPr>
            <p:txBody>
              <a:bodyPr/>
              <a:lstStyle/>
              <a:p>
                <a:r>
                  <a:rPr lang="es-CO">
                    <a:noFill/>
                  </a:rPr>
                  <a:t> </a:t>
                </a:r>
              </a:p>
            </p:txBody>
          </p:sp>
        </mc:Fallback>
      </mc:AlternateContent>
    </p:spTree>
    <p:extLst>
      <p:ext uri="{BB962C8B-B14F-4D97-AF65-F5344CB8AC3E}">
        <p14:creationId xmlns:p14="http://schemas.microsoft.com/office/powerpoint/2010/main" val="119150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wd">
                                    <p:tmAbs val="300"/>
                                  </p:iterate>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par>
                          <p:cTn id="7" fill="hold">
                            <p:stCondLst>
                              <p:cond delay="2101"/>
                            </p:stCondLst>
                            <p:childTnLst>
                              <p:par>
                                <p:cTn id="8" presetID="1" presetClass="entr" presetSubtype="0" fill="hold" nodeType="afterEffect">
                                  <p:stCondLst>
                                    <p:cond delay="0"/>
                                  </p:stCondLst>
                                  <p:iterate type="wd">
                                    <p:tmAbs val="300"/>
                                  </p:iterate>
                                  <p:childTnLst>
                                    <p:set>
                                      <p:cBhvr>
                                        <p:cTn id="9" dur="1" fill="hold">
                                          <p:stCondLst>
                                            <p:cond delay="0"/>
                                          </p:stCondLst>
                                        </p:cTn>
                                        <p:tgtEl>
                                          <p:spTgt spid="4">
                                            <p:txEl>
                                              <p:pRg st="3" end="3"/>
                                            </p:txEl>
                                          </p:spTgt>
                                        </p:tgtEl>
                                        <p:attrNameLst>
                                          <p:attrName>style.visibility</p:attrName>
                                        </p:attrNameLst>
                                      </p:cBhvr>
                                      <p:to>
                                        <p:strVal val="visible"/>
                                      </p:to>
                                    </p:set>
                                  </p:childTnLst>
                                </p:cTn>
                              </p:par>
                            </p:childTnLst>
                          </p:cTn>
                        </p:par>
                        <p:par>
                          <p:cTn id="10" fill="hold">
                            <p:stCondLst>
                              <p:cond delay="4502"/>
                            </p:stCondLst>
                            <p:childTnLst>
                              <p:par>
                                <p:cTn id="11" presetID="1" presetClass="entr" presetSubtype="0" fill="hold" nodeType="afterEffect">
                                  <p:stCondLst>
                                    <p:cond delay="0"/>
                                  </p:stCondLst>
                                  <p:iterate type="wd">
                                    <p:tmAbs val="300"/>
                                  </p:iterate>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par>
                          <p:cTn id="13" fill="hold">
                            <p:stCondLst>
                              <p:cond delay="9303"/>
                            </p:stCondLst>
                            <p:childTnLst>
                              <p:par>
                                <p:cTn id="14" presetID="1" presetClass="entr" presetSubtype="0" fill="hold" nodeType="afterEffect">
                                  <p:stCondLst>
                                    <p:cond delay="0"/>
                                  </p:stCondLst>
                                  <p:iterate type="wd">
                                    <p:tmAbs val="300"/>
                                  </p:iterate>
                                  <p:childTnLst>
                                    <p:set>
                                      <p:cBhvr>
                                        <p:cTn id="15" dur="1" fill="hold">
                                          <p:stCondLst>
                                            <p:cond delay="0"/>
                                          </p:stCondLst>
                                        </p:cTn>
                                        <p:tgtEl>
                                          <p:spTgt spid="4">
                                            <p:txEl>
                                              <p:pRg st="5" end="5"/>
                                            </p:txEl>
                                          </p:spTgt>
                                        </p:tgtEl>
                                        <p:attrNameLst>
                                          <p:attrName>style.visibility</p:attrName>
                                        </p:attrNameLst>
                                      </p:cBhvr>
                                      <p:to>
                                        <p:strVal val="visible"/>
                                      </p:to>
                                    </p:set>
                                  </p:childTnLst>
                                </p:cTn>
                              </p:par>
                            </p:childTnLst>
                          </p:cTn>
                        </p:par>
                        <p:par>
                          <p:cTn id="16" fill="hold">
                            <p:stCondLst>
                              <p:cond delay="13204"/>
                            </p:stCondLst>
                            <p:childTnLst>
                              <p:par>
                                <p:cTn id="17" presetID="1" presetClass="entr" presetSubtype="0" fill="hold" nodeType="afterEffect">
                                  <p:stCondLst>
                                    <p:cond delay="0"/>
                                  </p:stCondLst>
                                  <p:iterate type="wd">
                                    <p:tmAbs val="300"/>
                                  </p:iterate>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par>
                          <p:cTn id="19" fill="hold">
                            <p:stCondLst>
                              <p:cond delay="19805"/>
                            </p:stCondLst>
                            <p:childTnLst>
                              <p:par>
                                <p:cTn id="20" presetID="1" presetClass="entr" presetSubtype="0" fill="hold" nodeType="afterEffect">
                                  <p:stCondLst>
                                    <p:cond delay="0"/>
                                  </p:stCondLst>
                                  <p:iterate type="wd">
                                    <p:tmAbs val="300"/>
                                  </p:iterate>
                                  <p:childTnLst>
                                    <p:set>
                                      <p:cBhvr>
                                        <p:cTn id="21" dur="1" fill="hold">
                                          <p:stCondLst>
                                            <p:cond delay="0"/>
                                          </p:stCondLst>
                                        </p:cTn>
                                        <p:tgtEl>
                                          <p:spTgt spid="4">
                                            <p:txEl>
                                              <p:pRg st="7" end="7"/>
                                            </p:txEl>
                                          </p:spTgt>
                                        </p:tgtEl>
                                        <p:attrNameLst>
                                          <p:attrName>style.visibility</p:attrName>
                                        </p:attrNameLst>
                                      </p:cBhvr>
                                      <p:to>
                                        <p:strVal val="visible"/>
                                      </p:to>
                                    </p:set>
                                  </p:childTnLst>
                                </p:cTn>
                              </p:par>
                            </p:childTnLst>
                          </p:cTn>
                        </p:par>
                        <p:par>
                          <p:cTn id="22" fill="hold">
                            <p:stCondLst>
                              <p:cond delay="24606"/>
                            </p:stCondLst>
                            <p:childTnLst>
                              <p:par>
                                <p:cTn id="23" presetID="1" presetClass="entr" presetSubtype="0" fill="hold" nodeType="afterEffect">
                                  <p:stCondLst>
                                    <p:cond delay="0"/>
                                  </p:stCondLst>
                                  <p:iterate type="wd">
                                    <p:tmAbs val="300"/>
                                  </p:iterate>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510748"/>
                <a:ext cx="10375900" cy="6325193"/>
              </a:xfrm>
              <a:prstGeom prst="rect">
                <a:avLst/>
              </a:prstGeom>
            </p:spPr>
            <p:txBody>
              <a:bodyPr wrap="square">
                <a:spAutoFit/>
              </a:bodyPr>
              <a:lstStyle/>
              <a:p>
                <a:pPr algn="ctr">
                  <a:lnSpc>
                    <a:spcPct val="115000"/>
                  </a:lnSpc>
                  <a:buSzPts val="1100"/>
                </a:pPr>
                <a14:m>
                  <m:oMathPara xmlns:m="http://schemas.openxmlformats.org/officeDocument/2006/math">
                    <m:oMathParaPr>
                      <m:jc m:val="centerGroup"/>
                    </m:oMathParaPr>
                    <m:oMath xmlns:m="http://schemas.openxmlformats.org/officeDocument/2006/math">
                      <m:r>
                        <m:rPr>
                          <m:nor/>
                        </m:rPr>
                        <a:rPr lang="es-CO" sz="3200" b="1" dirty="0" smtClean="0">
                          <a:solidFill>
                            <a:srgbClr val="C00000"/>
                          </a:solidFill>
                          <a:ea typeface="Times New Roman" panose="02020603050405020304" pitchFamily="18" charset="0"/>
                          <a:cs typeface="Times New Roman" panose="02020603050405020304" pitchFamily="18" charset="0"/>
                        </a:rPr>
                        <m:t>Modelos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Probabil</m:t>
                      </m:r>
                      <m:r>
                        <m:rPr>
                          <m:nor/>
                        </m:rPr>
                        <a:rPr lang="es-CO" sz="3200" b="1" dirty="0" smtClean="0">
                          <a:solidFill>
                            <a:srgbClr val="C00000"/>
                          </a:solidFill>
                          <a:ea typeface="Times New Roman" panose="02020603050405020304" pitchFamily="18" charset="0"/>
                          <a:cs typeface="Times New Roman" panose="02020603050405020304" pitchFamily="18" charset="0"/>
                        </a:rPr>
                        <m:t>í</m:t>
                      </m:r>
                      <m:r>
                        <m:rPr>
                          <m:nor/>
                        </m:rPr>
                        <a:rPr lang="es-CO" sz="3200" b="1" dirty="0" smtClean="0">
                          <a:solidFill>
                            <a:srgbClr val="C00000"/>
                          </a:solidFill>
                          <a:ea typeface="Times New Roman" panose="02020603050405020304" pitchFamily="18" charset="0"/>
                          <a:cs typeface="Times New Roman" panose="02020603050405020304" pitchFamily="18" charset="0"/>
                        </a:rPr>
                        <m:t>sticos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solidFill>
                    <a:srgbClr val="C00000"/>
                  </a:solidFill>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14:m>
                  <m:oMath xmlns:m="http://schemas.openxmlformats.org/officeDocument/2006/math">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𝑴𝒐𝒅𝒆𝒍𝒐</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 </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𝑷𝒐𝒊𝒔𝒔𝒐𝒏</m:t>
                    </m:r>
                  </m:oMath>
                </a14:m>
                <a:endParaRPr lang="es-CO" sz="2800" b="1" dirty="0">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B0F0"/>
                    </a:solidFill>
                    <a:ea typeface="Times New Roman" panose="02020603050405020304" pitchFamily="18" charset="0"/>
                    <a:cs typeface="Times New Roman" panose="02020603050405020304" pitchFamily="18" charset="0"/>
                  </a:rPr>
                  <a:t>X</a:t>
                </a:r>
                <a:r>
                  <a:rPr lang="es-CO" sz="2800" b="1" dirty="0">
                    <a:ea typeface="Times New Roman" panose="02020603050405020304" pitchFamily="18" charset="0"/>
                    <a:cs typeface="Times New Roman" panose="02020603050405020304" pitchFamily="18" charset="0"/>
                  </a:rPr>
                  <a:t> = </a:t>
                </a:r>
                <a:r>
                  <a:rPr lang="es-CO" sz="2800" b="1" dirty="0">
                    <a:solidFill>
                      <a:schemeClr val="accent6">
                        <a:lumMod val="50000"/>
                      </a:schemeClr>
                    </a:solidFill>
                    <a:ea typeface="Times New Roman" panose="02020603050405020304" pitchFamily="18" charset="0"/>
                    <a:cs typeface="Times New Roman" panose="02020603050405020304" pitchFamily="18" charset="0"/>
                  </a:rPr>
                  <a:t># de accidentes en diez semanas</a:t>
                </a:r>
                <a:endParaRPr lang="es-CO" sz="2800" b="1" dirty="0">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chemeClr val="accent6">
                        <a:lumMod val="50000"/>
                      </a:schemeClr>
                    </a:solidFill>
                    <a:ea typeface="Times New Roman" panose="02020603050405020304" pitchFamily="18" charset="0"/>
                    <a:cs typeface="Times New Roman" panose="02020603050405020304" pitchFamily="18" charset="0"/>
                  </a:rPr>
                  <a:t>X tiene distribución Poisson de parámetros </a:t>
                </a:r>
                <a:r>
                  <a:rPr lang="el-GR" sz="2800" b="1" dirty="0">
                    <a:solidFill>
                      <a:srgbClr val="C00000"/>
                    </a:solidFill>
                    <a:ea typeface="Times New Roman" panose="02020603050405020304" pitchFamily="18" charset="0"/>
                    <a:cs typeface="Times New Roman" panose="02020603050405020304" pitchFamily="18" charset="0"/>
                  </a:rPr>
                  <a:t>λ</a:t>
                </a:r>
                <a:r>
                  <a:rPr lang="es-CO" sz="2800" b="1" dirty="0">
                    <a:solidFill>
                      <a:srgbClr val="C00000"/>
                    </a:solidFill>
                    <a:ea typeface="Times New Roman" panose="02020603050405020304" pitchFamily="18" charset="0"/>
                    <a:cs typeface="Times New Roman" panose="02020603050405020304" pitchFamily="18" charset="0"/>
                  </a:rPr>
                  <a:t> = 3*10 = 30</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sSup>
                      <m:sSupPr>
                        <m:ctrlPr>
                          <a:rPr lang="es-CO" sz="2800" b="1" i="1">
                            <a:solidFill>
                              <a:srgbClr val="C00000"/>
                            </a:solidFill>
                            <a:latin typeface="Cambria Math" panose="02040503050406030204" pitchFamily="18" charset="0"/>
                            <a:cs typeface="Times New Roman" panose="02020603050405020304" pitchFamily="18" charset="0"/>
                          </a:rPr>
                        </m:ctrlPr>
                      </m:sSupPr>
                      <m:e>
                        <m:r>
                          <a:rPr lang="es-CO" sz="2800" b="1" i="1">
                            <a:solidFill>
                              <a:srgbClr val="C00000"/>
                            </a:solidFill>
                            <a:latin typeface="Cambria Math" panose="02040503050406030204" pitchFamily="18" charset="0"/>
                            <a:cs typeface="Times New Roman" panose="02020603050405020304" pitchFamily="18" charset="0"/>
                          </a:rPr>
                          <m:t>𝒆</m:t>
                        </m:r>
                      </m:e>
                      <m:sup>
                        <m:r>
                          <a:rPr lang="es-CO" sz="2800" b="1" i="1">
                            <a:solidFill>
                              <a:srgbClr val="C00000"/>
                            </a:solidFill>
                            <a:latin typeface="Cambria Math" panose="02040503050406030204" pitchFamily="18" charset="0"/>
                            <a:cs typeface="Times New Roman" panose="02020603050405020304" pitchFamily="18" charset="0"/>
                          </a:rPr>
                          <m:t>−</m:t>
                        </m:r>
                        <m:r>
                          <a:rPr lang="es-CO" sz="28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𝝀</m:t>
                        </m:r>
                      </m:sup>
                    </m:sSup>
                    <m:f>
                      <m:fPr>
                        <m:ctrlPr>
                          <a:rPr lang="es-CO" sz="2800" b="1" i="1">
                            <a:solidFill>
                              <a:srgbClr val="C00000"/>
                            </a:solidFill>
                            <a:latin typeface="Cambria Math" panose="02040503050406030204" pitchFamily="18" charset="0"/>
                            <a:cs typeface="Times New Roman" panose="02020603050405020304" pitchFamily="18" charset="0"/>
                          </a:rPr>
                        </m:ctrlPr>
                      </m:fPr>
                      <m:num>
                        <m:sSup>
                          <m:sSupPr>
                            <m:ctrlPr>
                              <a:rPr lang="es-CO" sz="2800" b="1" i="1">
                                <a:solidFill>
                                  <a:srgbClr val="C00000"/>
                                </a:solidFill>
                                <a:latin typeface="Cambria Math" panose="02040503050406030204" pitchFamily="18" charset="0"/>
                                <a:cs typeface="Times New Roman" panose="02020603050405020304" pitchFamily="18" charset="0"/>
                              </a:rPr>
                            </m:ctrlPr>
                          </m:sSupPr>
                          <m:e>
                            <m:r>
                              <a:rPr lang="es-CO" sz="28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𝝀</m:t>
                            </m:r>
                          </m:e>
                          <m:sup>
                            <m:r>
                              <a:rPr lang="es-CO" sz="2800" b="1" i="1">
                                <a:solidFill>
                                  <a:srgbClr val="C00000"/>
                                </a:solidFill>
                                <a:latin typeface="Cambria Math" panose="02040503050406030204" pitchFamily="18" charset="0"/>
                                <a:cs typeface="Times New Roman" panose="02020603050405020304" pitchFamily="18" charset="0"/>
                              </a:rPr>
                              <m:t>𝒙</m:t>
                            </m:r>
                          </m:sup>
                        </m:sSup>
                      </m:num>
                      <m:den>
                        <m:r>
                          <a:rPr lang="es-CO" sz="2800" b="1" i="1">
                            <a:solidFill>
                              <a:srgbClr val="C00000"/>
                            </a:solidFill>
                            <a:latin typeface="Cambria Math" panose="02040503050406030204" pitchFamily="18" charset="0"/>
                            <a:cs typeface="Times New Roman" panose="02020603050405020304" pitchFamily="18" charset="0"/>
                          </a:rPr>
                          <m:t>𝒙</m:t>
                        </m:r>
                        <m:r>
                          <a:rPr lang="es-CO" sz="2800" b="1" i="1">
                            <a:solidFill>
                              <a:srgbClr val="C00000"/>
                            </a:solidFill>
                            <a:latin typeface="Cambria Math" panose="02040503050406030204" pitchFamily="18" charset="0"/>
                            <a:cs typeface="Times New Roman" panose="02020603050405020304" pitchFamily="18" charset="0"/>
                          </a:rPr>
                          <m:t>!</m:t>
                        </m:r>
                      </m:den>
                    </m:f>
                  </m:oMath>
                </a14:m>
                <a:r>
                  <a:rPr lang="es-CO" sz="2800" b="1" baseline="30000" dirty="0">
                    <a:solidFill>
                      <a:srgbClr val="C00000"/>
                    </a:solidFill>
                    <a:ea typeface="Times New Roman" panose="02020603050405020304" pitchFamily="18" charset="0"/>
                    <a:cs typeface="Times New Roman" panose="02020603050405020304" pitchFamily="18" charset="0"/>
                  </a:rPr>
                  <a:t>  </a:t>
                </a:r>
                <a:r>
                  <a:rPr lang="es-CO" sz="2800" b="1" dirty="0">
                    <a:solidFill>
                      <a:srgbClr val="C00000"/>
                    </a:solidFill>
                    <a:ea typeface="Times New Roman" panose="02020603050405020304" pitchFamily="18" charset="0"/>
                    <a:cs typeface="Times New Roman" panose="02020603050405020304" pitchFamily="18" charset="0"/>
                  </a:rPr>
                  <a:t>= </a:t>
                </a:r>
                <a14:m>
                  <m:oMath xmlns:m="http://schemas.openxmlformats.org/officeDocument/2006/math">
                    <m:sSup>
                      <m:sSupPr>
                        <m:ctrlPr>
                          <a:rPr lang="es-CO" sz="2800" b="1" i="1">
                            <a:solidFill>
                              <a:srgbClr val="C00000"/>
                            </a:solidFill>
                            <a:latin typeface="Cambria Math" panose="02040503050406030204" pitchFamily="18" charset="0"/>
                            <a:cs typeface="Times New Roman" panose="02020603050405020304" pitchFamily="18" charset="0"/>
                          </a:rPr>
                        </m:ctrlPr>
                      </m:sSupPr>
                      <m:e>
                        <m:r>
                          <a:rPr lang="es-CO" sz="2800" b="1" i="1">
                            <a:solidFill>
                              <a:srgbClr val="C00000"/>
                            </a:solidFill>
                            <a:latin typeface="Cambria Math" panose="02040503050406030204" pitchFamily="18" charset="0"/>
                            <a:cs typeface="Times New Roman" panose="02020603050405020304" pitchFamily="18" charset="0"/>
                          </a:rPr>
                          <m:t>𝒆</m:t>
                        </m:r>
                      </m:e>
                      <m:sup>
                        <m:r>
                          <a:rPr lang="es-CO" sz="2800" b="1" i="1">
                            <a:solidFill>
                              <a:srgbClr val="C00000"/>
                            </a:solidFill>
                            <a:latin typeface="Cambria Math" panose="02040503050406030204" pitchFamily="18" charset="0"/>
                            <a:cs typeface="Times New Roman" panose="02020603050405020304" pitchFamily="18" charset="0"/>
                          </a:rPr>
                          <m:t>−</m:t>
                        </m:r>
                        <m:r>
                          <a:rPr lang="es-CO" sz="28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𝟑</m:t>
                        </m:r>
                        <m:r>
                          <a:rPr lang="es-CO" sz="2800" b="1"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𝟎</m:t>
                        </m:r>
                      </m:sup>
                    </m:sSup>
                    <m:f>
                      <m:fPr>
                        <m:ctrlPr>
                          <a:rPr lang="es-CO" sz="2800" b="1" i="1">
                            <a:solidFill>
                              <a:srgbClr val="C00000"/>
                            </a:solidFill>
                            <a:latin typeface="Cambria Math" panose="02040503050406030204" pitchFamily="18" charset="0"/>
                            <a:cs typeface="Times New Roman" panose="02020603050405020304" pitchFamily="18" charset="0"/>
                          </a:rPr>
                        </m:ctrlPr>
                      </m:fPr>
                      <m:num>
                        <m:sSup>
                          <m:sSupPr>
                            <m:ctrlPr>
                              <a:rPr lang="es-CO" sz="2800" b="1" i="1">
                                <a:solidFill>
                                  <a:srgbClr val="C00000"/>
                                </a:solidFill>
                                <a:latin typeface="Cambria Math" panose="02040503050406030204" pitchFamily="18" charset="0"/>
                                <a:cs typeface="Times New Roman" panose="02020603050405020304" pitchFamily="18" charset="0"/>
                              </a:rPr>
                            </m:ctrlPr>
                          </m:sSupPr>
                          <m:e>
                            <m:r>
                              <a:rPr lang="es-CO" sz="28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𝟑</m:t>
                            </m:r>
                            <m:r>
                              <a:rPr lang="es-CO" sz="2800" b="1"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𝟎</m:t>
                            </m:r>
                          </m:e>
                          <m:sup>
                            <m:r>
                              <a:rPr lang="es-CO" sz="2800" b="1" i="1">
                                <a:solidFill>
                                  <a:srgbClr val="C00000"/>
                                </a:solidFill>
                                <a:latin typeface="Cambria Math" panose="02040503050406030204" pitchFamily="18" charset="0"/>
                                <a:cs typeface="Times New Roman" panose="02020603050405020304" pitchFamily="18" charset="0"/>
                              </a:rPr>
                              <m:t>𝒙</m:t>
                            </m:r>
                          </m:sup>
                        </m:sSup>
                      </m:num>
                      <m:den>
                        <m:r>
                          <a:rPr lang="es-CO" sz="2800" b="1" i="1">
                            <a:solidFill>
                              <a:srgbClr val="C00000"/>
                            </a:solidFill>
                            <a:latin typeface="Cambria Math" panose="02040503050406030204" pitchFamily="18" charset="0"/>
                            <a:cs typeface="Times New Roman" panose="02020603050405020304" pitchFamily="18" charset="0"/>
                          </a:rPr>
                          <m:t>𝒙</m:t>
                        </m:r>
                        <m:r>
                          <a:rPr lang="es-CO" sz="2800" b="1" i="1">
                            <a:solidFill>
                              <a:srgbClr val="C00000"/>
                            </a:solidFill>
                            <a:latin typeface="Cambria Math" panose="02040503050406030204" pitchFamily="18" charset="0"/>
                            <a:cs typeface="Times New Roman" panose="02020603050405020304" pitchFamily="18" charset="0"/>
                          </a:rPr>
                          <m:t>!</m:t>
                        </m:r>
                      </m:den>
                    </m:f>
                  </m:oMath>
                </a14:m>
                <a:r>
                  <a:rPr lang="es-CO" sz="2800" b="1" baseline="30000" dirty="0">
                    <a:solidFill>
                      <a:srgbClr val="C00000"/>
                    </a:solidFill>
                    <a:ea typeface="Times New Roman" panose="02020603050405020304" pitchFamily="18" charset="0"/>
                    <a:cs typeface="Times New Roman" panose="02020603050405020304" pitchFamily="18" charset="0"/>
                  </a:rPr>
                  <a:t> ,    </a:t>
                </a:r>
                <a:r>
                  <a:rPr lang="es-CO" sz="2800" b="1" dirty="0">
                    <a:solidFill>
                      <a:srgbClr val="C00000"/>
                    </a:solidFill>
                    <a:ea typeface="Times New Roman" panose="02020603050405020304" pitchFamily="18" charset="0"/>
                    <a:cs typeface="Times New Roman" panose="02020603050405020304" pitchFamily="18" charset="0"/>
                  </a:rPr>
                  <a:t>x = 0,  1,  2,  …</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28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d. Calcular la probabilidad de que en diez semanas ocurran como </a:t>
                </a:r>
                <a:r>
                  <a:rPr lang="es-CO" sz="2800" b="1" i="1" u="sng" dirty="0">
                    <a:solidFill>
                      <a:schemeClr val="accent2">
                        <a:lumMod val="50000"/>
                      </a:schemeClr>
                    </a:solidFill>
                    <a:ea typeface="Times New Roman" panose="02020603050405020304" pitchFamily="18" charset="0"/>
                    <a:cs typeface="Times New Roman" panose="02020603050405020304" pitchFamily="18" charset="0"/>
                  </a:rPr>
                  <a:t>mínimo 20 </a:t>
                </a:r>
                <a:r>
                  <a:rPr lang="es-CO" sz="2800" b="1" dirty="0">
                    <a:solidFill>
                      <a:srgbClr val="002060"/>
                    </a:solidFill>
                    <a:ea typeface="Times New Roman" panose="02020603050405020304" pitchFamily="18" charset="0"/>
                    <a:cs typeface="Times New Roman" panose="02020603050405020304" pitchFamily="18" charset="0"/>
                  </a:rPr>
                  <a:t>accidentes.</a:t>
                </a: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  </a:t>
                </a:r>
                <a:r>
                  <a:rPr lang="es-CO" sz="3600" b="1" dirty="0">
                    <a:solidFill>
                      <a:srgbClr val="C00000"/>
                    </a:solidFill>
                    <a:ea typeface="Times New Roman" panose="02020603050405020304" pitchFamily="18" charset="0"/>
                    <a:cs typeface="Times New Roman" panose="02020603050405020304" pitchFamily="18" charset="0"/>
                  </a:rPr>
                  <a:t>P{X ≥ 20 } = 0.97813</a:t>
                </a:r>
                <a:endParaRPr lang="es-CO" sz="36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32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solidFill>
                    <a:srgbClr val="00B0F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510748"/>
                <a:ext cx="10375900" cy="6325193"/>
              </a:xfrm>
              <a:prstGeom prst="rect">
                <a:avLst/>
              </a:prstGeom>
              <a:blipFill>
                <a:blip r:embed="rId2"/>
                <a:stretch>
                  <a:fillRect r="-1234"/>
                </a:stretch>
              </a:blipFill>
            </p:spPr>
            <p:txBody>
              <a:bodyPr/>
              <a:lstStyle/>
              <a:p>
                <a:r>
                  <a:rPr lang="es-CO">
                    <a:noFill/>
                  </a:rPr>
                  <a:t> </a:t>
                </a:r>
              </a:p>
            </p:txBody>
          </p:sp>
        </mc:Fallback>
      </mc:AlternateContent>
    </p:spTree>
    <p:extLst>
      <p:ext uri="{BB962C8B-B14F-4D97-AF65-F5344CB8AC3E}">
        <p14:creationId xmlns:p14="http://schemas.microsoft.com/office/powerpoint/2010/main" val="178464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500"/>
                                  </p:iterate>
                                  <p:childTnLst>
                                    <p:set>
                                      <p:cBhvr>
                                        <p:cTn id="6" dur="1" fill="hold">
                                          <p:stCondLst>
                                            <p:cond delay="0"/>
                                          </p:stCondLst>
                                        </p:cTn>
                                        <p:tgtEl>
                                          <p:spTgt spid="4">
                                            <p:txEl>
                                              <p:pRg st="6" end="6"/>
                                            </p:txEl>
                                          </p:spTgt>
                                        </p:tgtEl>
                                        <p:attrNameLst>
                                          <p:attrName>style.visibility</p:attrName>
                                        </p:attrNameLst>
                                      </p:cBhvr>
                                      <p:to>
                                        <p:strVal val="visible"/>
                                      </p:to>
                                    </p:set>
                                  </p:childTnLst>
                                </p:cTn>
                              </p:par>
                            </p:childTnLst>
                          </p:cTn>
                        </p:par>
                        <p:par>
                          <p:cTn id="7" fill="hold">
                            <p:stCondLst>
                              <p:cond delay="7501"/>
                            </p:stCondLst>
                            <p:childTnLst>
                              <p:par>
                                <p:cTn id="8" presetID="1" presetClass="entr" presetSubtype="0" fill="hold" nodeType="afterEffect">
                                  <p:stCondLst>
                                    <p:cond delay="0"/>
                                  </p:stCondLst>
                                  <p:iterate type="wd">
                                    <p:tmAbs val="500"/>
                                  </p:iterate>
                                  <p:childTnLst>
                                    <p:set>
                                      <p:cBhvr>
                                        <p:cTn id="9"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903514" y="288679"/>
            <a:ext cx="10375900" cy="6888039"/>
          </a:xfrm>
          <a:prstGeom prst="rect">
            <a:avLst/>
          </a:prstGeom>
        </p:spPr>
        <p:txBody>
          <a:bodyPr wrap="square">
            <a:spAutoFit/>
          </a:bodyPr>
          <a:lstStyle/>
          <a:p>
            <a:pPr algn="ctr">
              <a:lnSpc>
                <a:spcPct val="115000"/>
              </a:lnSpc>
              <a:buSzPts val="1100"/>
            </a:pPr>
            <a:r>
              <a:rPr lang="es-CO" sz="3200" b="1" dirty="0">
                <a:solidFill>
                  <a:srgbClr val="C00000"/>
                </a:solidFill>
                <a:ea typeface="Times New Roman" panose="02020603050405020304" pitchFamily="18" charset="0"/>
                <a:cs typeface="Times New Roman" panose="02020603050405020304" pitchFamily="18" charset="0"/>
              </a:rPr>
              <a:t>Modelos Probabilísticos Discretos</a:t>
            </a:r>
          </a:p>
          <a:p>
            <a:pPr marL="342900" indent="-342900" algn="just">
              <a:lnSpc>
                <a:spcPct val="115000"/>
              </a:lnSpc>
              <a:buSzPts val="1100"/>
              <a:buFont typeface="+mj-lt"/>
              <a:buAutoNum type="alphaLcPeriod"/>
            </a:pPr>
            <a:r>
              <a:rPr lang="es-CO" sz="3200" b="1" dirty="0">
                <a:solidFill>
                  <a:srgbClr val="002060"/>
                </a:solidFill>
                <a:ea typeface="Times New Roman" panose="02020603050405020304" pitchFamily="18" charset="0"/>
                <a:cs typeface="Times New Roman" panose="02020603050405020304" pitchFamily="18" charset="0"/>
              </a:rPr>
              <a:t>Ejercicio 38.  En cierta fábrica los accidentes ocurren con muy poca frecuencia. Se sabe que la probabilidad de un accidente en cualquier día dado es de </a:t>
            </a:r>
            <a:r>
              <a:rPr lang="es-CO" sz="3200" b="1" dirty="0">
                <a:solidFill>
                  <a:srgbClr val="C00000"/>
                </a:solidFill>
                <a:ea typeface="Times New Roman" panose="02020603050405020304" pitchFamily="18" charset="0"/>
                <a:cs typeface="Times New Roman" panose="02020603050405020304" pitchFamily="18" charset="0"/>
              </a:rPr>
              <a:t>0.005</a:t>
            </a:r>
            <a:r>
              <a:rPr lang="es-CO" sz="3200" b="1" dirty="0">
                <a:solidFill>
                  <a:srgbClr val="002060"/>
                </a:solidFill>
                <a:ea typeface="Times New Roman" panose="02020603050405020304" pitchFamily="18" charset="0"/>
                <a:cs typeface="Times New Roman" panose="02020603050405020304" pitchFamily="18" charset="0"/>
              </a:rPr>
              <a:t>, y que los accidentes son independientes entre sí. </a:t>
            </a:r>
          </a:p>
          <a:p>
            <a:pPr marL="342900" indent="-342900" algn="just">
              <a:lnSpc>
                <a:spcPct val="115000"/>
              </a:lnSpc>
              <a:buSzPts val="1100"/>
              <a:buFont typeface="+mj-lt"/>
              <a:buAutoNum type="alphaLcPeriod"/>
            </a:pPr>
            <a:r>
              <a:rPr lang="es-CO" sz="3200" b="1" dirty="0">
                <a:solidFill>
                  <a:srgbClr val="002060"/>
                </a:solidFill>
                <a:ea typeface="Times New Roman" panose="02020603050405020304" pitchFamily="18" charset="0"/>
                <a:cs typeface="Times New Roman" panose="02020603050405020304" pitchFamily="18" charset="0"/>
              </a:rPr>
              <a:t>a) ¿Cuál es la probabilidad de que en un día de cualquier periodo determinado de </a:t>
            </a:r>
            <a:r>
              <a:rPr lang="es-CO" sz="3200" b="1" dirty="0">
                <a:solidFill>
                  <a:srgbClr val="C00000"/>
                </a:solidFill>
                <a:ea typeface="Times New Roman" panose="02020603050405020304" pitchFamily="18" charset="0"/>
                <a:cs typeface="Times New Roman" panose="02020603050405020304" pitchFamily="18" charset="0"/>
              </a:rPr>
              <a:t>400 días </a:t>
            </a:r>
            <a:r>
              <a:rPr lang="es-CO" sz="3200" b="1" dirty="0">
                <a:solidFill>
                  <a:srgbClr val="002060"/>
                </a:solidFill>
                <a:ea typeface="Times New Roman" panose="02020603050405020304" pitchFamily="18" charset="0"/>
                <a:cs typeface="Times New Roman" panose="02020603050405020304" pitchFamily="18" charset="0"/>
              </a:rPr>
              <a:t>ocurra un accidente? </a:t>
            </a:r>
          </a:p>
          <a:p>
            <a:pPr marL="342900" indent="-342900" algn="just">
              <a:lnSpc>
                <a:spcPct val="115000"/>
              </a:lnSpc>
              <a:buSzPts val="1100"/>
              <a:buFont typeface="+mj-lt"/>
              <a:buAutoNum type="alphaLcPeriod"/>
            </a:pPr>
            <a:r>
              <a:rPr lang="es-CO" sz="3200" b="1" dirty="0">
                <a:solidFill>
                  <a:srgbClr val="002060"/>
                </a:solidFill>
                <a:ea typeface="Times New Roman" panose="02020603050405020304" pitchFamily="18" charset="0"/>
                <a:cs typeface="Times New Roman" panose="02020603050405020304" pitchFamily="18" charset="0"/>
              </a:rPr>
              <a:t>b) ¿Cuál es la probabilidad de que ocurra un accidente a lo sumo, en tres días de tal periodo?.</a:t>
            </a:r>
          </a:p>
          <a:p>
            <a:pPr marL="342900" indent="-342900" algn="just">
              <a:lnSpc>
                <a:spcPct val="115000"/>
              </a:lnSpc>
              <a:buSzPts val="1100"/>
              <a:buFont typeface="+mj-lt"/>
              <a:buAutoNum type="alphaLcPeriod"/>
            </a:pPr>
            <a:endParaRPr lang="es-CO" sz="3200" b="1" dirty="0">
              <a:solidFill>
                <a:srgbClr val="00206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405237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iterate type="wd">
                                    <p:tmAbs val="300"/>
                                  </p:iterate>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iterate type="wd">
                                    <p:tmAbs val="300"/>
                                  </p:iterate>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iterate type="wd">
                                    <p:tmAbs val="300"/>
                                  </p:iterate>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288679"/>
                <a:ext cx="10375900" cy="7481664"/>
              </a:xfrm>
              <a:prstGeom prst="rect">
                <a:avLst/>
              </a:prstGeom>
            </p:spPr>
            <p:txBody>
              <a:bodyPr wrap="square">
                <a:spAutoFit/>
              </a:bodyPr>
              <a:lstStyle/>
              <a:p>
                <a:pPr algn="just">
                  <a:lnSpc>
                    <a:spcPct val="115000"/>
                  </a:lnSpc>
                  <a:spcAft>
                    <a:spcPts val="1000"/>
                  </a:spcAft>
                </a:pPr>
                <a14:m>
                  <m:oMathPara xmlns:m="http://schemas.openxmlformats.org/officeDocument/2006/math">
                    <m:oMathParaPr>
                      <m:jc m:val="centerGroup"/>
                    </m:oMathParaPr>
                    <m:oMath xmlns:m="http://schemas.openxmlformats.org/officeDocument/2006/math">
                      <m:r>
                        <m:rPr>
                          <m:nor/>
                        </m:rPr>
                        <a:rPr lang="es-CO" sz="3200" b="1" dirty="0">
                          <a:solidFill>
                            <a:srgbClr val="C00000"/>
                          </a:solidFill>
                          <a:ea typeface="Times New Roman" panose="02020603050405020304" pitchFamily="18" charset="0"/>
                          <a:cs typeface="Times New Roman" panose="02020603050405020304" pitchFamily="18" charset="0"/>
                        </a:rPr>
                        <m:t>Modelos</m:t>
                      </m:r>
                      <m:r>
                        <m:rPr>
                          <m:nor/>
                        </m:rPr>
                        <a:rPr lang="es-CO" sz="3200" b="1" dirty="0">
                          <a:solidFill>
                            <a:srgbClr val="C00000"/>
                          </a:solidFill>
                          <a:ea typeface="Times New Roman" panose="02020603050405020304" pitchFamily="18" charset="0"/>
                          <a:cs typeface="Times New Roman" panose="02020603050405020304" pitchFamily="18" charset="0"/>
                        </a:rPr>
                        <m:t> </m:t>
                      </m:r>
                      <m:r>
                        <m:rPr>
                          <m:nor/>
                        </m:rPr>
                        <a:rPr lang="es-CO" sz="3200" b="1" dirty="0">
                          <a:solidFill>
                            <a:srgbClr val="C00000"/>
                          </a:solidFill>
                          <a:ea typeface="Times New Roman" panose="02020603050405020304" pitchFamily="18" charset="0"/>
                          <a:cs typeface="Times New Roman" panose="02020603050405020304" pitchFamily="18" charset="0"/>
                        </a:rPr>
                        <m:t>Probabil</m:t>
                      </m:r>
                      <m:r>
                        <m:rPr>
                          <m:nor/>
                        </m:rPr>
                        <a:rPr lang="es-CO" sz="3200" b="1" dirty="0">
                          <a:solidFill>
                            <a:srgbClr val="C00000"/>
                          </a:solidFill>
                          <a:ea typeface="Times New Roman" panose="02020603050405020304" pitchFamily="18" charset="0"/>
                          <a:cs typeface="Times New Roman" panose="02020603050405020304" pitchFamily="18" charset="0"/>
                        </a:rPr>
                        <m:t>í</m:t>
                      </m:r>
                      <m:r>
                        <m:rPr>
                          <m:nor/>
                        </m:rPr>
                        <a:rPr lang="es-CO" sz="3200" b="1" dirty="0">
                          <a:solidFill>
                            <a:srgbClr val="C00000"/>
                          </a:solidFill>
                          <a:ea typeface="Times New Roman" panose="02020603050405020304" pitchFamily="18" charset="0"/>
                          <a:cs typeface="Times New Roman" panose="02020603050405020304" pitchFamily="18" charset="0"/>
                        </a:rPr>
                        <m:t>sticos</m:t>
                      </m:r>
                      <m:r>
                        <m:rPr>
                          <m:nor/>
                        </m:rPr>
                        <a:rPr lang="es-CO" sz="3200" b="1" dirty="0">
                          <a:solidFill>
                            <a:srgbClr val="C00000"/>
                          </a:solidFill>
                          <a:ea typeface="Times New Roman" panose="02020603050405020304" pitchFamily="18" charset="0"/>
                          <a:cs typeface="Times New Roman" panose="02020603050405020304" pitchFamily="18" charset="0"/>
                        </a:rPr>
                        <m:t> </m:t>
                      </m:r>
                      <m:r>
                        <m:rPr>
                          <m:nor/>
                        </m:rPr>
                        <a:rPr lang="es-CO" sz="3200" b="1" dirty="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solidFill>
                    <a:srgbClr val="C00000"/>
                  </a:solidFill>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a) ¿Cuál es la probabilidad de que en un día de cualquier periodo determinado de </a:t>
                </a:r>
                <a:r>
                  <a:rPr lang="es-CO" sz="2800" b="1" dirty="0">
                    <a:solidFill>
                      <a:srgbClr val="C00000"/>
                    </a:solidFill>
                    <a:ea typeface="Times New Roman" panose="02020603050405020304" pitchFamily="18" charset="0"/>
                    <a:cs typeface="Times New Roman" panose="02020603050405020304" pitchFamily="18" charset="0"/>
                  </a:rPr>
                  <a:t>400 días </a:t>
                </a:r>
                <a:r>
                  <a:rPr lang="es-CO" sz="2800" b="1" dirty="0">
                    <a:solidFill>
                      <a:srgbClr val="002060"/>
                    </a:solidFill>
                    <a:ea typeface="Times New Roman" panose="02020603050405020304" pitchFamily="18" charset="0"/>
                    <a:cs typeface="Times New Roman" panose="02020603050405020304" pitchFamily="18" charset="0"/>
                  </a:rPr>
                  <a:t>ocurra un accidente?</a:t>
                </a:r>
                <a:endParaRPr lang="es-CO" sz="2800" b="1" i="1" dirty="0">
                  <a:latin typeface="Cambria Math" panose="02040503050406030204" pitchFamily="18" charset="0"/>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14:m>
                  <m:oMath xmlns:m="http://schemas.openxmlformats.org/officeDocument/2006/math">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𝑴𝒐𝒅𝒆𝒍𝒐</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 </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𝑩𝒊𝒏𝒐𝒎𝒊𝒂𝒍</m:t>
                    </m:r>
                  </m:oMath>
                </a14:m>
                <a:r>
                  <a:rPr lang="es-CO" sz="2800" b="1" dirty="0">
                    <a:ea typeface="Times New Roman" panose="02020603050405020304" pitchFamily="18" charset="0"/>
                    <a:cs typeface="Times New Roman" panose="02020603050405020304" pitchFamily="18" charset="0"/>
                  </a:rPr>
                  <a:t> </a:t>
                </a:r>
                <a:r>
                  <a:rPr lang="es-CO" sz="2800" b="1" dirty="0">
                    <a:solidFill>
                      <a:srgbClr val="00B0F0"/>
                    </a:solidFill>
                    <a:ea typeface="Times New Roman" panose="02020603050405020304" pitchFamily="18" charset="0"/>
                    <a:cs typeface="Times New Roman" panose="02020603050405020304" pitchFamily="18" charset="0"/>
                  </a:rPr>
                  <a:t>X</a:t>
                </a:r>
                <a:r>
                  <a:rPr lang="es-CO" sz="2800" b="1" dirty="0">
                    <a:ea typeface="Times New Roman" panose="02020603050405020304" pitchFamily="18" charset="0"/>
                    <a:cs typeface="Times New Roman" panose="02020603050405020304" pitchFamily="18" charset="0"/>
                  </a:rPr>
                  <a:t> = </a:t>
                </a:r>
                <a:r>
                  <a:rPr lang="es-CO" sz="2800" b="1" dirty="0">
                    <a:solidFill>
                      <a:schemeClr val="accent6">
                        <a:lumMod val="50000"/>
                      </a:schemeClr>
                    </a:solidFill>
                    <a:ea typeface="Times New Roman" panose="02020603050405020304" pitchFamily="18" charset="0"/>
                    <a:cs typeface="Times New Roman" panose="02020603050405020304" pitchFamily="18" charset="0"/>
                  </a:rPr>
                  <a:t># de accidentes en un día de 400 días. </a:t>
                </a:r>
                <a:endParaRPr lang="es-CO" sz="2800" b="1" dirty="0">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chemeClr val="accent6">
                        <a:lumMod val="50000"/>
                      </a:schemeClr>
                    </a:solidFill>
                    <a:ea typeface="Times New Roman" panose="02020603050405020304" pitchFamily="18" charset="0"/>
                    <a:cs typeface="Times New Roman" panose="02020603050405020304" pitchFamily="18" charset="0"/>
                  </a:rPr>
                  <a:t>X tiene distribución binomial de parámetros </a:t>
                </a:r>
                <a:r>
                  <a:rPr lang="es-CO" sz="2800" b="1" dirty="0">
                    <a:solidFill>
                      <a:srgbClr val="C00000"/>
                    </a:solidFill>
                    <a:ea typeface="Times New Roman" panose="02020603050405020304" pitchFamily="18" charset="0"/>
                    <a:cs typeface="Times New Roman" panose="02020603050405020304" pitchFamily="18" charset="0"/>
                  </a:rPr>
                  <a:t>n = 400 y p=0.005</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800" b="1" i="1" smtClean="0">
                            <a:solidFill>
                              <a:srgbClr val="C00000"/>
                            </a:solidFill>
                            <a:latin typeface="Cambria Math" panose="02040503050406030204" pitchFamily="18" charset="0"/>
                            <a:cs typeface="Times New Roman" panose="02020603050405020304" pitchFamily="18" charset="0"/>
                          </a:rPr>
                        </m:ctrlPr>
                      </m:mPr>
                      <m:mr>
                        <m:e>
                          <m:r>
                            <m:rPr>
                              <m:brk m:alnAt="7"/>
                            </m:rPr>
                            <a:rPr lang="es-CO" sz="2800" b="1" i="1" smtClean="0">
                              <a:solidFill>
                                <a:srgbClr val="C00000"/>
                              </a:solidFill>
                              <a:latin typeface="Cambria Math" panose="02040503050406030204" pitchFamily="18" charset="0"/>
                              <a:cs typeface="Times New Roman" panose="02020603050405020304" pitchFamily="18" charset="0"/>
                            </a:rPr>
                            <m:t>𝒏</m:t>
                          </m:r>
                        </m:e>
                      </m:mr>
                      <m:mr>
                        <m:e>
                          <m:r>
                            <a:rPr lang="es-CO" sz="2800" b="1" i="1" smtClean="0">
                              <a:solidFill>
                                <a:srgbClr val="C00000"/>
                              </a:solidFill>
                              <a:latin typeface="Cambria Math" panose="02040503050406030204" pitchFamily="18" charset="0"/>
                              <a:cs typeface="Times New Roman" panose="02020603050405020304" pitchFamily="18" charset="0"/>
                            </a:rPr>
                            <m:t>𝒙</m:t>
                          </m:r>
                        </m:e>
                      </m:mr>
                    </m:m>
                  </m:oMath>
                </a14:m>
                <a:r>
                  <a:rPr lang="es-CO" sz="2800" b="1" dirty="0">
                    <a:solidFill>
                      <a:srgbClr val="C00000"/>
                    </a:solidFill>
                    <a:ea typeface="Times New Roman" panose="02020603050405020304" pitchFamily="18" charset="0"/>
                    <a:cs typeface="Times New Roman" panose="02020603050405020304" pitchFamily="18" charset="0"/>
                  </a:rPr>
                  <a:t>) *</a:t>
                </a:r>
                <a:r>
                  <a:rPr lang="es-CO" sz="2800" b="1" dirty="0" err="1">
                    <a:solidFill>
                      <a:srgbClr val="C00000"/>
                    </a:solidFill>
                    <a:ea typeface="Times New Roman" panose="02020603050405020304" pitchFamily="18" charset="0"/>
                    <a:cs typeface="Times New Roman" panose="02020603050405020304" pitchFamily="18" charset="0"/>
                  </a:rPr>
                  <a:t>p</a:t>
                </a:r>
                <a:r>
                  <a:rPr lang="es-CO" sz="2800" b="1" baseline="30000" dirty="0" err="1">
                    <a:solidFill>
                      <a:srgbClr val="C00000"/>
                    </a:solidFill>
                    <a:ea typeface="Times New Roman" panose="02020603050405020304" pitchFamily="18" charset="0"/>
                    <a:cs typeface="Times New Roman" panose="02020603050405020304" pitchFamily="18" charset="0"/>
                  </a:rPr>
                  <a:t>x</a:t>
                </a:r>
                <a:r>
                  <a:rPr lang="es-CO" sz="2800" b="1" dirty="0">
                    <a:solidFill>
                      <a:srgbClr val="C00000"/>
                    </a:solidFill>
                    <a:ea typeface="Times New Roman" panose="02020603050405020304" pitchFamily="18" charset="0"/>
                    <a:cs typeface="Times New Roman" panose="02020603050405020304" pitchFamily="18" charset="0"/>
                  </a:rPr>
                  <a:t> * (1-p)</a:t>
                </a:r>
                <a:r>
                  <a:rPr lang="es-CO" sz="2800" b="1" baseline="30000" dirty="0">
                    <a:solidFill>
                      <a:srgbClr val="C00000"/>
                    </a:solidFill>
                    <a:ea typeface="Times New Roman" panose="02020603050405020304" pitchFamily="18" charset="0"/>
                    <a:cs typeface="Times New Roman" panose="02020603050405020304" pitchFamily="18" charset="0"/>
                  </a:rPr>
                  <a:t>n-x</a:t>
                </a:r>
                <a:r>
                  <a:rPr lang="es-CO" sz="2800" b="1" dirty="0">
                    <a:solidFill>
                      <a:srgbClr val="C00000"/>
                    </a:solidFill>
                    <a:ea typeface="Times New Roman" panose="02020603050405020304" pitchFamily="18" charset="0"/>
                    <a:cs typeface="Times New Roman" panose="02020603050405020304" pitchFamily="18" charset="0"/>
                  </a:rPr>
                  <a:t>,  x = 0, 1, 2, …,n</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a:rPr lang="es-CO" sz="2800" b="1" i="1" smtClean="0">
                              <a:solidFill>
                                <a:srgbClr val="C00000"/>
                              </a:solidFill>
                              <a:latin typeface="Cambria Math" panose="02040503050406030204" pitchFamily="18" charset="0"/>
                              <a:cs typeface="Times New Roman" panose="02020603050405020304" pitchFamily="18" charset="0"/>
                            </a:rPr>
                            <m:t>𝟒𝟎𝟎</m:t>
                          </m:r>
                        </m:e>
                      </m:mr>
                      <m:mr>
                        <m:e>
                          <m:r>
                            <a:rPr lang="es-CO" sz="2800" b="1" i="1" smtClean="0">
                              <a:solidFill>
                                <a:srgbClr val="C00000"/>
                              </a:solidFill>
                              <a:latin typeface="Cambria Math" panose="02040503050406030204" pitchFamily="18" charset="0"/>
                              <a:cs typeface="Times New Roman" panose="02020603050405020304" pitchFamily="18" charset="0"/>
                            </a:rPr>
                            <m:t>𝒙</m:t>
                          </m:r>
                        </m:e>
                      </m:mr>
                    </m:m>
                  </m:oMath>
                </a14:m>
                <a:r>
                  <a:rPr lang="es-CO" sz="2800" b="1" dirty="0">
                    <a:solidFill>
                      <a:srgbClr val="C00000"/>
                    </a:solidFill>
                    <a:ea typeface="Times New Roman" panose="02020603050405020304" pitchFamily="18" charset="0"/>
                    <a:cs typeface="Times New Roman" panose="02020603050405020304" pitchFamily="18" charset="0"/>
                  </a:rPr>
                  <a:t>) *(0.005)</a:t>
                </a:r>
                <a:r>
                  <a:rPr lang="es-CO" sz="2800" b="1" baseline="30000" dirty="0">
                    <a:solidFill>
                      <a:srgbClr val="C00000"/>
                    </a:solidFill>
                    <a:ea typeface="Times New Roman" panose="02020603050405020304" pitchFamily="18" charset="0"/>
                    <a:cs typeface="Times New Roman" panose="02020603050405020304" pitchFamily="18" charset="0"/>
                  </a:rPr>
                  <a:t>x</a:t>
                </a:r>
                <a:r>
                  <a:rPr lang="es-CO" sz="2800" b="1" dirty="0">
                    <a:solidFill>
                      <a:srgbClr val="C00000"/>
                    </a:solidFill>
                    <a:ea typeface="Times New Roman" panose="02020603050405020304" pitchFamily="18" charset="0"/>
                    <a:cs typeface="Times New Roman" panose="02020603050405020304" pitchFamily="18" charset="0"/>
                  </a:rPr>
                  <a:t> * (0. 995)</a:t>
                </a:r>
                <a:r>
                  <a:rPr lang="es-CO" sz="2800" b="1" baseline="30000" dirty="0">
                    <a:solidFill>
                      <a:srgbClr val="C00000"/>
                    </a:solidFill>
                    <a:ea typeface="Times New Roman" panose="02020603050405020304" pitchFamily="18" charset="0"/>
                    <a:cs typeface="Times New Roman" panose="02020603050405020304" pitchFamily="18" charset="0"/>
                  </a:rPr>
                  <a:t>400-x</a:t>
                </a:r>
                <a:r>
                  <a:rPr lang="es-CO" sz="2800" b="1" dirty="0">
                    <a:solidFill>
                      <a:srgbClr val="C00000"/>
                    </a:solidFill>
                    <a:ea typeface="Times New Roman" panose="02020603050405020304" pitchFamily="18" charset="0"/>
                    <a:cs typeface="Times New Roman" panose="02020603050405020304" pitchFamily="18" charset="0"/>
                  </a:rPr>
                  <a:t>, x=0,…,400</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28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a. Nos piden </a:t>
                </a:r>
                <a:r>
                  <a:rPr lang="es-CO" sz="2800" b="1" dirty="0">
                    <a:solidFill>
                      <a:srgbClr val="C00000"/>
                    </a:solidFill>
                    <a:ea typeface="Times New Roman" panose="02020603050405020304" pitchFamily="18" charset="0"/>
                    <a:cs typeface="Times New Roman" panose="02020603050405020304" pitchFamily="18" charset="0"/>
                  </a:rPr>
                  <a:t>P{X = 1}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m:rPr>
                              <m:brk m:alnAt="7"/>
                            </m:rPr>
                            <a:rPr lang="es-CO" sz="2800" b="1" i="1" smtClean="0">
                              <a:solidFill>
                                <a:srgbClr val="C00000"/>
                              </a:solidFill>
                              <a:latin typeface="Cambria Math" panose="02040503050406030204" pitchFamily="18" charset="0"/>
                              <a:cs typeface="Times New Roman" panose="02020603050405020304" pitchFamily="18" charset="0"/>
                            </a:rPr>
                            <m:t>𝟒</m:t>
                          </m:r>
                          <m:r>
                            <a:rPr lang="es-CO" sz="2800" b="1" i="1" smtClean="0">
                              <a:solidFill>
                                <a:srgbClr val="C00000"/>
                              </a:solidFill>
                              <a:latin typeface="Cambria Math" panose="02040503050406030204" pitchFamily="18" charset="0"/>
                              <a:cs typeface="Times New Roman" panose="02020603050405020304" pitchFamily="18" charset="0"/>
                            </a:rPr>
                            <m:t>𝟎𝟎</m:t>
                          </m:r>
                        </m:e>
                      </m:mr>
                      <m:mr>
                        <m:e>
                          <m:r>
                            <a:rPr lang="es-CO" sz="2800" b="1" i="1" smtClean="0">
                              <a:solidFill>
                                <a:srgbClr val="C00000"/>
                              </a:solidFill>
                              <a:latin typeface="Cambria Math" panose="02040503050406030204" pitchFamily="18" charset="0"/>
                              <a:cs typeface="Times New Roman" panose="02020603050405020304" pitchFamily="18" charset="0"/>
                            </a:rPr>
                            <m:t>𝟏</m:t>
                          </m:r>
                        </m:e>
                      </m:mr>
                    </m:m>
                  </m:oMath>
                </a14:m>
                <a:r>
                  <a:rPr lang="es-CO" sz="2800" b="1" dirty="0">
                    <a:solidFill>
                      <a:srgbClr val="C00000"/>
                    </a:solidFill>
                    <a:ea typeface="Times New Roman" panose="02020603050405020304" pitchFamily="18" charset="0"/>
                    <a:cs typeface="Times New Roman" panose="02020603050405020304" pitchFamily="18" charset="0"/>
                  </a:rPr>
                  <a:t>) *(0.005)</a:t>
                </a:r>
                <a:r>
                  <a:rPr lang="es-CO" sz="2800" b="1" baseline="30000" dirty="0">
                    <a:solidFill>
                      <a:srgbClr val="C00000"/>
                    </a:solidFill>
                    <a:ea typeface="Times New Roman" panose="02020603050405020304" pitchFamily="18" charset="0"/>
                    <a:cs typeface="Times New Roman" panose="02020603050405020304" pitchFamily="18" charset="0"/>
                  </a:rPr>
                  <a:t>1</a:t>
                </a:r>
                <a:r>
                  <a:rPr lang="es-CO" sz="2800" b="1" dirty="0">
                    <a:solidFill>
                      <a:srgbClr val="C00000"/>
                    </a:solidFill>
                    <a:ea typeface="Times New Roman" panose="02020603050405020304" pitchFamily="18" charset="0"/>
                    <a:cs typeface="Times New Roman" panose="02020603050405020304" pitchFamily="18" charset="0"/>
                  </a:rPr>
                  <a:t> * (0.995)</a:t>
                </a:r>
                <a:r>
                  <a:rPr lang="es-CO" sz="2800" b="1" baseline="30000" dirty="0">
                    <a:solidFill>
                      <a:srgbClr val="C00000"/>
                    </a:solidFill>
                    <a:ea typeface="Times New Roman" panose="02020603050405020304" pitchFamily="18" charset="0"/>
                    <a:cs typeface="Times New Roman" panose="02020603050405020304" pitchFamily="18" charset="0"/>
                  </a:rPr>
                  <a:t>399</a:t>
                </a:r>
                <a:r>
                  <a:rPr lang="es-CO" sz="2800" b="1" dirty="0">
                    <a:solidFill>
                      <a:srgbClr val="C00000"/>
                    </a:solidFill>
                    <a:ea typeface="Times New Roman" panose="02020603050405020304" pitchFamily="18" charset="0"/>
                    <a:cs typeface="Times New Roman" panose="02020603050405020304" pitchFamily="18" charset="0"/>
                  </a:rPr>
                  <a:t> = 0.27067</a:t>
                </a:r>
              </a:p>
              <a:p>
                <a:pPr marL="800100" lvl="1" indent="-342900" algn="just">
                  <a:lnSpc>
                    <a:spcPct val="115000"/>
                  </a:lnSpc>
                  <a:buSzPts val="1100"/>
                  <a:buFont typeface="+mj-lt"/>
                  <a:buAutoNum type="alphaLcPeriod"/>
                </a:pP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32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solidFill>
                    <a:srgbClr val="00B0F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288679"/>
                <a:ext cx="10375900" cy="7481664"/>
              </a:xfrm>
              <a:prstGeom prst="rect">
                <a:avLst/>
              </a:prstGeom>
              <a:blipFill>
                <a:blip r:embed="rId2"/>
                <a:stretch>
                  <a:fillRect r="-1234"/>
                </a:stretch>
              </a:blipFill>
            </p:spPr>
            <p:txBody>
              <a:bodyPr/>
              <a:lstStyle/>
              <a:p>
                <a:r>
                  <a:rPr lang="es-CO">
                    <a:noFill/>
                  </a:rPr>
                  <a:t> </a:t>
                </a:r>
              </a:p>
            </p:txBody>
          </p:sp>
        </mc:Fallback>
      </mc:AlternateContent>
    </p:spTree>
    <p:extLst>
      <p:ext uri="{BB962C8B-B14F-4D97-AF65-F5344CB8AC3E}">
        <p14:creationId xmlns:p14="http://schemas.microsoft.com/office/powerpoint/2010/main" val="359351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3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9001"/>
                            </p:stCondLst>
                            <p:childTnLst>
                              <p:par>
                                <p:cTn id="8" presetID="1" presetClass="entr" presetSubtype="0" fill="hold" nodeType="afterEffect">
                                  <p:stCondLst>
                                    <p:cond delay="0"/>
                                  </p:stCondLst>
                                  <p:iterate type="lt">
                                    <p:tmAbs val="3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36002"/>
                            </p:stCondLst>
                            <p:childTnLst>
                              <p:par>
                                <p:cTn id="11" presetID="1" presetClass="entr" presetSubtype="0" fill="hold" nodeType="afterEffect">
                                  <p:stCondLst>
                                    <p:cond delay="0"/>
                                  </p:stCondLst>
                                  <p:iterate type="lt">
                                    <p:tmAbs val="3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49503"/>
                            </p:stCondLst>
                            <p:childTnLst>
                              <p:par>
                                <p:cTn id="14" presetID="1" presetClass="entr" presetSubtype="0" fill="hold" nodeType="afterEffect">
                                  <p:stCondLst>
                                    <p:cond delay="0"/>
                                  </p:stCondLst>
                                  <p:iterate type="lt">
                                    <p:tmAbs val="300"/>
                                  </p:iterate>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64504"/>
                            </p:stCondLst>
                            <p:childTnLst>
                              <p:par>
                                <p:cTn id="17" presetID="1" presetClass="entr" presetSubtype="0" fill="hold" nodeType="afterEffect">
                                  <p:stCondLst>
                                    <p:cond delay="0"/>
                                  </p:stCondLst>
                                  <p:iterate type="lt">
                                    <p:tmAbs val="300"/>
                                  </p:iterate>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78605"/>
                            </p:stCondLst>
                            <p:childTnLst>
                              <p:par>
                                <p:cTn id="20" presetID="1" presetClass="entr" presetSubtype="0" fill="hold" nodeType="afterEffect">
                                  <p:stCondLst>
                                    <p:cond delay="0"/>
                                  </p:stCondLst>
                                  <p:iterate type="lt">
                                    <p:tmAbs val="300"/>
                                  </p:iterate>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95706"/>
                            </p:stCondLst>
                            <p:childTnLst>
                              <p:par>
                                <p:cTn id="23" presetID="1" presetClass="entr" presetSubtype="0" fill="hold" nodeType="afterEffect">
                                  <p:stCondLst>
                                    <p:cond delay="0"/>
                                  </p:stCondLst>
                                  <p:iterate type="lt">
                                    <p:tmAbs val="300"/>
                                  </p:iterate>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288679"/>
                <a:ext cx="10375900" cy="7791300"/>
              </a:xfrm>
              <a:prstGeom prst="rect">
                <a:avLst/>
              </a:prstGeom>
            </p:spPr>
            <p:txBody>
              <a:bodyPr wrap="square">
                <a:spAutoFit/>
              </a:bodyPr>
              <a:lstStyle/>
              <a:p>
                <a:pPr algn="just">
                  <a:lnSpc>
                    <a:spcPct val="115000"/>
                  </a:lnSpc>
                  <a:spcAft>
                    <a:spcPts val="1000"/>
                  </a:spcAft>
                </a:pPr>
                <a14:m>
                  <m:oMathPara xmlns:m="http://schemas.openxmlformats.org/officeDocument/2006/math">
                    <m:oMathParaPr>
                      <m:jc m:val="centerGroup"/>
                    </m:oMathParaPr>
                    <m:oMath xmlns:m="http://schemas.openxmlformats.org/officeDocument/2006/math">
                      <m:r>
                        <m:rPr>
                          <m:nor/>
                        </m:rPr>
                        <a:rPr lang="es-CO" sz="3200" b="1" dirty="0" smtClean="0">
                          <a:solidFill>
                            <a:srgbClr val="C00000"/>
                          </a:solidFill>
                          <a:ea typeface="Times New Roman" panose="02020603050405020304" pitchFamily="18" charset="0"/>
                          <a:cs typeface="Times New Roman" panose="02020603050405020304" pitchFamily="18" charset="0"/>
                        </a:rPr>
                        <m:t>Modelos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Probabil</m:t>
                      </m:r>
                      <m:r>
                        <m:rPr>
                          <m:nor/>
                        </m:rPr>
                        <a:rPr lang="es-CO" sz="3200" b="1" dirty="0" smtClean="0">
                          <a:solidFill>
                            <a:srgbClr val="C00000"/>
                          </a:solidFill>
                          <a:ea typeface="Times New Roman" panose="02020603050405020304" pitchFamily="18" charset="0"/>
                          <a:cs typeface="Times New Roman" panose="02020603050405020304" pitchFamily="18" charset="0"/>
                        </a:rPr>
                        <m:t>í</m:t>
                      </m:r>
                      <m:r>
                        <m:rPr>
                          <m:nor/>
                        </m:rPr>
                        <a:rPr lang="es-CO" sz="3200" b="1" dirty="0" smtClean="0">
                          <a:solidFill>
                            <a:srgbClr val="C00000"/>
                          </a:solidFill>
                          <a:ea typeface="Times New Roman" panose="02020603050405020304" pitchFamily="18" charset="0"/>
                          <a:cs typeface="Times New Roman" panose="02020603050405020304" pitchFamily="18" charset="0"/>
                        </a:rPr>
                        <m:t>sticos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solidFill>
                    <a:srgbClr val="C0000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r>
                  <a:rPr lang="es-CO" sz="2400" b="1" dirty="0">
                    <a:solidFill>
                      <a:srgbClr val="002060"/>
                    </a:solidFill>
                    <a:ea typeface="Times New Roman" panose="02020603050405020304" pitchFamily="18" charset="0"/>
                    <a:cs typeface="Times New Roman" panose="02020603050405020304" pitchFamily="18" charset="0"/>
                  </a:rPr>
                  <a:t>b) ¿Cuál es la probabilidad de que ocurra un accidente a lo sumo, en tres días de tal periodo?.</a:t>
                </a:r>
              </a:p>
              <a:p>
                <a:pPr marL="342900" lvl="0" indent="-342900" algn="just">
                  <a:lnSpc>
                    <a:spcPct val="115000"/>
                  </a:lnSpc>
                  <a:spcAft>
                    <a:spcPts val="0"/>
                  </a:spcAft>
                  <a:buSzPts val="1100"/>
                  <a:buFont typeface="+mj-lt"/>
                  <a:buAutoNum type="alphaLcPeriod"/>
                </a:pPr>
                <a14:m>
                  <m:oMath xmlns:m="http://schemas.openxmlformats.org/officeDocument/2006/math">
                    <m:r>
                      <a:rPr lang="es-CO" sz="2800" b="1" i="1">
                        <a:latin typeface="Cambria Math" panose="02040503050406030204" pitchFamily="18" charset="0"/>
                        <a:ea typeface="Times New Roman" panose="02020603050405020304" pitchFamily="18" charset="0"/>
                        <a:cs typeface="Times New Roman" panose="02020603050405020304" pitchFamily="18" charset="0"/>
                      </a:rPr>
                      <m:t>𝑴𝒐𝒅𝒆𝒍𝒐</m:t>
                    </m:r>
                    <m:r>
                      <a:rPr lang="es-CO" sz="2800" b="1" i="1">
                        <a:latin typeface="Cambria Math" panose="02040503050406030204" pitchFamily="18" charset="0"/>
                        <a:ea typeface="Times New Roman" panose="02020603050405020304" pitchFamily="18" charset="0"/>
                        <a:cs typeface="Times New Roman" panose="02020603050405020304" pitchFamily="18" charset="0"/>
                      </a:rPr>
                      <m:t> </m:t>
                    </m:r>
                    <m:r>
                      <a:rPr lang="es-CO" sz="2800" b="1" i="1">
                        <a:latin typeface="Cambria Math" panose="02040503050406030204" pitchFamily="18" charset="0"/>
                        <a:ea typeface="Times New Roman" panose="02020603050405020304" pitchFamily="18" charset="0"/>
                        <a:cs typeface="Times New Roman" panose="02020603050405020304" pitchFamily="18" charset="0"/>
                      </a:rPr>
                      <m:t>𝑩𝒊𝒏𝒐𝒎𝒊𝒂𝒍</m:t>
                    </m:r>
                  </m:oMath>
                </a14:m>
                <a:r>
                  <a:rPr lang="es-CO" sz="2800" b="1" dirty="0">
                    <a:ea typeface="Times New Roman" panose="02020603050405020304" pitchFamily="18" charset="0"/>
                    <a:cs typeface="Times New Roman" panose="02020603050405020304" pitchFamily="18" charset="0"/>
                  </a:rPr>
                  <a:t> </a:t>
                </a:r>
                <a:r>
                  <a:rPr lang="es-CO" sz="2800" b="1" dirty="0">
                    <a:solidFill>
                      <a:srgbClr val="00B0F0"/>
                    </a:solidFill>
                    <a:ea typeface="Times New Roman" panose="02020603050405020304" pitchFamily="18" charset="0"/>
                    <a:cs typeface="Times New Roman" panose="02020603050405020304" pitchFamily="18" charset="0"/>
                  </a:rPr>
                  <a:t>X</a:t>
                </a:r>
                <a:r>
                  <a:rPr lang="es-CO" sz="2800" b="1" dirty="0">
                    <a:ea typeface="Times New Roman" panose="02020603050405020304" pitchFamily="18" charset="0"/>
                    <a:cs typeface="Times New Roman" panose="02020603050405020304" pitchFamily="18" charset="0"/>
                  </a:rPr>
                  <a:t> = </a:t>
                </a:r>
                <a:r>
                  <a:rPr lang="es-CO" sz="2800" b="1" dirty="0">
                    <a:solidFill>
                      <a:schemeClr val="accent6">
                        <a:lumMod val="50000"/>
                      </a:schemeClr>
                    </a:solidFill>
                    <a:ea typeface="Times New Roman" panose="02020603050405020304" pitchFamily="18" charset="0"/>
                    <a:cs typeface="Times New Roman" panose="02020603050405020304" pitchFamily="18" charset="0"/>
                  </a:rPr>
                  <a:t># de accidentes en 3 días de un periodo de 400 días. </a:t>
                </a:r>
                <a:endParaRPr lang="es-CO" sz="2800" b="1" dirty="0">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chemeClr val="accent6">
                        <a:lumMod val="50000"/>
                      </a:schemeClr>
                    </a:solidFill>
                    <a:ea typeface="Times New Roman" panose="02020603050405020304" pitchFamily="18" charset="0"/>
                    <a:cs typeface="Times New Roman" panose="02020603050405020304" pitchFamily="18" charset="0"/>
                  </a:rPr>
                  <a:t>X tiene distribución binomial de parámetros </a:t>
                </a:r>
                <a:r>
                  <a:rPr lang="es-CO" sz="2800" b="1" dirty="0">
                    <a:solidFill>
                      <a:srgbClr val="C00000"/>
                    </a:solidFill>
                    <a:ea typeface="Times New Roman" panose="02020603050405020304" pitchFamily="18" charset="0"/>
                    <a:cs typeface="Times New Roman" panose="02020603050405020304" pitchFamily="18" charset="0"/>
                  </a:rPr>
                  <a:t>n = 3 y p=0.005</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m:rPr>
                              <m:brk m:alnAt="7"/>
                            </m:rPr>
                            <a:rPr lang="es-CO" sz="2800" b="1" i="1">
                              <a:solidFill>
                                <a:srgbClr val="C00000"/>
                              </a:solidFill>
                              <a:latin typeface="Cambria Math" panose="02040503050406030204" pitchFamily="18" charset="0"/>
                              <a:cs typeface="Times New Roman" panose="02020603050405020304" pitchFamily="18" charset="0"/>
                            </a:rPr>
                            <m:t>𝒏</m:t>
                          </m:r>
                        </m:e>
                      </m:mr>
                      <m:mr>
                        <m:e>
                          <m:r>
                            <a:rPr lang="es-CO" sz="2800" b="1" i="1">
                              <a:solidFill>
                                <a:srgbClr val="C00000"/>
                              </a:solidFill>
                              <a:latin typeface="Cambria Math" panose="02040503050406030204" pitchFamily="18" charset="0"/>
                              <a:cs typeface="Times New Roman" panose="02020603050405020304" pitchFamily="18" charset="0"/>
                            </a:rPr>
                            <m:t>𝒙</m:t>
                          </m:r>
                        </m:e>
                      </m:mr>
                    </m:m>
                  </m:oMath>
                </a14:m>
                <a:r>
                  <a:rPr lang="es-CO" sz="2800" b="1" dirty="0">
                    <a:solidFill>
                      <a:srgbClr val="C00000"/>
                    </a:solidFill>
                    <a:ea typeface="Times New Roman" panose="02020603050405020304" pitchFamily="18" charset="0"/>
                    <a:cs typeface="Times New Roman" panose="02020603050405020304" pitchFamily="18" charset="0"/>
                  </a:rPr>
                  <a:t>) *</a:t>
                </a:r>
                <a:r>
                  <a:rPr lang="es-CO" sz="2800" b="1" dirty="0" err="1">
                    <a:solidFill>
                      <a:srgbClr val="C00000"/>
                    </a:solidFill>
                    <a:ea typeface="Times New Roman" panose="02020603050405020304" pitchFamily="18" charset="0"/>
                    <a:cs typeface="Times New Roman" panose="02020603050405020304" pitchFamily="18" charset="0"/>
                  </a:rPr>
                  <a:t>p</a:t>
                </a:r>
                <a:r>
                  <a:rPr lang="es-CO" sz="2800" b="1" baseline="30000" dirty="0" err="1">
                    <a:solidFill>
                      <a:srgbClr val="C00000"/>
                    </a:solidFill>
                    <a:ea typeface="Times New Roman" panose="02020603050405020304" pitchFamily="18" charset="0"/>
                    <a:cs typeface="Times New Roman" panose="02020603050405020304" pitchFamily="18" charset="0"/>
                  </a:rPr>
                  <a:t>x</a:t>
                </a:r>
                <a:r>
                  <a:rPr lang="es-CO" sz="2800" b="1" dirty="0">
                    <a:solidFill>
                      <a:srgbClr val="C00000"/>
                    </a:solidFill>
                    <a:ea typeface="Times New Roman" panose="02020603050405020304" pitchFamily="18" charset="0"/>
                    <a:cs typeface="Times New Roman" panose="02020603050405020304" pitchFamily="18" charset="0"/>
                  </a:rPr>
                  <a:t> * (1-p)</a:t>
                </a:r>
                <a:r>
                  <a:rPr lang="es-CO" sz="2800" b="1" baseline="30000" dirty="0">
                    <a:solidFill>
                      <a:srgbClr val="C00000"/>
                    </a:solidFill>
                    <a:ea typeface="Times New Roman" panose="02020603050405020304" pitchFamily="18" charset="0"/>
                    <a:cs typeface="Times New Roman" panose="02020603050405020304" pitchFamily="18" charset="0"/>
                  </a:rPr>
                  <a:t>n-x</a:t>
                </a:r>
                <a:r>
                  <a:rPr lang="es-CO" sz="2800" b="1" dirty="0">
                    <a:solidFill>
                      <a:srgbClr val="C00000"/>
                    </a:solidFill>
                    <a:ea typeface="Times New Roman" panose="02020603050405020304" pitchFamily="18" charset="0"/>
                    <a:cs typeface="Times New Roman" panose="02020603050405020304" pitchFamily="18" charset="0"/>
                  </a:rPr>
                  <a:t>,  x = 0, 1, 2, …,3</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a:rPr lang="es-CO" sz="2800" b="1" i="1" smtClean="0">
                              <a:solidFill>
                                <a:srgbClr val="C00000"/>
                              </a:solidFill>
                              <a:latin typeface="Cambria Math" panose="02040503050406030204" pitchFamily="18" charset="0"/>
                              <a:cs typeface="Times New Roman" panose="02020603050405020304" pitchFamily="18" charset="0"/>
                            </a:rPr>
                            <m:t>𝟑</m:t>
                          </m:r>
                        </m:e>
                      </m:mr>
                      <m:mr>
                        <m:e>
                          <m:r>
                            <a:rPr lang="es-CO" sz="2800" b="1" i="1">
                              <a:solidFill>
                                <a:srgbClr val="C00000"/>
                              </a:solidFill>
                              <a:latin typeface="Cambria Math" panose="02040503050406030204" pitchFamily="18" charset="0"/>
                              <a:cs typeface="Times New Roman" panose="02020603050405020304" pitchFamily="18" charset="0"/>
                            </a:rPr>
                            <m:t>𝒙</m:t>
                          </m:r>
                        </m:e>
                      </m:mr>
                    </m:m>
                  </m:oMath>
                </a14:m>
                <a:r>
                  <a:rPr lang="es-CO" sz="2800" b="1" dirty="0">
                    <a:solidFill>
                      <a:srgbClr val="C00000"/>
                    </a:solidFill>
                    <a:ea typeface="Times New Roman" panose="02020603050405020304" pitchFamily="18" charset="0"/>
                    <a:cs typeface="Times New Roman" panose="02020603050405020304" pitchFamily="18" charset="0"/>
                  </a:rPr>
                  <a:t>) *(0.005)</a:t>
                </a:r>
                <a:r>
                  <a:rPr lang="es-CO" sz="2800" b="1" baseline="30000" dirty="0">
                    <a:solidFill>
                      <a:srgbClr val="C00000"/>
                    </a:solidFill>
                    <a:ea typeface="Times New Roman" panose="02020603050405020304" pitchFamily="18" charset="0"/>
                    <a:cs typeface="Times New Roman" panose="02020603050405020304" pitchFamily="18" charset="0"/>
                  </a:rPr>
                  <a:t>x</a:t>
                </a:r>
                <a:r>
                  <a:rPr lang="es-CO" sz="2800" b="1" dirty="0">
                    <a:solidFill>
                      <a:srgbClr val="C00000"/>
                    </a:solidFill>
                    <a:ea typeface="Times New Roman" panose="02020603050405020304" pitchFamily="18" charset="0"/>
                    <a:cs typeface="Times New Roman" panose="02020603050405020304" pitchFamily="18" charset="0"/>
                  </a:rPr>
                  <a:t> * (0.995)</a:t>
                </a:r>
                <a:r>
                  <a:rPr lang="es-CO" sz="2800" b="1" baseline="30000" dirty="0">
                    <a:solidFill>
                      <a:srgbClr val="C00000"/>
                    </a:solidFill>
                    <a:ea typeface="Times New Roman" panose="02020603050405020304" pitchFamily="18" charset="0"/>
                    <a:cs typeface="Times New Roman" panose="02020603050405020304" pitchFamily="18" charset="0"/>
                  </a:rPr>
                  <a:t>3-x</a:t>
                </a:r>
                <a:r>
                  <a:rPr lang="es-CO" sz="2800" b="1" dirty="0">
                    <a:solidFill>
                      <a:srgbClr val="C00000"/>
                    </a:solidFill>
                    <a:ea typeface="Times New Roman" panose="02020603050405020304" pitchFamily="18" charset="0"/>
                    <a:cs typeface="Times New Roman" panose="02020603050405020304" pitchFamily="18" charset="0"/>
                  </a:rPr>
                  <a:t>, x=0,…,3</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28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a. Nos piden </a:t>
                </a:r>
                <a:r>
                  <a:rPr lang="es-CO" sz="2800" b="1" dirty="0">
                    <a:solidFill>
                      <a:srgbClr val="C00000"/>
                    </a:solidFill>
                    <a:ea typeface="Times New Roman" panose="02020603050405020304" pitchFamily="18" charset="0"/>
                    <a:cs typeface="Times New Roman" panose="02020603050405020304" pitchFamily="18" charset="0"/>
                  </a:rPr>
                  <a:t>P{X ≤ 1} = P{X = 0}+ P{X = 1} = 0.81987</a:t>
                </a:r>
              </a:p>
              <a:p>
                <a:pPr marL="800100" lvl="1" indent="-342900" algn="just">
                  <a:lnSpc>
                    <a:spcPct val="115000"/>
                  </a:lnSpc>
                  <a:buSzPts val="1100"/>
                  <a:buFont typeface="+mj-lt"/>
                  <a:buAutoNum type="alphaLcPeriod"/>
                </a:pPr>
                <a:endParaRPr lang="es-CO" sz="2400" b="1"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32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solidFill>
                    <a:srgbClr val="00B0F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288679"/>
                <a:ext cx="10375900" cy="7791300"/>
              </a:xfrm>
              <a:prstGeom prst="rect">
                <a:avLst/>
              </a:prstGeom>
              <a:blipFill>
                <a:blip r:embed="rId2"/>
                <a:stretch>
                  <a:fillRect r="-1234"/>
                </a:stretch>
              </a:blipFill>
            </p:spPr>
            <p:txBody>
              <a:bodyPr/>
              <a:lstStyle/>
              <a:p>
                <a:r>
                  <a:rPr lang="es-CO">
                    <a:noFill/>
                  </a:rPr>
                  <a:t> </a:t>
                </a:r>
              </a:p>
            </p:txBody>
          </p:sp>
        </mc:Fallback>
      </mc:AlternateContent>
    </p:spTree>
    <p:extLst>
      <p:ext uri="{BB962C8B-B14F-4D97-AF65-F5344CB8AC3E}">
        <p14:creationId xmlns:p14="http://schemas.microsoft.com/office/powerpoint/2010/main" val="12178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3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9001"/>
                            </p:stCondLst>
                            <p:childTnLst>
                              <p:par>
                                <p:cTn id="8" presetID="1" presetClass="entr" presetSubtype="0" fill="hold" nodeType="afterEffect">
                                  <p:stCondLst>
                                    <p:cond delay="0"/>
                                  </p:stCondLst>
                                  <p:iterate type="lt">
                                    <p:tmAbs val="3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31802"/>
                            </p:stCondLst>
                            <p:childTnLst>
                              <p:par>
                                <p:cTn id="11" presetID="1" presetClass="entr" presetSubtype="0" fill="hold" nodeType="afterEffect">
                                  <p:stCondLst>
                                    <p:cond delay="0"/>
                                  </p:stCondLst>
                                  <p:iterate type="lt">
                                    <p:tmAbs val="3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48603"/>
                            </p:stCondLst>
                            <p:childTnLst>
                              <p:par>
                                <p:cTn id="14" presetID="1" presetClass="entr" presetSubtype="0" fill="hold" nodeType="afterEffect">
                                  <p:stCondLst>
                                    <p:cond delay="0"/>
                                  </p:stCondLst>
                                  <p:iterate type="lt">
                                    <p:tmAbs val="300"/>
                                  </p:iterate>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63004"/>
                            </p:stCondLst>
                            <p:childTnLst>
                              <p:par>
                                <p:cTn id="17" presetID="1" presetClass="entr" presetSubtype="0" fill="hold" nodeType="afterEffect">
                                  <p:stCondLst>
                                    <p:cond delay="0"/>
                                  </p:stCondLst>
                                  <p:iterate type="lt">
                                    <p:tmAbs val="300"/>
                                  </p:iterate>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77105"/>
                            </p:stCondLst>
                            <p:childTnLst>
                              <p:par>
                                <p:cTn id="20" presetID="1" presetClass="entr" presetSubtype="0" fill="hold" nodeType="afterEffect">
                                  <p:stCondLst>
                                    <p:cond delay="0"/>
                                  </p:stCondLst>
                                  <p:iterate type="lt">
                                    <p:tmAbs val="300"/>
                                  </p:iterate>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92406"/>
                            </p:stCondLst>
                            <p:childTnLst>
                              <p:par>
                                <p:cTn id="23" presetID="1" presetClass="entr" presetSubtype="0" fill="hold" nodeType="afterEffect">
                                  <p:stCondLst>
                                    <p:cond delay="0"/>
                                  </p:stCondLst>
                                  <p:iterate type="lt">
                                    <p:tmAbs val="300"/>
                                  </p:iterate>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510748"/>
                <a:ext cx="10375900" cy="7724872"/>
              </a:xfrm>
              <a:prstGeom prst="rect">
                <a:avLst/>
              </a:prstGeom>
            </p:spPr>
            <p:txBody>
              <a:bodyPr wrap="square">
                <a:spAutoFit/>
              </a:bodyPr>
              <a:lstStyle/>
              <a:p>
                <a:pPr algn="ctr">
                  <a:lnSpc>
                    <a:spcPct val="115000"/>
                  </a:lnSpc>
                  <a:buSzPts val="1100"/>
                </a:pPr>
                <a14:m>
                  <m:oMathPara xmlns:m="http://schemas.openxmlformats.org/officeDocument/2006/math">
                    <m:oMathParaPr>
                      <m:jc m:val="centerGroup"/>
                    </m:oMathParaPr>
                    <m:oMath xmlns:m="http://schemas.openxmlformats.org/officeDocument/2006/math">
                      <m:r>
                        <m:rPr>
                          <m:nor/>
                        </m:rPr>
                        <a:rPr lang="es-CO" sz="3200" b="1" dirty="0" smtClean="0">
                          <a:solidFill>
                            <a:srgbClr val="C00000"/>
                          </a:solidFill>
                          <a:ea typeface="Times New Roman" panose="02020603050405020304" pitchFamily="18" charset="0"/>
                          <a:cs typeface="Times New Roman" panose="02020603050405020304" pitchFamily="18" charset="0"/>
                        </a:rPr>
                        <m:t>Modelos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Probabil</m:t>
                      </m:r>
                      <m:r>
                        <m:rPr>
                          <m:nor/>
                        </m:rPr>
                        <a:rPr lang="es-CO" sz="3200" b="1" dirty="0" smtClean="0">
                          <a:solidFill>
                            <a:srgbClr val="C00000"/>
                          </a:solidFill>
                          <a:ea typeface="Times New Roman" panose="02020603050405020304" pitchFamily="18" charset="0"/>
                          <a:cs typeface="Times New Roman" panose="02020603050405020304" pitchFamily="18" charset="0"/>
                        </a:rPr>
                        <m:t>í</m:t>
                      </m:r>
                      <m:r>
                        <m:rPr>
                          <m:nor/>
                        </m:rPr>
                        <a:rPr lang="es-CO" sz="3200" b="1" dirty="0" smtClean="0">
                          <a:solidFill>
                            <a:srgbClr val="C00000"/>
                          </a:solidFill>
                          <a:ea typeface="Times New Roman" panose="02020603050405020304" pitchFamily="18" charset="0"/>
                          <a:cs typeface="Times New Roman" panose="02020603050405020304" pitchFamily="18" charset="0"/>
                        </a:rPr>
                        <m:t>sticos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solidFill>
                    <a:srgbClr val="C00000"/>
                  </a:solidFill>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14:m>
                  <m:oMath xmlns:m="http://schemas.openxmlformats.org/officeDocument/2006/math">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𝑴𝒐𝒅𝒆𝒍𝒐</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 </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𝑷𝒐𝒊𝒔𝒔𝒐𝒏</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 </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𝒄𝒐𝒎𝒐</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 </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𝒂𝒑𝒓𝒐𝒙𝒊𝒎𝒂𝒄𝒊</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ó</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𝒏</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 </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𝒂𝒍</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 </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𝒎𝒐𝒅𝒆𝒍𝒐</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 </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𝒃𝒊𝒏𝒐𝒎𝒊𝒂</m:t>
                    </m:r>
                  </m:oMath>
                </a14:m>
                <a:endParaRPr lang="es-CO" sz="2800" b="1" dirty="0">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B0F0"/>
                    </a:solidFill>
                    <a:ea typeface="Times New Roman" panose="02020603050405020304" pitchFamily="18" charset="0"/>
                    <a:cs typeface="Times New Roman" panose="02020603050405020304" pitchFamily="18" charset="0"/>
                  </a:rPr>
                  <a:t>Modelo de Poisson como aproximación del modelo binomial</a:t>
                </a:r>
              </a:p>
              <a:p>
                <a:pPr marL="800100" lvl="1" indent="-342900" algn="just">
                  <a:lnSpc>
                    <a:spcPct val="115000"/>
                  </a:lnSpc>
                  <a:buSzPts val="1100"/>
                  <a:buFont typeface="+mj-lt"/>
                  <a:buAutoNum type="alphaLcPeriod"/>
                </a:pPr>
                <a:r>
                  <a:rPr lang="es-CO" sz="2800" b="1" dirty="0">
                    <a:solidFill>
                      <a:srgbClr val="00B0F0"/>
                    </a:solidFill>
                    <a:ea typeface="Times New Roman" panose="02020603050405020304" pitchFamily="18" charset="0"/>
                    <a:cs typeface="Times New Roman" panose="02020603050405020304" pitchFamily="18" charset="0"/>
                  </a:rPr>
                  <a:t>Se usa cuando n&gt;20 y p&lt;0.05</a:t>
                </a:r>
              </a:p>
              <a:p>
                <a:pPr marL="800100" lvl="1" indent="-342900" algn="just">
                  <a:lnSpc>
                    <a:spcPct val="115000"/>
                  </a:lnSpc>
                  <a:buSzPts val="1100"/>
                  <a:buFont typeface="+mj-lt"/>
                  <a:buAutoNum type="alphaLcPeriod"/>
                </a:pPr>
                <a:r>
                  <a:rPr lang="es-CO" sz="2800" b="1" dirty="0">
                    <a:solidFill>
                      <a:srgbClr val="00B0F0"/>
                    </a:solidFill>
                    <a:ea typeface="Times New Roman" panose="02020603050405020304" pitchFamily="18" charset="0"/>
                    <a:cs typeface="Times New Roman" panose="02020603050405020304" pitchFamily="18" charset="0"/>
                  </a:rPr>
                  <a:t>X</a:t>
                </a:r>
                <a:r>
                  <a:rPr lang="es-CO" sz="2800" b="1" dirty="0">
                    <a:ea typeface="Times New Roman" panose="02020603050405020304" pitchFamily="18" charset="0"/>
                    <a:cs typeface="Times New Roman" panose="02020603050405020304" pitchFamily="18" charset="0"/>
                  </a:rPr>
                  <a:t> = </a:t>
                </a:r>
                <a:r>
                  <a:rPr lang="es-CO" sz="2800" b="1" dirty="0">
                    <a:solidFill>
                      <a:schemeClr val="accent6">
                        <a:lumMod val="50000"/>
                      </a:schemeClr>
                    </a:solidFill>
                    <a:ea typeface="Times New Roman" panose="02020603050405020304" pitchFamily="18" charset="0"/>
                    <a:cs typeface="Times New Roman" panose="02020603050405020304" pitchFamily="18" charset="0"/>
                  </a:rPr>
                  <a:t># de accidentes en un </a:t>
                </a:r>
                <a:r>
                  <a:rPr lang="es-CO" sz="2800" b="1" dirty="0" err="1">
                    <a:solidFill>
                      <a:schemeClr val="accent6">
                        <a:lumMod val="50000"/>
                      </a:schemeClr>
                    </a:solidFill>
                    <a:ea typeface="Times New Roman" panose="02020603050405020304" pitchFamily="18" charset="0"/>
                    <a:cs typeface="Times New Roman" panose="02020603050405020304" pitchFamily="18" charset="0"/>
                  </a:rPr>
                  <a:t>dia</a:t>
                </a:r>
                <a:r>
                  <a:rPr lang="es-CO" sz="2800" b="1" dirty="0">
                    <a:solidFill>
                      <a:schemeClr val="accent6">
                        <a:lumMod val="50000"/>
                      </a:schemeClr>
                    </a:solidFill>
                    <a:ea typeface="Times New Roman" panose="02020603050405020304" pitchFamily="18" charset="0"/>
                    <a:cs typeface="Times New Roman" panose="02020603050405020304" pitchFamily="18" charset="0"/>
                  </a:rPr>
                  <a:t> de un periodo de 400 </a:t>
                </a:r>
                <a:r>
                  <a:rPr lang="es-CO" sz="2800" b="1" dirty="0" err="1">
                    <a:solidFill>
                      <a:schemeClr val="accent6">
                        <a:lumMod val="50000"/>
                      </a:schemeClr>
                    </a:solidFill>
                    <a:ea typeface="Times New Roman" panose="02020603050405020304" pitchFamily="18" charset="0"/>
                    <a:cs typeface="Times New Roman" panose="02020603050405020304" pitchFamily="18" charset="0"/>
                  </a:rPr>
                  <a:t>dias</a:t>
                </a:r>
                <a:r>
                  <a:rPr lang="es-CO" sz="2800" b="1" dirty="0">
                    <a:solidFill>
                      <a:schemeClr val="accent6">
                        <a:lumMod val="50000"/>
                      </a:schemeClr>
                    </a:solidFill>
                    <a:ea typeface="Times New Roman" panose="02020603050405020304" pitchFamily="18" charset="0"/>
                    <a:cs typeface="Times New Roman" panose="02020603050405020304" pitchFamily="18" charset="0"/>
                  </a:rPr>
                  <a:t> </a:t>
                </a:r>
                <a:endParaRPr lang="es-CO" sz="2800" b="1" dirty="0">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chemeClr val="accent6">
                        <a:lumMod val="50000"/>
                      </a:schemeClr>
                    </a:solidFill>
                    <a:ea typeface="Times New Roman" panose="02020603050405020304" pitchFamily="18" charset="0"/>
                    <a:cs typeface="Times New Roman" panose="02020603050405020304" pitchFamily="18" charset="0"/>
                  </a:rPr>
                  <a:t>X tiene distribución Poisson de parámetros </a:t>
                </a:r>
                <a:r>
                  <a:rPr lang="el-GR" sz="2800" b="1" dirty="0">
                    <a:solidFill>
                      <a:srgbClr val="C00000"/>
                    </a:solidFill>
                    <a:ea typeface="Times New Roman" panose="02020603050405020304" pitchFamily="18" charset="0"/>
                    <a:cs typeface="Times New Roman" panose="02020603050405020304" pitchFamily="18" charset="0"/>
                  </a:rPr>
                  <a:t>λ</a:t>
                </a:r>
                <a:r>
                  <a:rPr lang="es-CO" sz="2800" b="1" dirty="0">
                    <a:solidFill>
                      <a:srgbClr val="C00000"/>
                    </a:solidFill>
                    <a:ea typeface="Times New Roman" panose="02020603050405020304" pitchFamily="18" charset="0"/>
                    <a:cs typeface="Times New Roman" panose="02020603050405020304" pitchFamily="18" charset="0"/>
                  </a:rPr>
                  <a:t> =</a:t>
                </a:r>
                <a:r>
                  <a:rPr lang="es-CO" sz="2800" b="1" dirty="0" err="1">
                    <a:solidFill>
                      <a:srgbClr val="C00000"/>
                    </a:solidFill>
                    <a:ea typeface="Times New Roman" panose="02020603050405020304" pitchFamily="18" charset="0"/>
                    <a:cs typeface="Times New Roman" panose="02020603050405020304" pitchFamily="18" charset="0"/>
                  </a:rPr>
                  <a:t>np</a:t>
                </a:r>
                <a:r>
                  <a:rPr lang="es-CO" sz="2800" b="1" dirty="0">
                    <a:solidFill>
                      <a:srgbClr val="C00000"/>
                    </a:solidFill>
                    <a:ea typeface="Times New Roman" panose="02020603050405020304" pitchFamily="18" charset="0"/>
                    <a:cs typeface="Times New Roman" panose="02020603050405020304" pitchFamily="18" charset="0"/>
                  </a:rPr>
                  <a:t>= 400*0.005=2 </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sSup>
                      <m:sSupPr>
                        <m:ctrlPr>
                          <a:rPr lang="es-CO" sz="2800" b="1" i="1">
                            <a:solidFill>
                              <a:srgbClr val="C00000"/>
                            </a:solidFill>
                            <a:latin typeface="Cambria Math" panose="02040503050406030204" pitchFamily="18" charset="0"/>
                            <a:cs typeface="Times New Roman" panose="02020603050405020304" pitchFamily="18" charset="0"/>
                          </a:rPr>
                        </m:ctrlPr>
                      </m:sSupPr>
                      <m:e>
                        <m:r>
                          <a:rPr lang="es-CO" sz="2800" b="1" i="1">
                            <a:solidFill>
                              <a:srgbClr val="C00000"/>
                            </a:solidFill>
                            <a:latin typeface="Cambria Math" panose="02040503050406030204" pitchFamily="18" charset="0"/>
                            <a:cs typeface="Times New Roman" panose="02020603050405020304" pitchFamily="18" charset="0"/>
                          </a:rPr>
                          <m:t>𝒆</m:t>
                        </m:r>
                      </m:e>
                      <m:sup>
                        <m:r>
                          <a:rPr lang="es-CO" sz="2800" b="1" i="1">
                            <a:solidFill>
                              <a:srgbClr val="C00000"/>
                            </a:solidFill>
                            <a:latin typeface="Cambria Math" panose="02040503050406030204" pitchFamily="18" charset="0"/>
                            <a:cs typeface="Times New Roman" panose="02020603050405020304" pitchFamily="18" charset="0"/>
                          </a:rPr>
                          <m:t>−</m:t>
                        </m:r>
                        <m:r>
                          <a:rPr lang="es-CO" sz="28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𝝀</m:t>
                        </m:r>
                      </m:sup>
                    </m:sSup>
                    <m:f>
                      <m:fPr>
                        <m:ctrlPr>
                          <a:rPr lang="es-CO" sz="2800" b="1" i="1">
                            <a:solidFill>
                              <a:srgbClr val="C00000"/>
                            </a:solidFill>
                            <a:latin typeface="Cambria Math" panose="02040503050406030204" pitchFamily="18" charset="0"/>
                            <a:cs typeface="Times New Roman" panose="02020603050405020304" pitchFamily="18" charset="0"/>
                          </a:rPr>
                        </m:ctrlPr>
                      </m:fPr>
                      <m:num>
                        <m:sSup>
                          <m:sSupPr>
                            <m:ctrlPr>
                              <a:rPr lang="es-CO" sz="2800" b="1" i="1">
                                <a:solidFill>
                                  <a:srgbClr val="C00000"/>
                                </a:solidFill>
                                <a:latin typeface="Cambria Math" panose="02040503050406030204" pitchFamily="18" charset="0"/>
                                <a:cs typeface="Times New Roman" panose="02020603050405020304" pitchFamily="18" charset="0"/>
                              </a:rPr>
                            </m:ctrlPr>
                          </m:sSupPr>
                          <m:e>
                            <m:r>
                              <a:rPr lang="es-CO" sz="28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𝝀</m:t>
                            </m:r>
                          </m:e>
                          <m:sup>
                            <m:r>
                              <a:rPr lang="es-CO" sz="2800" b="1" i="1">
                                <a:solidFill>
                                  <a:srgbClr val="C00000"/>
                                </a:solidFill>
                                <a:latin typeface="Cambria Math" panose="02040503050406030204" pitchFamily="18" charset="0"/>
                                <a:cs typeface="Times New Roman" panose="02020603050405020304" pitchFamily="18" charset="0"/>
                              </a:rPr>
                              <m:t>𝒙</m:t>
                            </m:r>
                          </m:sup>
                        </m:sSup>
                      </m:num>
                      <m:den>
                        <m:r>
                          <a:rPr lang="es-CO" sz="2800" b="1" i="1">
                            <a:solidFill>
                              <a:srgbClr val="C00000"/>
                            </a:solidFill>
                            <a:latin typeface="Cambria Math" panose="02040503050406030204" pitchFamily="18" charset="0"/>
                            <a:cs typeface="Times New Roman" panose="02020603050405020304" pitchFamily="18" charset="0"/>
                          </a:rPr>
                          <m:t>𝒙</m:t>
                        </m:r>
                        <m:r>
                          <a:rPr lang="es-CO" sz="2800" b="1" i="1">
                            <a:solidFill>
                              <a:srgbClr val="C00000"/>
                            </a:solidFill>
                            <a:latin typeface="Cambria Math" panose="02040503050406030204" pitchFamily="18" charset="0"/>
                            <a:cs typeface="Times New Roman" panose="02020603050405020304" pitchFamily="18" charset="0"/>
                          </a:rPr>
                          <m:t>!</m:t>
                        </m:r>
                      </m:den>
                    </m:f>
                  </m:oMath>
                </a14:m>
                <a:r>
                  <a:rPr lang="es-CO" sz="2800" b="1" baseline="30000" dirty="0">
                    <a:solidFill>
                      <a:srgbClr val="C00000"/>
                    </a:solidFill>
                    <a:ea typeface="Times New Roman" panose="02020603050405020304" pitchFamily="18" charset="0"/>
                    <a:cs typeface="Times New Roman" panose="02020603050405020304" pitchFamily="18" charset="0"/>
                  </a:rPr>
                  <a:t>  </a:t>
                </a:r>
                <a:r>
                  <a:rPr lang="es-CO" sz="2800" b="1" dirty="0">
                    <a:solidFill>
                      <a:srgbClr val="C00000"/>
                    </a:solidFill>
                    <a:ea typeface="Times New Roman" panose="02020603050405020304" pitchFamily="18" charset="0"/>
                    <a:cs typeface="Times New Roman" panose="02020603050405020304" pitchFamily="18" charset="0"/>
                  </a:rPr>
                  <a:t>= </a:t>
                </a:r>
                <a14:m>
                  <m:oMath xmlns:m="http://schemas.openxmlformats.org/officeDocument/2006/math">
                    <m:sSup>
                      <m:sSupPr>
                        <m:ctrlPr>
                          <a:rPr lang="es-CO" sz="2800" b="1" i="1">
                            <a:solidFill>
                              <a:srgbClr val="C00000"/>
                            </a:solidFill>
                            <a:latin typeface="Cambria Math" panose="02040503050406030204" pitchFamily="18" charset="0"/>
                            <a:cs typeface="Times New Roman" panose="02020603050405020304" pitchFamily="18" charset="0"/>
                          </a:rPr>
                        </m:ctrlPr>
                      </m:sSupPr>
                      <m:e>
                        <m:r>
                          <a:rPr lang="es-CO" sz="2800" b="1" i="1">
                            <a:solidFill>
                              <a:srgbClr val="C00000"/>
                            </a:solidFill>
                            <a:latin typeface="Cambria Math" panose="02040503050406030204" pitchFamily="18" charset="0"/>
                            <a:cs typeface="Times New Roman" panose="02020603050405020304" pitchFamily="18" charset="0"/>
                          </a:rPr>
                          <m:t>𝒆</m:t>
                        </m:r>
                      </m:e>
                      <m:sup>
                        <m:r>
                          <a:rPr lang="es-CO" sz="2800" b="1" i="1">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𝟐</m:t>
                        </m:r>
                      </m:sup>
                    </m:sSup>
                    <m:f>
                      <m:fPr>
                        <m:ctrlPr>
                          <a:rPr lang="es-CO" sz="2800" b="1" i="1">
                            <a:solidFill>
                              <a:srgbClr val="C00000"/>
                            </a:solidFill>
                            <a:latin typeface="Cambria Math" panose="02040503050406030204" pitchFamily="18" charset="0"/>
                            <a:cs typeface="Times New Roman" panose="02020603050405020304" pitchFamily="18" charset="0"/>
                          </a:rPr>
                        </m:ctrlPr>
                      </m:fPr>
                      <m:num>
                        <m:sSup>
                          <m:sSupPr>
                            <m:ctrlPr>
                              <a:rPr lang="es-CO" sz="2800" b="1" i="1">
                                <a:solidFill>
                                  <a:srgbClr val="C00000"/>
                                </a:solidFill>
                                <a:latin typeface="Cambria Math" panose="02040503050406030204" pitchFamily="18" charset="0"/>
                                <a:cs typeface="Times New Roman" panose="02020603050405020304" pitchFamily="18" charset="0"/>
                              </a:rPr>
                            </m:ctrlPr>
                          </m:sSupPr>
                          <m:e>
                            <m:r>
                              <a:rPr lang="es-CO" sz="2800" b="1"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𝟐</m:t>
                            </m:r>
                          </m:e>
                          <m:sup>
                            <m:r>
                              <a:rPr lang="es-CO" sz="2800" b="1" i="1">
                                <a:solidFill>
                                  <a:srgbClr val="C00000"/>
                                </a:solidFill>
                                <a:latin typeface="Cambria Math" panose="02040503050406030204" pitchFamily="18" charset="0"/>
                                <a:cs typeface="Times New Roman" panose="02020603050405020304" pitchFamily="18" charset="0"/>
                              </a:rPr>
                              <m:t>𝒙</m:t>
                            </m:r>
                          </m:sup>
                        </m:sSup>
                      </m:num>
                      <m:den>
                        <m:r>
                          <a:rPr lang="es-CO" sz="2800" b="1" i="1">
                            <a:solidFill>
                              <a:srgbClr val="C00000"/>
                            </a:solidFill>
                            <a:latin typeface="Cambria Math" panose="02040503050406030204" pitchFamily="18" charset="0"/>
                            <a:cs typeface="Times New Roman" panose="02020603050405020304" pitchFamily="18" charset="0"/>
                          </a:rPr>
                          <m:t>𝒙</m:t>
                        </m:r>
                        <m:r>
                          <a:rPr lang="es-CO" sz="2800" b="1" i="1">
                            <a:solidFill>
                              <a:srgbClr val="C00000"/>
                            </a:solidFill>
                            <a:latin typeface="Cambria Math" panose="02040503050406030204" pitchFamily="18" charset="0"/>
                            <a:cs typeface="Times New Roman" panose="02020603050405020304" pitchFamily="18" charset="0"/>
                          </a:rPr>
                          <m:t>!</m:t>
                        </m:r>
                      </m:den>
                    </m:f>
                  </m:oMath>
                </a14:m>
                <a:r>
                  <a:rPr lang="es-CO" sz="2800" b="1" baseline="30000" dirty="0">
                    <a:solidFill>
                      <a:srgbClr val="C00000"/>
                    </a:solidFill>
                    <a:ea typeface="Times New Roman" panose="02020603050405020304" pitchFamily="18" charset="0"/>
                    <a:cs typeface="Times New Roman" panose="02020603050405020304" pitchFamily="18" charset="0"/>
                  </a:rPr>
                  <a:t> ,    </a:t>
                </a:r>
                <a:r>
                  <a:rPr lang="es-CO" sz="2800" b="1" dirty="0">
                    <a:solidFill>
                      <a:srgbClr val="C00000"/>
                    </a:solidFill>
                    <a:ea typeface="Times New Roman" panose="02020603050405020304" pitchFamily="18" charset="0"/>
                    <a:cs typeface="Times New Roman" panose="02020603050405020304" pitchFamily="18" charset="0"/>
                  </a:rPr>
                  <a:t>x = 0,  1,  2,  …</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28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a) ¿Cuál es la probabilidad de que en un día de cualquier periodo determinado de 400 días ocurra un accidente? </a:t>
                </a: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  </a:t>
                </a:r>
                <a:r>
                  <a:rPr lang="es-CO" sz="3600" b="1" dirty="0">
                    <a:solidFill>
                      <a:srgbClr val="C00000"/>
                    </a:solidFill>
                    <a:ea typeface="Times New Roman" panose="02020603050405020304" pitchFamily="18" charset="0"/>
                    <a:cs typeface="Times New Roman" panose="02020603050405020304" pitchFamily="18" charset="0"/>
                  </a:rPr>
                  <a:t>P{X = 1 } =  </a:t>
                </a:r>
                <a14:m>
                  <m:oMath xmlns:m="http://schemas.openxmlformats.org/officeDocument/2006/math">
                    <m:sSup>
                      <m:sSupPr>
                        <m:ctrlPr>
                          <a:rPr lang="es-CO" sz="3600" b="1" i="1">
                            <a:solidFill>
                              <a:srgbClr val="C00000"/>
                            </a:solidFill>
                            <a:latin typeface="Cambria Math" panose="02040503050406030204" pitchFamily="18" charset="0"/>
                            <a:cs typeface="Times New Roman" panose="02020603050405020304" pitchFamily="18" charset="0"/>
                          </a:rPr>
                        </m:ctrlPr>
                      </m:sSupPr>
                      <m:e>
                        <m:r>
                          <a:rPr lang="es-CO" sz="3600" b="1" i="1">
                            <a:solidFill>
                              <a:srgbClr val="C00000"/>
                            </a:solidFill>
                            <a:latin typeface="Cambria Math" panose="02040503050406030204" pitchFamily="18" charset="0"/>
                            <a:cs typeface="Times New Roman" panose="02020603050405020304" pitchFamily="18" charset="0"/>
                          </a:rPr>
                          <m:t>𝒆</m:t>
                        </m:r>
                      </m:e>
                      <m:sup>
                        <m:r>
                          <a:rPr lang="es-CO" sz="3600" b="1" i="1">
                            <a:solidFill>
                              <a:srgbClr val="C00000"/>
                            </a:solidFill>
                            <a:latin typeface="Cambria Math" panose="02040503050406030204" pitchFamily="18" charset="0"/>
                            <a:cs typeface="Times New Roman" panose="02020603050405020304" pitchFamily="18" charset="0"/>
                          </a:rPr>
                          <m:t>−</m:t>
                        </m:r>
                        <m:r>
                          <a:rPr lang="es-CO" sz="3600" b="1"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𝟐</m:t>
                        </m:r>
                      </m:sup>
                    </m:sSup>
                    <m:f>
                      <m:fPr>
                        <m:ctrlPr>
                          <a:rPr lang="es-CO" sz="3600" b="1" i="1">
                            <a:solidFill>
                              <a:srgbClr val="C00000"/>
                            </a:solidFill>
                            <a:latin typeface="Cambria Math" panose="02040503050406030204" pitchFamily="18" charset="0"/>
                            <a:cs typeface="Times New Roman" panose="02020603050405020304" pitchFamily="18" charset="0"/>
                          </a:rPr>
                        </m:ctrlPr>
                      </m:fPr>
                      <m:num>
                        <m:sSup>
                          <m:sSupPr>
                            <m:ctrlPr>
                              <a:rPr lang="es-CO" sz="3600" b="1" i="1">
                                <a:solidFill>
                                  <a:srgbClr val="C00000"/>
                                </a:solidFill>
                                <a:latin typeface="Cambria Math" panose="02040503050406030204" pitchFamily="18" charset="0"/>
                                <a:cs typeface="Times New Roman" panose="02020603050405020304" pitchFamily="18" charset="0"/>
                              </a:rPr>
                            </m:ctrlPr>
                          </m:sSupPr>
                          <m:e>
                            <m:r>
                              <a:rPr lang="es-CO" sz="3600" b="1" i="1"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𝟐</m:t>
                            </m:r>
                          </m:e>
                          <m:sup>
                            <m:r>
                              <a:rPr lang="es-CO" sz="3600" b="1" i="1" smtClean="0">
                                <a:solidFill>
                                  <a:srgbClr val="C00000"/>
                                </a:solidFill>
                                <a:latin typeface="Cambria Math" panose="02040503050406030204" pitchFamily="18" charset="0"/>
                                <a:cs typeface="Times New Roman" panose="02020603050405020304" pitchFamily="18" charset="0"/>
                              </a:rPr>
                              <m:t>𝟏</m:t>
                            </m:r>
                          </m:sup>
                        </m:sSup>
                      </m:num>
                      <m:den>
                        <m:r>
                          <a:rPr lang="es-CO" sz="3600" b="1" i="1" smtClean="0">
                            <a:solidFill>
                              <a:srgbClr val="C00000"/>
                            </a:solidFill>
                            <a:latin typeface="Cambria Math" panose="02040503050406030204" pitchFamily="18" charset="0"/>
                            <a:cs typeface="Times New Roman" panose="02020603050405020304" pitchFamily="18" charset="0"/>
                          </a:rPr>
                          <m:t>𝟏</m:t>
                        </m:r>
                        <m:r>
                          <a:rPr lang="es-CO" sz="3600" b="1" i="1">
                            <a:solidFill>
                              <a:srgbClr val="C00000"/>
                            </a:solidFill>
                            <a:latin typeface="Cambria Math" panose="02040503050406030204" pitchFamily="18" charset="0"/>
                            <a:cs typeface="Times New Roman" panose="02020603050405020304" pitchFamily="18" charset="0"/>
                          </a:rPr>
                          <m:t>!</m:t>
                        </m:r>
                      </m:den>
                    </m:f>
                  </m:oMath>
                </a14:m>
                <a:r>
                  <a:rPr lang="es-CO" sz="3600" b="1" baseline="30000" dirty="0">
                    <a:solidFill>
                      <a:srgbClr val="C00000"/>
                    </a:solidFill>
                    <a:ea typeface="Times New Roman" panose="02020603050405020304" pitchFamily="18" charset="0"/>
                    <a:cs typeface="Times New Roman" panose="02020603050405020304" pitchFamily="18" charset="0"/>
                  </a:rPr>
                  <a:t> </a:t>
                </a:r>
                <a:r>
                  <a:rPr lang="es-CO" sz="3600" b="1" dirty="0">
                    <a:solidFill>
                      <a:srgbClr val="C00000"/>
                    </a:solidFill>
                    <a:ea typeface="Times New Roman" panose="02020603050405020304" pitchFamily="18" charset="0"/>
                    <a:cs typeface="Times New Roman" panose="02020603050405020304" pitchFamily="18" charset="0"/>
                  </a:rPr>
                  <a:t> = 0.27067</a:t>
                </a:r>
                <a:endParaRPr lang="es-CO" sz="36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endParaRPr lang="es-CO" sz="32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solidFill>
                    <a:srgbClr val="00B0F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510748"/>
                <a:ext cx="10375900" cy="7724872"/>
              </a:xfrm>
              <a:prstGeom prst="rect">
                <a:avLst/>
              </a:prstGeom>
              <a:blipFill>
                <a:blip r:embed="rId2"/>
                <a:stretch>
                  <a:fillRect r="-1234"/>
                </a:stretch>
              </a:blipFill>
            </p:spPr>
            <p:txBody>
              <a:bodyPr/>
              <a:lstStyle/>
              <a:p>
                <a:r>
                  <a:rPr lang="es-CO">
                    <a:noFill/>
                  </a:rPr>
                  <a:t> </a:t>
                </a:r>
              </a:p>
            </p:txBody>
          </p:sp>
        </mc:Fallback>
      </mc:AlternateContent>
    </p:spTree>
    <p:extLst>
      <p:ext uri="{BB962C8B-B14F-4D97-AF65-F5344CB8AC3E}">
        <p14:creationId xmlns:p14="http://schemas.microsoft.com/office/powerpoint/2010/main" val="387956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wd">
                                    <p:tmAbs val="5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1001"/>
                            </p:stCondLst>
                            <p:childTnLst>
                              <p:par>
                                <p:cTn id="8" presetID="1" presetClass="entr" presetSubtype="0" fill="hold" nodeType="afterEffect">
                                  <p:stCondLst>
                                    <p:cond delay="0"/>
                                  </p:stCondLst>
                                  <p:iterate type="wd">
                                    <p:tmAbs val="5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5002"/>
                            </p:stCondLst>
                            <p:childTnLst>
                              <p:par>
                                <p:cTn id="11" presetID="1" presetClass="entr" presetSubtype="0" fill="hold" nodeType="afterEffect">
                                  <p:stCondLst>
                                    <p:cond delay="0"/>
                                  </p:stCondLst>
                                  <p:iterate type="wd">
                                    <p:tmAbs val="5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8503"/>
                            </p:stCondLst>
                            <p:childTnLst>
                              <p:par>
                                <p:cTn id="14" presetID="1" presetClass="entr" presetSubtype="0" fill="hold" nodeType="afterEffect">
                                  <p:stCondLst>
                                    <p:cond delay="0"/>
                                  </p:stCondLst>
                                  <p:iterate type="wd">
                                    <p:tmAbs val="500"/>
                                  </p:iterate>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11004"/>
                            </p:stCondLst>
                            <p:childTnLst>
                              <p:par>
                                <p:cTn id="17" presetID="1" presetClass="entr" presetSubtype="0" fill="hold" nodeType="afterEffect">
                                  <p:stCondLst>
                                    <p:cond delay="0"/>
                                  </p:stCondLst>
                                  <p:iterate type="wd">
                                    <p:tmAbs val="500"/>
                                  </p:iterate>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17505"/>
                            </p:stCondLst>
                            <p:childTnLst>
                              <p:par>
                                <p:cTn id="20" presetID="1" presetClass="entr" presetSubtype="0" fill="hold" nodeType="afterEffect">
                                  <p:stCondLst>
                                    <p:cond delay="0"/>
                                  </p:stCondLst>
                                  <p:iterate type="wd">
                                    <p:tmAbs val="500"/>
                                  </p:iterate>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22506"/>
                            </p:stCondLst>
                            <p:childTnLst>
                              <p:par>
                                <p:cTn id="23" presetID="1" presetClass="entr" presetSubtype="0" fill="hold" nodeType="afterEffect">
                                  <p:stCondLst>
                                    <p:cond delay="0"/>
                                  </p:stCondLst>
                                  <p:iterate type="wd">
                                    <p:tmAbs val="500"/>
                                  </p:iterate>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30507"/>
                            </p:stCondLst>
                            <p:childTnLst>
                              <p:par>
                                <p:cTn id="26" presetID="1" presetClass="entr" presetSubtype="0" fill="hold" nodeType="afterEffect">
                                  <p:stCondLst>
                                    <p:cond delay="0"/>
                                  </p:stCondLst>
                                  <p:iterate type="wd">
                                    <p:tmAbs val="500"/>
                                  </p:iterate>
                                  <p:childTnLst>
                                    <p:set>
                                      <p:cBhvr>
                                        <p:cTn id="27" dur="1" fill="hold">
                                          <p:stCondLst>
                                            <p:cond delay="0"/>
                                          </p:stCondLst>
                                        </p:cTn>
                                        <p:tgtEl>
                                          <p:spTgt spid="4">
                                            <p:txEl>
                                              <p:pRg st="8" end="8"/>
                                            </p:txEl>
                                          </p:spTgt>
                                        </p:tgtEl>
                                        <p:attrNameLst>
                                          <p:attrName>style.visibility</p:attrName>
                                        </p:attrNameLst>
                                      </p:cBhvr>
                                      <p:to>
                                        <p:strVal val="visible"/>
                                      </p:to>
                                    </p:set>
                                  </p:childTnLst>
                                </p:cTn>
                              </p:par>
                            </p:childTnLst>
                          </p:cTn>
                        </p:par>
                        <p:par>
                          <p:cTn id="28" fill="hold">
                            <p:stCondLst>
                              <p:cond delay="41508"/>
                            </p:stCondLst>
                            <p:childTnLst>
                              <p:par>
                                <p:cTn id="29" presetID="1" presetClass="entr" presetSubtype="0" fill="hold" nodeType="afterEffect">
                                  <p:stCondLst>
                                    <p:cond delay="0"/>
                                  </p:stCondLst>
                                  <p:iterate type="wd">
                                    <p:tmAbs val="500"/>
                                  </p:iterate>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838200" y="602188"/>
                <a:ext cx="10375900" cy="6414705"/>
              </a:xfrm>
              <a:prstGeom prst="rect">
                <a:avLst/>
              </a:prstGeom>
            </p:spPr>
            <p:txBody>
              <a:bodyPr wrap="square">
                <a:spAutoFit/>
              </a:bodyPr>
              <a:lstStyle/>
              <a:p>
                <a:pPr algn="just">
                  <a:lnSpc>
                    <a:spcPct val="115000"/>
                  </a:lnSpc>
                  <a:spcAft>
                    <a:spcPts val="1000"/>
                  </a:spcAft>
                </a:pPr>
                <a14:m>
                  <m:oMathPara xmlns:m="http://schemas.openxmlformats.org/officeDocument/2006/math">
                    <m:oMathParaPr>
                      <m:jc m:val="centerGroup"/>
                    </m:oMathParaPr>
                    <m:oMath xmlns:m="http://schemas.openxmlformats.org/officeDocument/2006/math">
                      <m:r>
                        <m:rPr>
                          <m:nor/>
                        </m:rPr>
                        <a:rPr lang="es-CO" sz="3200" b="1" dirty="0">
                          <a:solidFill>
                            <a:srgbClr val="C00000"/>
                          </a:solidFill>
                          <a:ea typeface="Times New Roman" panose="02020603050405020304" pitchFamily="18" charset="0"/>
                          <a:cs typeface="Times New Roman" panose="02020603050405020304" pitchFamily="18" charset="0"/>
                        </a:rPr>
                        <m:t>Modelos</m:t>
                      </m:r>
                      <m:r>
                        <m:rPr>
                          <m:nor/>
                        </m:rPr>
                        <a:rPr lang="es-CO" sz="3200" b="1" dirty="0">
                          <a:solidFill>
                            <a:srgbClr val="C00000"/>
                          </a:solidFill>
                          <a:ea typeface="Times New Roman" panose="02020603050405020304" pitchFamily="18" charset="0"/>
                          <a:cs typeface="Times New Roman" panose="02020603050405020304" pitchFamily="18" charset="0"/>
                        </a:rPr>
                        <m:t> </m:t>
                      </m:r>
                      <m:r>
                        <m:rPr>
                          <m:nor/>
                        </m:rPr>
                        <a:rPr lang="es-CO" sz="3200" b="1" dirty="0">
                          <a:solidFill>
                            <a:srgbClr val="C00000"/>
                          </a:solidFill>
                          <a:ea typeface="Times New Roman" panose="02020603050405020304" pitchFamily="18" charset="0"/>
                          <a:cs typeface="Times New Roman" panose="02020603050405020304" pitchFamily="18" charset="0"/>
                        </a:rPr>
                        <m:t>Probabil</m:t>
                      </m:r>
                      <m:r>
                        <m:rPr>
                          <m:nor/>
                        </m:rPr>
                        <a:rPr lang="es-CO" sz="3200" b="1" dirty="0">
                          <a:solidFill>
                            <a:srgbClr val="C00000"/>
                          </a:solidFill>
                          <a:ea typeface="Times New Roman" panose="02020603050405020304" pitchFamily="18" charset="0"/>
                          <a:cs typeface="Times New Roman" panose="02020603050405020304" pitchFamily="18" charset="0"/>
                        </a:rPr>
                        <m:t>í</m:t>
                      </m:r>
                      <m:r>
                        <m:rPr>
                          <m:nor/>
                        </m:rPr>
                        <a:rPr lang="es-CO" sz="3200" b="1" dirty="0">
                          <a:solidFill>
                            <a:srgbClr val="C00000"/>
                          </a:solidFill>
                          <a:ea typeface="Times New Roman" panose="02020603050405020304" pitchFamily="18" charset="0"/>
                          <a:cs typeface="Times New Roman" panose="02020603050405020304" pitchFamily="18" charset="0"/>
                        </a:rPr>
                        <m:t>sticos</m:t>
                      </m:r>
                      <m:r>
                        <m:rPr>
                          <m:nor/>
                        </m:rPr>
                        <a:rPr lang="es-CO" sz="3200" b="1" dirty="0">
                          <a:solidFill>
                            <a:srgbClr val="C00000"/>
                          </a:solidFill>
                          <a:ea typeface="Times New Roman" panose="02020603050405020304" pitchFamily="18" charset="0"/>
                          <a:cs typeface="Times New Roman" panose="02020603050405020304" pitchFamily="18" charset="0"/>
                        </a:rPr>
                        <m:t> </m:t>
                      </m:r>
                      <m:r>
                        <m:rPr>
                          <m:nor/>
                        </m:rPr>
                        <a:rPr lang="es-CO" sz="3200" b="1" dirty="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solidFill>
                    <a:srgbClr val="C00000"/>
                  </a:solidFill>
                  <a:ea typeface="Times New Roman" panose="02020603050405020304" pitchFamily="18" charset="0"/>
                  <a:cs typeface="Times New Roman" panose="02020603050405020304" pitchFamily="18" charset="0"/>
                </a:endParaRPr>
              </a:p>
              <a:p>
                <a:pPr algn="just">
                  <a:lnSpc>
                    <a:spcPct val="115000"/>
                  </a:lnSpc>
                  <a:spcAft>
                    <a:spcPts val="1000"/>
                  </a:spcAft>
                </a:pPr>
                <a:r>
                  <a:rPr lang="es-CO" sz="3200" b="1" dirty="0">
                    <a:effectLst/>
                    <a:latin typeface="Calibri" panose="020F0502020204030204" pitchFamily="34" charset="0"/>
                    <a:ea typeface="Times New Roman" panose="02020603050405020304" pitchFamily="18" charset="0"/>
                    <a:cs typeface="Calibri" panose="020F0502020204030204" pitchFamily="34" charset="0"/>
                  </a:rPr>
                  <a:t>Ejercicio 1: </a:t>
                </a:r>
                <a:r>
                  <a:rPr lang="es-CO" sz="3200" b="1" dirty="0">
                    <a:latin typeface="Calibri" panose="020F0502020204030204" pitchFamily="34" charset="0"/>
                    <a:ea typeface="Times New Roman" panose="02020603050405020304" pitchFamily="18" charset="0"/>
                    <a:cs typeface="Times New Roman" panose="02020603050405020304" pitchFamily="18" charset="0"/>
                  </a:rPr>
                  <a:t>Determinar el valor de </a:t>
                </a:r>
                <a:r>
                  <a:rPr lang="es-CO" sz="3200" b="1" dirty="0">
                    <a:solidFill>
                      <a:srgbClr val="C00000"/>
                    </a:solidFill>
                    <a:latin typeface="Calibri" panose="020F0502020204030204" pitchFamily="34" charset="0"/>
                    <a:ea typeface="Times New Roman" panose="02020603050405020304" pitchFamily="18" charset="0"/>
                    <a:cs typeface="Times New Roman" panose="02020603050405020304" pitchFamily="18" charset="0"/>
                  </a:rPr>
                  <a:t>k</a:t>
                </a:r>
                <a:r>
                  <a:rPr lang="es-CO" sz="3200" b="1" dirty="0">
                    <a:latin typeface="Calibri" panose="020F0502020204030204" pitchFamily="34" charset="0"/>
                    <a:ea typeface="Times New Roman" panose="02020603050405020304" pitchFamily="18" charset="0"/>
                    <a:cs typeface="Times New Roman" panose="02020603050405020304" pitchFamily="18" charset="0"/>
                  </a:rPr>
                  <a:t> para que la función </a:t>
                </a:r>
              </a:p>
              <a:p>
                <a:pPr algn="just">
                  <a:lnSpc>
                    <a:spcPct val="115000"/>
                  </a:lnSpc>
                  <a:spcAft>
                    <a:spcPts val="1000"/>
                  </a:spcAft>
                </a:pPr>
                <a14:m>
                  <m:oMathPara xmlns:m="http://schemas.openxmlformats.org/officeDocument/2006/math">
                    <m:oMathParaPr>
                      <m:jc m:val="centerGroup"/>
                    </m:oMathParaPr>
                    <m:oMath xmlns:m="http://schemas.openxmlformats.org/officeDocument/2006/math">
                      <m:r>
                        <a:rPr lang="es-CO" sz="3200" b="1" i="1">
                          <a:latin typeface="Cambria Math" panose="02040503050406030204" pitchFamily="18" charset="0"/>
                          <a:ea typeface="Times New Roman" panose="02020603050405020304" pitchFamily="18" charset="0"/>
                          <a:cs typeface="Times New Roman" panose="02020603050405020304" pitchFamily="18" charset="0"/>
                        </a:rPr>
                        <m:t>𝑷</m:t>
                      </m:r>
                      <m:d>
                        <m:dPr>
                          <m:begChr m:val="{"/>
                          <m:endChr m:val="}"/>
                          <m:ctrlPr>
                            <a:rPr lang="es-CO" sz="32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3200" b="1" i="1">
                              <a:latin typeface="Cambria Math" panose="02040503050406030204" pitchFamily="18" charset="0"/>
                              <a:ea typeface="Times New Roman" panose="02020603050405020304" pitchFamily="18" charset="0"/>
                              <a:cs typeface="Times New Roman" panose="02020603050405020304" pitchFamily="18" charset="0"/>
                            </a:rPr>
                            <m:t>𝑿</m:t>
                          </m:r>
                          <m:r>
                            <a:rPr lang="es-CO" sz="3200" b="1" i="1">
                              <a:latin typeface="Cambria Math" panose="02040503050406030204" pitchFamily="18" charset="0"/>
                              <a:ea typeface="Times New Roman" panose="02020603050405020304" pitchFamily="18" charset="0"/>
                              <a:cs typeface="Times New Roman" panose="02020603050405020304" pitchFamily="18" charset="0"/>
                            </a:rPr>
                            <m:t>=</m:t>
                          </m:r>
                          <m:r>
                            <a:rPr lang="es-CO" sz="3200" b="1" i="1">
                              <a:latin typeface="Cambria Math" panose="02040503050406030204" pitchFamily="18" charset="0"/>
                              <a:ea typeface="Times New Roman" panose="02020603050405020304" pitchFamily="18" charset="0"/>
                              <a:cs typeface="Times New Roman" panose="02020603050405020304" pitchFamily="18" charset="0"/>
                            </a:rPr>
                            <m:t>𝒙</m:t>
                          </m:r>
                        </m:e>
                      </m:d>
                      <m:r>
                        <a:rPr lang="es-CO" sz="3200" b="1" i="1">
                          <a:latin typeface="Cambria Math" panose="02040503050406030204" pitchFamily="18" charset="0"/>
                          <a:ea typeface="Times New Roman" panose="02020603050405020304" pitchFamily="18" charset="0"/>
                          <a:cs typeface="Times New Roman" panose="02020603050405020304" pitchFamily="18" charset="0"/>
                        </a:rPr>
                        <m:t>=</m:t>
                      </m:r>
                      <m:r>
                        <a:rPr lang="es-CO" sz="3200" b="1" i="1">
                          <a:latin typeface="Cambria Math" panose="02040503050406030204" pitchFamily="18" charset="0"/>
                          <a:ea typeface="Times New Roman" panose="02020603050405020304" pitchFamily="18" charset="0"/>
                          <a:cs typeface="Times New Roman" panose="02020603050405020304" pitchFamily="18" charset="0"/>
                        </a:rPr>
                        <m:t>𝑷</m:t>
                      </m:r>
                      <m:d>
                        <m:dPr>
                          <m:ctrlPr>
                            <a:rPr lang="es-CO" sz="32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3200" b="1" i="1">
                              <a:latin typeface="Cambria Math" panose="02040503050406030204" pitchFamily="18" charset="0"/>
                              <a:ea typeface="Times New Roman" panose="02020603050405020304" pitchFamily="18" charset="0"/>
                              <a:cs typeface="Times New Roman" panose="02020603050405020304" pitchFamily="18" charset="0"/>
                            </a:rPr>
                            <m:t>𝒙</m:t>
                          </m:r>
                        </m:e>
                      </m:d>
                      <m:r>
                        <a:rPr lang="es-CO" sz="3200" b="1" i="1">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32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solidFill>
                                <a:srgbClr val="C00000"/>
                              </a:solidFill>
                              <a:latin typeface="Cambria Math" panose="02040503050406030204" pitchFamily="18" charset="0"/>
                              <a:ea typeface="Times New Roman" panose="02020603050405020304" pitchFamily="18" charset="0"/>
                              <a:cs typeface="Times New Roman" panose="02020603050405020304" pitchFamily="18" charset="0"/>
                            </a:rPr>
                            <m:t>𝒌</m:t>
                          </m:r>
                        </m:num>
                        <m:den>
                          <m:r>
                            <a:rPr lang="es-CO" sz="3200" b="1" i="1">
                              <a:latin typeface="Cambria Math" panose="02040503050406030204" pitchFamily="18" charset="0"/>
                              <a:ea typeface="Times New Roman" panose="02020603050405020304" pitchFamily="18" charset="0"/>
                              <a:cs typeface="Times New Roman" panose="02020603050405020304" pitchFamily="18" charset="0"/>
                            </a:rPr>
                            <m:t>𝒙</m:t>
                          </m:r>
                        </m:den>
                      </m:f>
                      <m:r>
                        <a:rPr lang="es-CO" sz="3200" b="1" i="1">
                          <a:latin typeface="Cambria Math" panose="02040503050406030204" pitchFamily="18" charset="0"/>
                          <a:ea typeface="Times New Roman" panose="02020603050405020304" pitchFamily="18" charset="0"/>
                          <a:cs typeface="Times New Roman" panose="02020603050405020304" pitchFamily="18" charset="0"/>
                        </a:rPr>
                        <m:t>, </m:t>
                      </m:r>
                      <m:r>
                        <a:rPr lang="es-CO" sz="3200" b="1" i="1">
                          <a:latin typeface="Cambria Math" panose="02040503050406030204" pitchFamily="18" charset="0"/>
                          <a:ea typeface="Times New Roman" panose="02020603050405020304" pitchFamily="18" charset="0"/>
                          <a:cs typeface="Times New Roman" panose="02020603050405020304" pitchFamily="18" charset="0"/>
                        </a:rPr>
                        <m:t>𝒙</m:t>
                      </m:r>
                      <m:r>
                        <a:rPr lang="es-CO" sz="3200" b="1" i="1">
                          <a:latin typeface="Cambria Math" panose="02040503050406030204" pitchFamily="18" charset="0"/>
                          <a:ea typeface="Times New Roman" panose="02020603050405020304" pitchFamily="18" charset="0"/>
                          <a:cs typeface="Times New Roman" panose="02020603050405020304" pitchFamily="18" charset="0"/>
                        </a:rPr>
                        <m:t>=</m:t>
                      </m:r>
                      <m:r>
                        <a:rPr lang="es-CO" sz="3200" b="1" i="1">
                          <a:latin typeface="Cambria Math" panose="02040503050406030204" pitchFamily="18" charset="0"/>
                          <a:ea typeface="Times New Roman" panose="02020603050405020304" pitchFamily="18" charset="0"/>
                          <a:cs typeface="Times New Roman" panose="02020603050405020304" pitchFamily="18" charset="0"/>
                        </a:rPr>
                        <m:t>𝟏</m:t>
                      </m:r>
                      <m:r>
                        <a:rPr lang="es-CO" sz="3200" b="1" i="1">
                          <a:latin typeface="Cambria Math" panose="02040503050406030204" pitchFamily="18" charset="0"/>
                          <a:ea typeface="Times New Roman" panose="02020603050405020304" pitchFamily="18" charset="0"/>
                          <a:cs typeface="Times New Roman" panose="02020603050405020304" pitchFamily="18" charset="0"/>
                        </a:rPr>
                        <m:t>, </m:t>
                      </m:r>
                      <m:r>
                        <a:rPr lang="es-CO" sz="3200" b="1" i="1">
                          <a:latin typeface="Cambria Math" panose="02040503050406030204" pitchFamily="18" charset="0"/>
                          <a:ea typeface="Times New Roman" panose="02020603050405020304" pitchFamily="18" charset="0"/>
                          <a:cs typeface="Times New Roman" panose="02020603050405020304" pitchFamily="18" charset="0"/>
                        </a:rPr>
                        <m:t>𝟐</m:t>
                      </m:r>
                      <m:r>
                        <a:rPr lang="es-CO" sz="3200" b="1" i="1">
                          <a:latin typeface="Cambria Math" panose="02040503050406030204" pitchFamily="18" charset="0"/>
                          <a:ea typeface="Times New Roman" panose="02020603050405020304" pitchFamily="18" charset="0"/>
                          <a:cs typeface="Times New Roman" panose="02020603050405020304" pitchFamily="18" charset="0"/>
                        </a:rPr>
                        <m:t>, </m:t>
                      </m:r>
                      <m:r>
                        <a:rPr lang="es-CO" sz="3200" b="1" i="1">
                          <a:latin typeface="Cambria Math" panose="02040503050406030204" pitchFamily="18" charset="0"/>
                          <a:ea typeface="Times New Roman" panose="02020603050405020304" pitchFamily="18" charset="0"/>
                          <a:cs typeface="Times New Roman" panose="02020603050405020304" pitchFamily="18" charset="0"/>
                        </a:rPr>
                        <m:t>𝟑</m:t>
                      </m:r>
                      <m:r>
                        <a:rPr lang="es-CO" sz="3200" b="1" i="1">
                          <a:latin typeface="Cambria Math" panose="02040503050406030204" pitchFamily="18" charset="0"/>
                          <a:ea typeface="Times New Roman" panose="02020603050405020304" pitchFamily="18" charset="0"/>
                          <a:cs typeface="Times New Roman" panose="02020603050405020304" pitchFamily="18" charset="0"/>
                        </a:rPr>
                        <m:t>, </m:t>
                      </m:r>
                      <m:r>
                        <a:rPr lang="es-CO" sz="3200" b="1" i="1">
                          <a:latin typeface="Cambria Math" panose="02040503050406030204" pitchFamily="18" charset="0"/>
                          <a:ea typeface="Times New Roman" panose="02020603050405020304" pitchFamily="18" charset="0"/>
                          <a:cs typeface="Times New Roman" panose="02020603050405020304" pitchFamily="18" charset="0"/>
                        </a:rPr>
                        <m:t>𝟒</m:t>
                      </m:r>
                      <m:r>
                        <a:rPr lang="es-CO" sz="3200" b="1" i="1">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s-CO" sz="3200" b="1" dirty="0">
                    <a:latin typeface="Calibri" panose="020F0502020204030204" pitchFamily="34" charset="0"/>
                    <a:ea typeface="Times New Roman" panose="02020603050405020304" pitchFamily="18" charset="0"/>
                    <a:cs typeface="Times New Roman" panose="02020603050405020304" pitchFamily="18" charset="0"/>
                  </a:rPr>
                  <a:t>sea la función de probabilidad de X. </a:t>
                </a:r>
              </a:p>
              <a:p>
                <a:pPr marL="342900" lvl="0" indent="-342900" algn="just">
                  <a:lnSpc>
                    <a:spcPct val="115000"/>
                  </a:lnSpc>
                  <a:spcAft>
                    <a:spcPts val="0"/>
                  </a:spcAft>
                  <a:buSzPts val="1100"/>
                  <a:buFont typeface="+mj-lt"/>
                  <a:buAutoNum type="alphaLcPeriod"/>
                </a:pPr>
                <a14:m>
                  <m:oMath xmlns:m="http://schemas.openxmlformats.org/officeDocument/2006/math">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𝑷</m:t>
                    </m:r>
                    <m:d>
                      <m:dPr>
                        <m:begChr m:val="{"/>
                        <m:endChr m:val="}"/>
                        <m:ctrlPr>
                          <a:rPr lang="es-CO" sz="32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3200" b="1" i="1">
                            <a:latin typeface="Cambria Math" panose="02040503050406030204" pitchFamily="18" charset="0"/>
                            <a:ea typeface="Times New Roman" panose="02020603050405020304" pitchFamily="18" charset="0"/>
                            <a:cs typeface="Times New Roman" panose="02020603050405020304" pitchFamily="18" charset="0"/>
                          </a:rPr>
                          <m:t>𝑿</m:t>
                        </m:r>
                        <m:r>
                          <a:rPr lang="es-CO" sz="3200" b="1" i="1">
                            <a:latin typeface="Cambria Math" panose="02040503050406030204" pitchFamily="18" charset="0"/>
                            <a:ea typeface="Times New Roman" panose="02020603050405020304" pitchFamily="18" charset="0"/>
                            <a:cs typeface="Times New Roman" panose="02020603050405020304" pitchFamily="18" charset="0"/>
                          </a:rPr>
                          <m:t>=</m:t>
                        </m:r>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𝟏</m:t>
                        </m:r>
                      </m:e>
                    </m:d>
                  </m:oMath>
                </a14:m>
                <a:r>
                  <a:rPr lang="es-CO" sz="3200" b="1"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𝑷</m:t>
                    </m:r>
                    <m:d>
                      <m:dPr>
                        <m:begChr m:val="{"/>
                        <m:endChr m:val="}"/>
                        <m:ctrlPr>
                          <a:rPr lang="es-CO" sz="32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3200" b="1" i="1">
                            <a:latin typeface="Cambria Math" panose="02040503050406030204" pitchFamily="18" charset="0"/>
                            <a:ea typeface="Times New Roman" panose="02020603050405020304" pitchFamily="18" charset="0"/>
                            <a:cs typeface="Times New Roman" panose="02020603050405020304" pitchFamily="18" charset="0"/>
                          </a:rPr>
                          <m:t>𝑿</m:t>
                        </m:r>
                        <m:r>
                          <a:rPr lang="es-CO" sz="3200" b="1" i="1">
                            <a:latin typeface="Cambria Math" panose="02040503050406030204" pitchFamily="18" charset="0"/>
                            <a:ea typeface="Times New Roman" panose="02020603050405020304" pitchFamily="18" charset="0"/>
                            <a:cs typeface="Times New Roman" panose="02020603050405020304" pitchFamily="18" charset="0"/>
                          </a:rPr>
                          <m:t>=</m:t>
                        </m:r>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m:t>
                        </m:r>
                      </m:e>
                    </m:d>
                  </m:oMath>
                </a14:m>
                <a:r>
                  <a:rPr lang="es-CO" sz="3200" b="1"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𝑷</m:t>
                    </m:r>
                    <m:d>
                      <m:dPr>
                        <m:begChr m:val="{"/>
                        <m:endChr m:val="}"/>
                        <m:ctrlPr>
                          <a:rPr lang="es-CO" sz="32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3200" b="1" i="1">
                            <a:latin typeface="Cambria Math" panose="02040503050406030204" pitchFamily="18" charset="0"/>
                            <a:ea typeface="Times New Roman" panose="02020603050405020304" pitchFamily="18" charset="0"/>
                            <a:cs typeface="Times New Roman" panose="02020603050405020304" pitchFamily="18" charset="0"/>
                          </a:rPr>
                          <m:t>𝑿</m:t>
                        </m:r>
                        <m:r>
                          <a:rPr lang="es-CO" sz="3200" b="1" i="1">
                            <a:latin typeface="Cambria Math" panose="02040503050406030204" pitchFamily="18" charset="0"/>
                            <a:ea typeface="Times New Roman" panose="02020603050405020304" pitchFamily="18" charset="0"/>
                            <a:cs typeface="Times New Roman" panose="02020603050405020304" pitchFamily="18" charset="0"/>
                          </a:rPr>
                          <m:t>=</m:t>
                        </m:r>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𝟑</m:t>
                        </m:r>
                      </m:e>
                    </m:d>
                  </m:oMath>
                </a14:m>
                <a:r>
                  <a:rPr lang="es-CO" sz="3200" b="1"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𝑷</m:t>
                    </m:r>
                    <m:d>
                      <m:dPr>
                        <m:begChr m:val="{"/>
                        <m:endChr m:val="}"/>
                        <m:ctrlPr>
                          <a:rPr lang="es-CO" sz="32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3200" b="1" i="1">
                            <a:latin typeface="Cambria Math" panose="02040503050406030204" pitchFamily="18" charset="0"/>
                            <a:ea typeface="Times New Roman" panose="02020603050405020304" pitchFamily="18" charset="0"/>
                            <a:cs typeface="Times New Roman" panose="02020603050405020304" pitchFamily="18" charset="0"/>
                          </a:rPr>
                          <m:t>𝑿</m:t>
                        </m:r>
                        <m:r>
                          <a:rPr lang="es-CO" sz="3200" b="1" i="1">
                            <a:latin typeface="Cambria Math" panose="02040503050406030204" pitchFamily="18" charset="0"/>
                            <a:ea typeface="Times New Roman" panose="02020603050405020304" pitchFamily="18" charset="0"/>
                            <a:cs typeface="Times New Roman" panose="02020603050405020304" pitchFamily="18" charset="0"/>
                          </a:rPr>
                          <m:t>=</m:t>
                        </m:r>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𝟒</m:t>
                        </m:r>
                      </m:e>
                    </m:d>
                  </m:oMath>
                </a14:m>
                <a:r>
                  <a:rPr lang="es-CO" sz="3200" b="1" dirty="0">
                    <a:latin typeface="Calibri" panose="020F0502020204030204" pitchFamily="34" charset="0"/>
                    <a:ea typeface="Times New Roman" panose="02020603050405020304" pitchFamily="18" charset="0"/>
                    <a:cs typeface="Times New Roman" panose="02020603050405020304" pitchFamily="18" charset="0"/>
                  </a:rPr>
                  <a:t> = 1</a:t>
                </a:r>
              </a:p>
              <a:p>
                <a:pPr marL="342900" lvl="0" indent="-342900" algn="just">
                  <a:lnSpc>
                    <a:spcPct val="115000"/>
                  </a:lnSpc>
                  <a:spcAft>
                    <a:spcPts val="0"/>
                  </a:spcAft>
                  <a:buSzPts val="1100"/>
                  <a:buFont typeface="+mj-lt"/>
                  <a:buAutoNum type="alphaLcPeriod"/>
                </a:pPr>
                <a14:m>
                  <m:oMath xmlns:m="http://schemas.openxmlformats.org/officeDocument/2006/math">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a:latin typeface="Cambria Math" panose="02040503050406030204" pitchFamily="18" charset="0"/>
                            <a:ea typeface="Times New Roman" panose="02020603050405020304" pitchFamily="18" charset="0"/>
                            <a:cs typeface="Times New Roman" panose="02020603050405020304" pitchFamily="18" charset="0"/>
                          </a:rPr>
                          <m:t>𝒌</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𝟏</m:t>
                        </m:r>
                      </m:den>
                    </m:f>
                  </m:oMath>
                </a14:m>
                <a:r>
                  <a:rPr lang="es-CO" sz="3200" b="1" dirty="0">
                    <a:effectLst/>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a:latin typeface="Cambria Math" panose="02040503050406030204" pitchFamily="18" charset="0"/>
                            <a:ea typeface="Times New Roman" panose="02020603050405020304" pitchFamily="18" charset="0"/>
                            <a:cs typeface="Times New Roman" panose="02020603050405020304" pitchFamily="18" charset="0"/>
                          </a:rPr>
                          <m:t>𝒌</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m:t>
                        </m:r>
                      </m:den>
                    </m:f>
                  </m:oMath>
                </a14:m>
                <a:r>
                  <a:rPr lang="es-CO" sz="3200" b="1" dirty="0">
                    <a:effectLst/>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a:latin typeface="Cambria Math" panose="02040503050406030204" pitchFamily="18" charset="0"/>
                            <a:ea typeface="Times New Roman" panose="02020603050405020304" pitchFamily="18" charset="0"/>
                            <a:cs typeface="Times New Roman" panose="02020603050405020304" pitchFamily="18" charset="0"/>
                          </a:rPr>
                          <m:t>𝒌</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𝟑</m:t>
                        </m:r>
                      </m:den>
                    </m:f>
                  </m:oMath>
                </a14:m>
                <a:r>
                  <a:rPr lang="es-CO" sz="3200" b="1" dirty="0">
                    <a:effectLst/>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a:latin typeface="Cambria Math" panose="02040503050406030204" pitchFamily="18" charset="0"/>
                            <a:ea typeface="Times New Roman" panose="02020603050405020304" pitchFamily="18" charset="0"/>
                            <a:cs typeface="Times New Roman" panose="02020603050405020304" pitchFamily="18" charset="0"/>
                          </a:rPr>
                          <m:t>𝒌</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𝟒</m:t>
                        </m:r>
                      </m:den>
                    </m:f>
                  </m:oMath>
                </a14:m>
                <a:r>
                  <a:rPr lang="es-CO" sz="3200" b="1" dirty="0">
                    <a:effectLst/>
                    <a:latin typeface="Calibri" panose="020F0502020204030204" pitchFamily="34" charset="0"/>
                    <a:ea typeface="Times New Roman" panose="02020603050405020304" pitchFamily="18" charset="0"/>
                    <a:cs typeface="Calibri" panose="020F0502020204030204" pitchFamily="34" charset="0"/>
                  </a:rPr>
                  <a:t>    =   1, luego,  k*(</a:t>
                </a:r>
                <a14:m>
                  <m:oMath xmlns:m="http://schemas.openxmlformats.org/officeDocument/2006/math">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𝟏</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𝟏</m:t>
                        </m:r>
                      </m:den>
                    </m:f>
                  </m:oMath>
                </a14:m>
                <a:r>
                  <a:rPr lang="es-CO" sz="3200" b="1" dirty="0">
                    <a:effectLst/>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𝟏</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m:t>
                        </m:r>
                      </m:den>
                    </m:f>
                  </m:oMath>
                </a14:m>
                <a:r>
                  <a:rPr lang="es-CO" sz="3200" b="1" dirty="0">
                    <a:effectLst/>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𝟏</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𝟑</m:t>
                        </m:r>
                      </m:den>
                    </m:f>
                  </m:oMath>
                </a14:m>
                <a:r>
                  <a:rPr lang="es-CO" sz="3200" b="1" dirty="0">
                    <a:effectLst/>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𝟏</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𝟒</m:t>
                        </m:r>
                      </m:den>
                    </m:f>
                  </m:oMath>
                </a14:m>
                <a:r>
                  <a:rPr lang="es-CO" sz="3200" b="1" dirty="0">
                    <a:effectLst/>
                    <a:latin typeface="Calibri" panose="020F0502020204030204" pitchFamily="34" charset="0"/>
                    <a:ea typeface="Times New Roman" panose="02020603050405020304" pitchFamily="18" charset="0"/>
                    <a:cs typeface="Calibri" panose="020F0502020204030204" pitchFamily="34" charset="0"/>
                  </a:rPr>
                  <a:t> ) = 1</a:t>
                </a:r>
              </a:p>
              <a:p>
                <a:pPr marL="342900" lvl="0" indent="-342900" algn="just">
                  <a:lnSpc>
                    <a:spcPct val="115000"/>
                  </a:lnSpc>
                  <a:spcAft>
                    <a:spcPts val="0"/>
                  </a:spcAft>
                  <a:buSzPts val="1100"/>
                  <a:buFont typeface="+mj-lt"/>
                  <a:buAutoNum type="alphaLcPeriod"/>
                </a:pPr>
                <a:r>
                  <a:rPr lang="es-CO" sz="3200" b="1" dirty="0">
                    <a:effectLst/>
                    <a:latin typeface="Calibri" panose="020F0502020204030204" pitchFamily="34" charset="0"/>
                    <a:ea typeface="Times New Roman" panose="02020603050405020304" pitchFamily="18" charset="0"/>
                    <a:cs typeface="Calibri" panose="020F0502020204030204" pitchFamily="34" charset="0"/>
                  </a:rPr>
                  <a:t>luego,  k*(</a:t>
                </a:r>
                <a14:m>
                  <m:oMath xmlns:m="http://schemas.openxmlformats.org/officeDocument/2006/math">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𝟐𝟓</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𝟏𝟐</m:t>
                        </m:r>
                      </m:den>
                    </m:f>
                  </m:oMath>
                </a14:m>
                <a:r>
                  <a:rPr lang="es-CO" sz="3200" b="1" dirty="0">
                    <a:effectLst/>
                    <a:latin typeface="Calibri" panose="020F0502020204030204" pitchFamily="34" charset="0"/>
                    <a:ea typeface="Times New Roman" panose="02020603050405020304" pitchFamily="18" charset="0"/>
                    <a:cs typeface="Calibri" panose="020F0502020204030204" pitchFamily="34" charset="0"/>
                  </a:rPr>
                  <a:t> ) = 1 , por tanto: </a:t>
                </a:r>
                <a:r>
                  <a:rPr lang="es-CO" sz="3200" b="1"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k = </a:t>
                </a:r>
                <a14:m>
                  <m:oMath xmlns:m="http://schemas.openxmlformats.org/officeDocument/2006/math">
                    <m:f>
                      <m:fPr>
                        <m:ctrlPr>
                          <a:rPr lang="es-CO" sz="3200" b="1" i="1" smtClean="0">
                            <a:solidFill>
                              <a:srgbClr val="C000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solidFill>
                              <a:srgbClr val="C00000"/>
                            </a:solidFill>
                            <a:latin typeface="Cambria Math" panose="02040503050406030204" pitchFamily="18" charset="0"/>
                            <a:ea typeface="Times New Roman" panose="02020603050405020304" pitchFamily="18" charset="0"/>
                            <a:cs typeface="Times New Roman" panose="02020603050405020304" pitchFamily="18" charset="0"/>
                          </a:rPr>
                          <m:t>𝟏𝟐</m:t>
                        </m:r>
                      </m:num>
                      <m:den>
                        <m:r>
                          <a:rPr lang="es-CO" sz="3200" b="1" i="1" smtClean="0">
                            <a:solidFill>
                              <a:srgbClr val="C00000"/>
                            </a:solidFill>
                            <a:latin typeface="Cambria Math" panose="02040503050406030204" pitchFamily="18" charset="0"/>
                            <a:ea typeface="Times New Roman" panose="02020603050405020304" pitchFamily="18" charset="0"/>
                            <a:cs typeface="Times New Roman" panose="02020603050405020304" pitchFamily="18" charset="0"/>
                          </a:rPr>
                          <m:t>𝟐𝟓</m:t>
                        </m:r>
                      </m:den>
                    </m:f>
                  </m:oMath>
                </a14:m>
                <a:r>
                  <a:rPr lang="es-CO" sz="3200" b="1" dirty="0">
                    <a:effectLst/>
                    <a:latin typeface="Calibri" panose="020F0502020204030204" pitchFamily="34" charset="0"/>
                    <a:ea typeface="Times New Roman" panose="02020603050405020304" pitchFamily="18" charset="0"/>
                    <a:cs typeface="Calibri" panose="020F0502020204030204" pitchFamily="34" charset="0"/>
                  </a:rPr>
                  <a:t> </a:t>
                </a:r>
              </a:p>
              <a:p>
                <a:pPr marL="342900" lvl="0" indent="-342900" algn="just">
                  <a:lnSpc>
                    <a:spcPct val="115000"/>
                  </a:lnSpc>
                  <a:spcAft>
                    <a:spcPts val="1000"/>
                  </a:spcAft>
                  <a:buSzPts val="1100"/>
                  <a:buFont typeface="+mj-lt"/>
                  <a:buAutoNum type="alphaLcPeriod"/>
                </a:pPr>
                <a14:m>
                  <m:oMath xmlns:m="http://schemas.openxmlformats.org/officeDocument/2006/math">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𝑷</m:t>
                    </m:r>
                    <m:d>
                      <m:dPr>
                        <m:begChr m:val="{"/>
                        <m:endChr m:val="}"/>
                        <m:ctrlPr>
                          <a:rPr lang="es-CO" sz="32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3200" b="1" i="1">
                            <a:latin typeface="Cambria Math" panose="02040503050406030204" pitchFamily="18" charset="0"/>
                            <a:ea typeface="Times New Roman" panose="02020603050405020304" pitchFamily="18" charset="0"/>
                            <a:cs typeface="Times New Roman" panose="02020603050405020304" pitchFamily="18" charset="0"/>
                          </a:rPr>
                          <m:t>𝑿</m:t>
                        </m:r>
                        <m:r>
                          <a:rPr lang="es-CO" sz="3200" b="1" i="1">
                            <a:latin typeface="Cambria Math" panose="02040503050406030204" pitchFamily="18" charset="0"/>
                            <a:ea typeface="Times New Roman" panose="02020603050405020304" pitchFamily="18" charset="0"/>
                            <a:cs typeface="Times New Roman" panose="02020603050405020304" pitchFamily="18" charset="0"/>
                          </a:rPr>
                          <m:t>=</m:t>
                        </m:r>
                        <m:r>
                          <a:rPr lang="es-CO" sz="3200" b="1" i="1">
                            <a:latin typeface="Cambria Math" panose="02040503050406030204" pitchFamily="18" charset="0"/>
                            <a:ea typeface="Times New Roman" panose="02020603050405020304" pitchFamily="18" charset="0"/>
                            <a:cs typeface="Times New Roman" panose="02020603050405020304" pitchFamily="18" charset="0"/>
                          </a:rPr>
                          <m:t>𝒙</m:t>
                        </m:r>
                      </m:e>
                    </m:d>
                    <m:r>
                      <a:rPr lang="es-CO" sz="3200" b="1" i="1">
                        <a:latin typeface="Cambria Math" panose="02040503050406030204" pitchFamily="18" charset="0"/>
                        <a:ea typeface="Times New Roman" panose="02020603050405020304" pitchFamily="18" charset="0"/>
                        <a:cs typeface="Times New Roman" panose="02020603050405020304" pitchFamily="18" charset="0"/>
                      </a:rPr>
                      <m:t>=</m:t>
                    </m:r>
                    <m:r>
                      <a:rPr lang="es-CO" sz="3200" b="1" i="1">
                        <a:latin typeface="Cambria Math" panose="02040503050406030204" pitchFamily="18" charset="0"/>
                        <a:ea typeface="Times New Roman" panose="02020603050405020304" pitchFamily="18" charset="0"/>
                        <a:cs typeface="Times New Roman" panose="02020603050405020304" pitchFamily="18" charset="0"/>
                      </a:rPr>
                      <m:t>𝑷</m:t>
                    </m:r>
                    <m:d>
                      <m:dPr>
                        <m:ctrlPr>
                          <a:rPr lang="es-CO" sz="32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3200" b="1" i="1">
                            <a:latin typeface="Cambria Math" panose="02040503050406030204" pitchFamily="18" charset="0"/>
                            <a:ea typeface="Times New Roman" panose="02020603050405020304" pitchFamily="18" charset="0"/>
                            <a:cs typeface="Times New Roman" panose="02020603050405020304" pitchFamily="18" charset="0"/>
                          </a:rPr>
                          <m:t>𝒙</m:t>
                        </m:r>
                      </m:e>
                    </m:d>
                    <m:r>
                      <a:rPr lang="es-CO" sz="3200" b="1" i="1">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32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𝟏𝟐</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𝟐𝟓</m:t>
                        </m:r>
                        <m:r>
                          <a:rPr lang="es-CO" sz="3200" b="1" i="1">
                            <a:latin typeface="Cambria Math" panose="02040503050406030204" pitchFamily="18" charset="0"/>
                            <a:ea typeface="Times New Roman" panose="02020603050405020304" pitchFamily="18" charset="0"/>
                            <a:cs typeface="Times New Roman" panose="02020603050405020304" pitchFamily="18" charset="0"/>
                          </a:rPr>
                          <m:t>𝒙</m:t>
                        </m:r>
                      </m:den>
                    </m:f>
                    <m:r>
                      <a:rPr lang="es-CO" sz="3200" b="1" i="1">
                        <a:latin typeface="Cambria Math" panose="02040503050406030204" pitchFamily="18" charset="0"/>
                        <a:ea typeface="Times New Roman" panose="02020603050405020304" pitchFamily="18" charset="0"/>
                        <a:cs typeface="Times New Roman" panose="02020603050405020304" pitchFamily="18" charset="0"/>
                      </a:rPr>
                      <m:t>, </m:t>
                    </m:r>
                    <m:r>
                      <a:rPr lang="es-CO" sz="3200" b="1" i="1">
                        <a:latin typeface="Cambria Math" panose="02040503050406030204" pitchFamily="18" charset="0"/>
                        <a:ea typeface="Times New Roman" panose="02020603050405020304" pitchFamily="18" charset="0"/>
                        <a:cs typeface="Times New Roman" panose="02020603050405020304" pitchFamily="18" charset="0"/>
                      </a:rPr>
                      <m:t>𝒙</m:t>
                    </m:r>
                    <m:r>
                      <a:rPr lang="es-CO" sz="3200" b="1" i="1">
                        <a:latin typeface="Cambria Math" panose="02040503050406030204" pitchFamily="18" charset="0"/>
                        <a:ea typeface="Times New Roman" panose="02020603050405020304" pitchFamily="18" charset="0"/>
                        <a:cs typeface="Times New Roman" panose="02020603050405020304" pitchFamily="18" charset="0"/>
                      </a:rPr>
                      <m:t>=</m:t>
                    </m:r>
                    <m:r>
                      <a:rPr lang="es-CO" sz="3200" b="1" i="1">
                        <a:latin typeface="Cambria Math" panose="02040503050406030204" pitchFamily="18" charset="0"/>
                        <a:ea typeface="Times New Roman" panose="02020603050405020304" pitchFamily="18" charset="0"/>
                        <a:cs typeface="Times New Roman" panose="02020603050405020304" pitchFamily="18" charset="0"/>
                      </a:rPr>
                      <m:t>𝟏</m:t>
                    </m:r>
                    <m:r>
                      <a:rPr lang="es-CO" sz="3200" b="1" i="1">
                        <a:latin typeface="Cambria Math" panose="02040503050406030204" pitchFamily="18" charset="0"/>
                        <a:ea typeface="Times New Roman" panose="02020603050405020304" pitchFamily="18" charset="0"/>
                        <a:cs typeface="Times New Roman" panose="02020603050405020304" pitchFamily="18" charset="0"/>
                      </a:rPr>
                      <m:t>, </m:t>
                    </m:r>
                    <m:r>
                      <a:rPr lang="es-CO" sz="3200" b="1" i="1">
                        <a:latin typeface="Cambria Math" panose="02040503050406030204" pitchFamily="18" charset="0"/>
                        <a:ea typeface="Times New Roman" panose="02020603050405020304" pitchFamily="18" charset="0"/>
                        <a:cs typeface="Times New Roman" panose="02020603050405020304" pitchFamily="18" charset="0"/>
                      </a:rPr>
                      <m:t>𝟐</m:t>
                    </m:r>
                    <m:r>
                      <a:rPr lang="es-CO" sz="3200" b="1" i="1">
                        <a:latin typeface="Cambria Math" panose="02040503050406030204" pitchFamily="18" charset="0"/>
                        <a:ea typeface="Times New Roman" panose="02020603050405020304" pitchFamily="18" charset="0"/>
                        <a:cs typeface="Times New Roman" panose="02020603050405020304" pitchFamily="18" charset="0"/>
                      </a:rPr>
                      <m:t>, </m:t>
                    </m:r>
                    <m:r>
                      <a:rPr lang="es-CO" sz="3200" b="1" i="1">
                        <a:latin typeface="Cambria Math" panose="02040503050406030204" pitchFamily="18" charset="0"/>
                        <a:ea typeface="Times New Roman" panose="02020603050405020304" pitchFamily="18" charset="0"/>
                        <a:cs typeface="Times New Roman" panose="02020603050405020304" pitchFamily="18" charset="0"/>
                      </a:rPr>
                      <m:t>𝟑</m:t>
                    </m:r>
                    <m:r>
                      <a:rPr lang="es-CO" sz="3200" b="1" i="1">
                        <a:latin typeface="Cambria Math" panose="02040503050406030204" pitchFamily="18" charset="0"/>
                        <a:ea typeface="Times New Roman" panose="02020603050405020304" pitchFamily="18" charset="0"/>
                        <a:cs typeface="Times New Roman" panose="02020603050405020304" pitchFamily="18" charset="0"/>
                      </a:rPr>
                      <m:t>, </m:t>
                    </m:r>
                    <m:r>
                      <a:rPr lang="es-CO" sz="3200" b="1" i="1">
                        <a:latin typeface="Cambria Math" panose="02040503050406030204" pitchFamily="18" charset="0"/>
                        <a:ea typeface="Times New Roman" panose="02020603050405020304" pitchFamily="18" charset="0"/>
                        <a:cs typeface="Times New Roman" panose="02020603050405020304" pitchFamily="18" charset="0"/>
                      </a:rPr>
                      <m:t>𝟒</m:t>
                    </m:r>
                  </m:oMath>
                </a14:m>
                <a:endParaRPr lang="es-CO" sz="3200" b="1" dirty="0"/>
              </a:p>
            </p:txBody>
          </p:sp>
        </mc:Choice>
        <mc:Fallback xmlns="">
          <p:sp>
            <p:nvSpPr>
              <p:cNvPr id="4" name="Rectángulo 3"/>
              <p:cNvSpPr>
                <a:spLocks noRot="1" noChangeAspect="1" noMove="1" noResize="1" noEditPoints="1" noAdjustHandles="1" noChangeArrowheads="1" noChangeShapeType="1" noTextEdit="1"/>
              </p:cNvSpPr>
              <p:nvPr/>
            </p:nvSpPr>
            <p:spPr>
              <a:xfrm>
                <a:off x="838200" y="602188"/>
                <a:ext cx="10375900" cy="6414705"/>
              </a:xfrm>
              <a:prstGeom prst="rect">
                <a:avLst/>
              </a:prstGeom>
              <a:blipFill>
                <a:blip r:embed="rId2"/>
                <a:stretch>
                  <a:fillRect l="-1528"/>
                </a:stretch>
              </a:blipFill>
            </p:spPr>
            <p:txBody>
              <a:bodyPr/>
              <a:lstStyle/>
              <a:p>
                <a:r>
                  <a:rPr lang="es-CO">
                    <a:noFill/>
                  </a:rPr>
                  <a:t> </a:t>
                </a:r>
              </a:p>
            </p:txBody>
          </p:sp>
        </mc:Fallback>
      </mc:AlternateContent>
    </p:spTree>
    <p:extLst>
      <p:ext uri="{BB962C8B-B14F-4D97-AF65-F5344CB8AC3E}">
        <p14:creationId xmlns:p14="http://schemas.microsoft.com/office/powerpoint/2010/main" val="257614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300"/>
                                  </p:iterate>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par>
                          <p:cTn id="7" fill="hold">
                            <p:stCondLst>
                              <p:cond delay="13801"/>
                            </p:stCondLst>
                            <p:childTnLst>
                              <p:par>
                                <p:cTn id="8" presetID="1" presetClass="entr" presetSubtype="0" fill="hold" nodeType="afterEffect">
                                  <p:stCondLst>
                                    <p:cond delay="0"/>
                                  </p:stCondLst>
                                  <p:iterate type="lt">
                                    <p:tmAbs val="300"/>
                                  </p:iterate>
                                  <p:childTnLst>
                                    <p:set>
                                      <p:cBhvr>
                                        <p:cTn id="9" dur="1" fill="hold">
                                          <p:stCondLst>
                                            <p:cond delay="0"/>
                                          </p:stCondLst>
                                        </p:cTn>
                                        <p:tgtEl>
                                          <p:spTgt spid="4">
                                            <p:txEl>
                                              <p:pRg st="0" end="0"/>
                                            </p:txEl>
                                          </p:spTgt>
                                        </p:tgtEl>
                                        <p:attrNameLst>
                                          <p:attrName>style.visibility</p:attrName>
                                        </p:attrNameLst>
                                      </p:cBhvr>
                                      <p:to>
                                        <p:strVal val="visible"/>
                                      </p:to>
                                    </p:set>
                                  </p:childTnLst>
                                </p:cTn>
                              </p:par>
                            </p:childTnLst>
                          </p:cTn>
                        </p:par>
                        <p:par>
                          <p:cTn id="10" fill="hold">
                            <p:stCondLst>
                              <p:cond delay="22802"/>
                            </p:stCondLst>
                            <p:childTnLst>
                              <p:par>
                                <p:cTn id="11" presetID="1" presetClass="entr" presetSubtype="0" fill="hold" nodeType="afterEffect">
                                  <p:stCondLst>
                                    <p:cond delay="0"/>
                                  </p:stCondLst>
                                  <p:iterate type="lt">
                                    <p:tmAbs val="3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30903"/>
                            </p:stCondLst>
                            <p:childTnLst>
                              <p:par>
                                <p:cTn id="14" presetID="1" presetClass="entr" presetSubtype="0" fill="hold" nodeType="afterEffect">
                                  <p:stCondLst>
                                    <p:cond delay="0"/>
                                  </p:stCondLst>
                                  <p:iterate type="lt">
                                    <p:tmAbs val="300"/>
                                  </p:iterate>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39604"/>
                            </p:stCondLst>
                            <p:childTnLst>
                              <p:par>
                                <p:cTn id="17" presetID="1" presetClass="entr" presetSubtype="0" fill="hold" nodeType="afterEffect">
                                  <p:stCondLst>
                                    <p:cond delay="0"/>
                                  </p:stCondLst>
                                  <p:iterate type="lt">
                                    <p:tmAbs val="300"/>
                                  </p:iterate>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48005"/>
                            </p:stCondLst>
                            <p:childTnLst>
                              <p:par>
                                <p:cTn id="20" presetID="1" presetClass="entr" presetSubtype="0" fill="hold" nodeType="afterEffect">
                                  <p:stCondLst>
                                    <p:cond delay="0"/>
                                  </p:stCondLst>
                                  <p:iterate type="lt">
                                    <p:tmAbs val="300"/>
                                  </p:iterate>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66006"/>
                            </p:stCondLst>
                            <p:childTnLst>
                              <p:par>
                                <p:cTn id="23" presetID="1" presetClass="entr" presetSubtype="0" fill="hold" nodeType="afterEffect">
                                  <p:stCondLst>
                                    <p:cond delay="0"/>
                                  </p:stCondLst>
                                  <p:iterate type="lt">
                                    <p:tmAbs val="300"/>
                                  </p:iterate>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77107"/>
                            </p:stCondLst>
                            <p:childTnLst>
                              <p:par>
                                <p:cTn id="26" presetID="1" presetClass="entr" presetSubtype="0" fill="hold" nodeType="afterEffect">
                                  <p:stCondLst>
                                    <p:cond delay="0"/>
                                  </p:stCondLst>
                                  <p:iterate type="lt">
                                    <p:tmAbs val="500"/>
                                  </p:iterate>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903514" y="288679"/>
            <a:ext cx="10375900" cy="7312771"/>
          </a:xfrm>
          <a:prstGeom prst="rect">
            <a:avLst/>
          </a:prstGeom>
        </p:spPr>
        <p:txBody>
          <a:bodyPr wrap="square">
            <a:spAutoFit/>
          </a:bodyPr>
          <a:lstStyle/>
          <a:p>
            <a:pPr algn="ctr">
              <a:lnSpc>
                <a:spcPct val="115000"/>
              </a:lnSpc>
              <a:buSzPts val="1100"/>
            </a:pPr>
            <a:r>
              <a:rPr lang="es-CO" sz="3200" b="1" dirty="0">
                <a:solidFill>
                  <a:srgbClr val="C00000"/>
                </a:solidFill>
                <a:ea typeface="Times New Roman" panose="02020603050405020304" pitchFamily="18" charset="0"/>
                <a:cs typeface="Times New Roman" panose="02020603050405020304" pitchFamily="18" charset="0"/>
              </a:rPr>
              <a:t>Modelos Probabilísticos Discretos</a:t>
            </a:r>
          </a:p>
          <a:p>
            <a:pPr marL="342900"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Ejercicio 36.  En la serie de campeonato de la NBA (</a:t>
            </a:r>
            <a:r>
              <a:rPr lang="es-CO" sz="2800" b="1" dirty="0" err="1">
                <a:solidFill>
                  <a:srgbClr val="002060"/>
                </a:solidFill>
                <a:ea typeface="Times New Roman" panose="02020603050405020304" pitchFamily="18" charset="0"/>
                <a:cs typeface="Times New Roman" panose="02020603050405020304" pitchFamily="18" charset="0"/>
              </a:rPr>
              <a:t>National</a:t>
            </a:r>
            <a:r>
              <a:rPr lang="es-CO" sz="2800" b="1" dirty="0">
                <a:solidFill>
                  <a:srgbClr val="002060"/>
                </a:solidFill>
                <a:ea typeface="Times New Roman" panose="02020603050405020304" pitchFamily="18" charset="0"/>
                <a:cs typeface="Times New Roman" panose="02020603050405020304" pitchFamily="18" charset="0"/>
              </a:rPr>
              <a:t> </a:t>
            </a:r>
            <a:r>
              <a:rPr lang="es-CO" sz="2800" b="1" dirty="0" err="1">
                <a:solidFill>
                  <a:srgbClr val="002060"/>
                </a:solidFill>
                <a:ea typeface="Times New Roman" panose="02020603050405020304" pitchFamily="18" charset="0"/>
                <a:cs typeface="Times New Roman" panose="02020603050405020304" pitchFamily="18" charset="0"/>
              </a:rPr>
              <a:t>Basketball</a:t>
            </a:r>
            <a:r>
              <a:rPr lang="es-CO" sz="2800" b="1" dirty="0">
                <a:solidFill>
                  <a:srgbClr val="002060"/>
                </a:solidFill>
                <a:ea typeface="Times New Roman" panose="02020603050405020304" pitchFamily="18" charset="0"/>
                <a:cs typeface="Times New Roman" panose="02020603050405020304" pitchFamily="18" charset="0"/>
              </a:rPr>
              <a:t> </a:t>
            </a:r>
            <a:r>
              <a:rPr lang="es-CO" sz="2800" b="1" dirty="0" err="1">
                <a:solidFill>
                  <a:srgbClr val="002060"/>
                </a:solidFill>
                <a:ea typeface="Times New Roman" panose="02020603050405020304" pitchFamily="18" charset="0"/>
                <a:cs typeface="Times New Roman" panose="02020603050405020304" pitchFamily="18" charset="0"/>
              </a:rPr>
              <a:t>Association</a:t>
            </a:r>
            <a:r>
              <a:rPr lang="es-CO" sz="2800" b="1" dirty="0">
                <a:solidFill>
                  <a:srgbClr val="002060"/>
                </a:solidFill>
                <a:ea typeface="Times New Roman" panose="02020603050405020304" pitchFamily="18" charset="0"/>
                <a:cs typeface="Times New Roman" panose="02020603050405020304" pitchFamily="18" charset="0"/>
              </a:rPr>
              <a:t>), el equipo que gane 4 de 7 juegos será el ganador. Suponga que los equipos A y B se enfrentan en los juegos de campeonato y que el equipo A tiene una probabilidad de 0.55 de ganarle al equipo B. a) ¿Cuál es la probabilidad de que el equipo A gane la serie en 6 juegos? b) ¿Cuál es la probabilidad de que el equipo A gane la serie? c) Si ambos equipos se enfrentaran en la eliminatoria de una serie regional y el triunfador fuera el que ganara 3 de 5 juegos, ¿cuál es la probabilidad de que el equipo A gane la serie?</a:t>
            </a:r>
          </a:p>
          <a:p>
            <a:pPr marL="342900" indent="-342900" algn="just">
              <a:lnSpc>
                <a:spcPct val="115000"/>
              </a:lnSpc>
              <a:buSzPts val="1100"/>
              <a:buFont typeface="+mj-lt"/>
              <a:buAutoNum type="alphaLcPeriod"/>
            </a:pPr>
            <a:endParaRPr lang="es-CO" sz="3200" b="1" dirty="0">
              <a:solidFill>
                <a:srgbClr val="00206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40510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iterate type="wd">
                                    <p:tmAbs val="300"/>
                                  </p:iterate>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510748"/>
                <a:ext cx="10375900" cy="7239867"/>
              </a:xfrm>
              <a:prstGeom prst="rect">
                <a:avLst/>
              </a:prstGeom>
            </p:spPr>
            <p:txBody>
              <a:bodyPr wrap="square">
                <a:spAutoFit/>
              </a:bodyPr>
              <a:lstStyle/>
              <a:p>
                <a:pPr algn="ctr">
                  <a:lnSpc>
                    <a:spcPct val="115000"/>
                  </a:lnSpc>
                  <a:buSzPts val="1100"/>
                </a:pPr>
                <a14:m>
                  <m:oMathPara xmlns:m="http://schemas.openxmlformats.org/officeDocument/2006/math">
                    <m:oMathParaPr>
                      <m:jc m:val="centerGroup"/>
                    </m:oMathParaPr>
                    <m:oMath xmlns:m="http://schemas.openxmlformats.org/officeDocument/2006/math">
                      <m:r>
                        <m:rPr>
                          <m:nor/>
                        </m:rPr>
                        <a:rPr lang="es-CO" sz="3200" b="1" dirty="0" smtClean="0">
                          <a:solidFill>
                            <a:srgbClr val="C00000"/>
                          </a:solidFill>
                          <a:ea typeface="Times New Roman" panose="02020603050405020304" pitchFamily="18" charset="0"/>
                          <a:cs typeface="Times New Roman" panose="02020603050405020304" pitchFamily="18" charset="0"/>
                        </a:rPr>
                        <m:t>Modelos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Probabil</m:t>
                      </m:r>
                      <m:r>
                        <m:rPr>
                          <m:nor/>
                        </m:rPr>
                        <a:rPr lang="es-CO" sz="3200" b="1" dirty="0" smtClean="0">
                          <a:solidFill>
                            <a:srgbClr val="C00000"/>
                          </a:solidFill>
                          <a:ea typeface="Times New Roman" panose="02020603050405020304" pitchFamily="18" charset="0"/>
                          <a:cs typeface="Times New Roman" panose="02020603050405020304" pitchFamily="18" charset="0"/>
                        </a:rPr>
                        <m:t>í</m:t>
                      </m:r>
                      <m:r>
                        <m:rPr>
                          <m:nor/>
                        </m:rPr>
                        <a:rPr lang="es-CO" sz="3200" b="1" dirty="0" smtClean="0">
                          <a:solidFill>
                            <a:srgbClr val="C00000"/>
                          </a:solidFill>
                          <a:ea typeface="Times New Roman" panose="02020603050405020304" pitchFamily="18" charset="0"/>
                          <a:cs typeface="Times New Roman" panose="02020603050405020304" pitchFamily="18" charset="0"/>
                        </a:rPr>
                        <m:t>sticos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a) ¿Cuál es la probabilidad de que el equipo A gane la serie en 6 juegos?</a:t>
                </a:r>
                <a:endParaRPr lang="es-CO" sz="2800" b="1" dirty="0">
                  <a:solidFill>
                    <a:srgbClr val="00B0F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B0F0"/>
                    </a:solidFill>
                    <a:ea typeface="Times New Roman" panose="02020603050405020304" pitchFamily="18" charset="0"/>
                    <a:cs typeface="Times New Roman" panose="02020603050405020304" pitchFamily="18" charset="0"/>
                  </a:rPr>
                  <a:t>Sea X</a:t>
                </a:r>
                <a:r>
                  <a:rPr lang="es-CO" sz="2800" b="1" dirty="0">
                    <a:ea typeface="Times New Roman" panose="02020603050405020304" pitchFamily="18" charset="0"/>
                    <a:cs typeface="Times New Roman" panose="02020603050405020304" pitchFamily="18" charset="0"/>
                  </a:rPr>
                  <a:t> = </a:t>
                </a:r>
                <a:r>
                  <a:rPr lang="es-CO" sz="2800" b="1" dirty="0">
                    <a:solidFill>
                      <a:schemeClr val="accent6">
                        <a:lumMod val="50000"/>
                      </a:schemeClr>
                    </a:solidFill>
                    <a:ea typeface="Times New Roman" panose="02020603050405020304" pitchFamily="18" charset="0"/>
                    <a:cs typeface="Times New Roman" panose="02020603050405020304" pitchFamily="18" charset="0"/>
                  </a:rPr>
                  <a:t># de triunfos del equipo B en la Serie NBA antes de que el equipo A obtenga su cuarta victoria</a:t>
                </a:r>
                <a:endParaRPr lang="es-CO" sz="2800" b="1" dirty="0">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chemeClr val="accent6">
                        <a:lumMod val="50000"/>
                      </a:schemeClr>
                    </a:solidFill>
                    <a:ea typeface="Times New Roman" panose="02020603050405020304" pitchFamily="18" charset="0"/>
                    <a:cs typeface="Times New Roman" panose="02020603050405020304" pitchFamily="18" charset="0"/>
                  </a:rPr>
                  <a:t>X tiene distribución Binomial negativa de parámetros </a:t>
                </a:r>
                <a:r>
                  <a:rPr lang="es-CO" sz="2800" b="1" dirty="0">
                    <a:solidFill>
                      <a:srgbClr val="C00000"/>
                    </a:solidFill>
                    <a:ea typeface="Times New Roman" panose="02020603050405020304" pitchFamily="18" charset="0"/>
                    <a:cs typeface="Times New Roman" panose="02020603050405020304" pitchFamily="18" charset="0"/>
                  </a:rPr>
                  <a:t>r =4</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m:rPr>
                              <m:brk m:alnAt="7"/>
                            </m:rPr>
                            <a:rPr lang="es-CO" sz="2800" b="1" i="1">
                              <a:solidFill>
                                <a:srgbClr val="C00000"/>
                              </a:solidFill>
                              <a:latin typeface="Cambria Math" panose="02040503050406030204" pitchFamily="18" charset="0"/>
                              <a:cs typeface="Times New Roman" panose="02020603050405020304" pitchFamily="18" charset="0"/>
                            </a:rPr>
                            <m:t>𝒙</m:t>
                          </m:r>
                          <m:r>
                            <a:rPr lang="es-CO" sz="2800" b="1" i="1">
                              <a:solidFill>
                                <a:srgbClr val="C00000"/>
                              </a:solidFill>
                              <a:latin typeface="Cambria Math" panose="02040503050406030204" pitchFamily="18" charset="0"/>
                              <a:cs typeface="Times New Roman" panose="02020603050405020304" pitchFamily="18" charset="0"/>
                            </a:rPr>
                            <m:t>+</m:t>
                          </m:r>
                          <m:r>
                            <a:rPr lang="es-CO" sz="2800" b="1" i="1">
                              <a:solidFill>
                                <a:srgbClr val="C00000"/>
                              </a:solidFill>
                              <a:latin typeface="Cambria Math" panose="02040503050406030204" pitchFamily="18" charset="0"/>
                              <a:cs typeface="Times New Roman" panose="02020603050405020304" pitchFamily="18" charset="0"/>
                            </a:rPr>
                            <m:t>𝒓</m:t>
                          </m:r>
                          <m:r>
                            <a:rPr lang="es-CO" sz="2800" b="1" i="1">
                              <a:solidFill>
                                <a:srgbClr val="C00000"/>
                              </a:solidFill>
                              <a:latin typeface="Cambria Math" panose="02040503050406030204" pitchFamily="18" charset="0"/>
                              <a:cs typeface="Times New Roman" panose="02020603050405020304" pitchFamily="18" charset="0"/>
                            </a:rPr>
                            <m:t>−</m:t>
                          </m:r>
                          <m:r>
                            <a:rPr lang="es-CO" sz="2800" b="1" i="1">
                              <a:solidFill>
                                <a:srgbClr val="C00000"/>
                              </a:solidFill>
                              <a:latin typeface="Cambria Math" panose="02040503050406030204" pitchFamily="18" charset="0"/>
                              <a:cs typeface="Times New Roman" panose="02020603050405020304" pitchFamily="18" charset="0"/>
                            </a:rPr>
                            <m:t>𝟏</m:t>
                          </m:r>
                        </m:e>
                      </m:mr>
                      <m:mr>
                        <m:e>
                          <m:r>
                            <a:rPr lang="es-CO" sz="2800" b="1" i="1">
                              <a:solidFill>
                                <a:srgbClr val="C00000"/>
                              </a:solidFill>
                              <a:latin typeface="Cambria Math" panose="02040503050406030204" pitchFamily="18" charset="0"/>
                              <a:cs typeface="Times New Roman" panose="02020603050405020304" pitchFamily="18" charset="0"/>
                            </a:rPr>
                            <m:t>𝒓</m:t>
                          </m:r>
                          <m:r>
                            <a:rPr lang="es-CO" sz="2800" b="1" i="1">
                              <a:solidFill>
                                <a:srgbClr val="C00000"/>
                              </a:solidFill>
                              <a:latin typeface="Cambria Math" panose="02040503050406030204" pitchFamily="18" charset="0"/>
                              <a:cs typeface="Times New Roman" panose="02020603050405020304" pitchFamily="18" charset="0"/>
                            </a:rPr>
                            <m:t>−</m:t>
                          </m:r>
                          <m:r>
                            <a:rPr lang="es-CO" sz="2800" b="1" i="1">
                              <a:solidFill>
                                <a:srgbClr val="C00000"/>
                              </a:solidFill>
                              <a:latin typeface="Cambria Math" panose="02040503050406030204" pitchFamily="18" charset="0"/>
                              <a:cs typeface="Times New Roman" panose="02020603050405020304" pitchFamily="18" charset="0"/>
                            </a:rPr>
                            <m:t>𝟏</m:t>
                          </m:r>
                        </m:e>
                      </m:mr>
                    </m:m>
                  </m:oMath>
                </a14:m>
                <a:r>
                  <a:rPr lang="es-CO" sz="2800" b="1" dirty="0">
                    <a:solidFill>
                      <a:srgbClr val="C00000"/>
                    </a:solidFill>
                    <a:ea typeface="Times New Roman" panose="02020603050405020304" pitchFamily="18" charset="0"/>
                    <a:cs typeface="Times New Roman" panose="02020603050405020304" pitchFamily="18" charset="0"/>
                  </a:rPr>
                  <a:t>) *</a:t>
                </a:r>
                <a:r>
                  <a:rPr lang="es-CO" sz="2800" b="1" dirty="0" err="1">
                    <a:solidFill>
                      <a:srgbClr val="C00000"/>
                    </a:solidFill>
                    <a:ea typeface="Times New Roman" panose="02020603050405020304" pitchFamily="18" charset="0"/>
                    <a:cs typeface="Times New Roman" panose="02020603050405020304" pitchFamily="18" charset="0"/>
                  </a:rPr>
                  <a:t>p</a:t>
                </a:r>
                <a:r>
                  <a:rPr lang="es-CO" sz="2800" b="1" baseline="30000" dirty="0" err="1">
                    <a:solidFill>
                      <a:srgbClr val="C00000"/>
                    </a:solidFill>
                    <a:ea typeface="Times New Roman" panose="02020603050405020304" pitchFamily="18" charset="0"/>
                    <a:cs typeface="Times New Roman" panose="02020603050405020304" pitchFamily="18" charset="0"/>
                  </a:rPr>
                  <a:t>r</a:t>
                </a:r>
                <a:r>
                  <a:rPr lang="es-CO" sz="2800" b="1" dirty="0">
                    <a:solidFill>
                      <a:srgbClr val="C00000"/>
                    </a:solidFill>
                    <a:ea typeface="Times New Roman" panose="02020603050405020304" pitchFamily="18" charset="0"/>
                    <a:cs typeface="Times New Roman" panose="02020603050405020304" pitchFamily="18" charset="0"/>
                  </a:rPr>
                  <a:t> * (1-p)</a:t>
                </a:r>
                <a:r>
                  <a:rPr lang="es-CO" sz="2800" b="1" baseline="30000" dirty="0">
                    <a:solidFill>
                      <a:srgbClr val="C00000"/>
                    </a:solidFill>
                    <a:ea typeface="Times New Roman" panose="02020603050405020304" pitchFamily="18" charset="0"/>
                    <a:cs typeface="Times New Roman" panose="02020603050405020304" pitchFamily="18" charset="0"/>
                  </a:rPr>
                  <a:t>x</a:t>
                </a:r>
                <a:r>
                  <a:rPr lang="es-CO" sz="2800" b="1" dirty="0">
                    <a:solidFill>
                      <a:srgbClr val="C00000"/>
                    </a:solidFill>
                    <a:ea typeface="Times New Roman" panose="02020603050405020304" pitchFamily="18" charset="0"/>
                    <a:cs typeface="Times New Roman" panose="02020603050405020304" pitchFamily="18" charset="0"/>
                  </a:rPr>
                  <a:t>, x = 0,  1,  2,  …</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800" b="1" i="1" smtClean="0">
                            <a:solidFill>
                              <a:srgbClr val="C00000"/>
                            </a:solidFill>
                            <a:latin typeface="Cambria Math" panose="02040503050406030204" pitchFamily="18" charset="0"/>
                            <a:cs typeface="Times New Roman" panose="02020603050405020304" pitchFamily="18" charset="0"/>
                          </a:rPr>
                        </m:ctrlPr>
                      </m:mPr>
                      <m:mr>
                        <m:e>
                          <m:r>
                            <m:rPr>
                              <m:brk m:alnAt="7"/>
                            </m:rPr>
                            <a:rPr lang="es-CO" sz="2800" b="1" i="1">
                              <a:solidFill>
                                <a:srgbClr val="C00000"/>
                              </a:solidFill>
                              <a:latin typeface="Cambria Math" panose="02040503050406030204" pitchFamily="18" charset="0"/>
                              <a:cs typeface="Times New Roman" panose="02020603050405020304" pitchFamily="18" charset="0"/>
                            </a:rPr>
                            <m:t>𝒙</m:t>
                          </m:r>
                          <m:r>
                            <a:rPr lang="es-CO" sz="2800" b="1" i="1">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𝟑</m:t>
                          </m:r>
                        </m:e>
                      </m:mr>
                      <m:mr>
                        <m:e>
                          <m:r>
                            <a:rPr lang="es-CO" sz="2800" b="1" i="1" smtClean="0">
                              <a:solidFill>
                                <a:srgbClr val="C00000"/>
                              </a:solidFill>
                              <a:latin typeface="Cambria Math" panose="02040503050406030204" pitchFamily="18" charset="0"/>
                              <a:cs typeface="Times New Roman" panose="02020603050405020304" pitchFamily="18" charset="0"/>
                            </a:rPr>
                            <m:t>𝟑</m:t>
                          </m:r>
                        </m:e>
                      </m:mr>
                    </m:m>
                  </m:oMath>
                </a14:m>
                <a:r>
                  <a:rPr lang="es-CO" sz="2800" b="1" dirty="0">
                    <a:solidFill>
                      <a:srgbClr val="C00000"/>
                    </a:solidFill>
                    <a:ea typeface="Times New Roman" panose="02020603050405020304" pitchFamily="18" charset="0"/>
                    <a:cs typeface="Times New Roman" panose="02020603050405020304" pitchFamily="18" charset="0"/>
                  </a:rPr>
                  <a:t>) *(0.55)</a:t>
                </a:r>
                <a:r>
                  <a:rPr lang="es-CO" sz="2800" b="1" baseline="30000" dirty="0">
                    <a:solidFill>
                      <a:srgbClr val="C00000"/>
                    </a:solidFill>
                    <a:ea typeface="Times New Roman" panose="02020603050405020304" pitchFamily="18" charset="0"/>
                    <a:cs typeface="Times New Roman" panose="02020603050405020304" pitchFamily="18" charset="0"/>
                  </a:rPr>
                  <a:t>4</a:t>
                </a:r>
                <a:r>
                  <a:rPr lang="es-CO" sz="2800" b="1" dirty="0">
                    <a:solidFill>
                      <a:srgbClr val="C00000"/>
                    </a:solidFill>
                    <a:ea typeface="Times New Roman" panose="02020603050405020304" pitchFamily="18" charset="0"/>
                    <a:cs typeface="Times New Roman" panose="02020603050405020304" pitchFamily="18" charset="0"/>
                  </a:rPr>
                  <a:t>* (0. 45)</a:t>
                </a:r>
                <a:r>
                  <a:rPr lang="es-CO" sz="2800" b="1" baseline="30000" dirty="0">
                    <a:solidFill>
                      <a:srgbClr val="C00000"/>
                    </a:solidFill>
                    <a:ea typeface="Times New Roman" panose="02020603050405020304" pitchFamily="18" charset="0"/>
                    <a:cs typeface="Times New Roman" panose="02020603050405020304" pitchFamily="18" charset="0"/>
                  </a:rPr>
                  <a:t>x</a:t>
                </a:r>
                <a:r>
                  <a:rPr lang="es-CO" sz="2800" b="1" dirty="0">
                    <a:solidFill>
                      <a:srgbClr val="C00000"/>
                    </a:solidFill>
                    <a:ea typeface="Times New Roman" panose="02020603050405020304" pitchFamily="18" charset="0"/>
                    <a:cs typeface="Times New Roman" panose="02020603050405020304" pitchFamily="18" charset="0"/>
                  </a:rPr>
                  <a:t>, x= 0, 1, 2, …</a:t>
                </a:r>
                <a:r>
                  <a:rPr lang="es-CO" sz="2800" b="1" baseline="30000" dirty="0">
                    <a:solidFill>
                      <a:srgbClr val="C00000"/>
                    </a:solidFill>
                    <a:ea typeface="Times New Roman" panose="02020603050405020304" pitchFamily="18" charset="0"/>
                    <a:cs typeface="Times New Roman" panose="02020603050405020304" pitchFamily="18" charset="0"/>
                  </a:rPr>
                  <a:t> </a:t>
                </a: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c. Nos piden, </a:t>
                </a:r>
                <a:r>
                  <a:rPr lang="es-CO" sz="2800" b="1" dirty="0">
                    <a:solidFill>
                      <a:srgbClr val="C00000"/>
                    </a:solidFill>
                    <a:ea typeface="Times New Roman" panose="02020603050405020304" pitchFamily="18" charset="0"/>
                    <a:cs typeface="Times New Roman" panose="02020603050405020304" pitchFamily="18" charset="0"/>
                  </a:rPr>
                  <a:t>P{X = 2 }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a:rPr lang="es-CO" sz="2800" b="1" i="1" smtClean="0">
                              <a:solidFill>
                                <a:srgbClr val="C00000"/>
                              </a:solidFill>
                              <a:latin typeface="Cambria Math" panose="02040503050406030204" pitchFamily="18" charset="0"/>
                              <a:cs typeface="Times New Roman" panose="02020603050405020304" pitchFamily="18" charset="0"/>
                            </a:rPr>
                            <m:t>𝟐</m:t>
                          </m:r>
                          <m:r>
                            <a:rPr lang="es-CO" sz="2800" b="1" i="1">
                              <a:solidFill>
                                <a:srgbClr val="C00000"/>
                              </a:solidFill>
                              <a:latin typeface="Cambria Math" panose="02040503050406030204" pitchFamily="18" charset="0"/>
                              <a:cs typeface="Times New Roman" panose="02020603050405020304" pitchFamily="18" charset="0"/>
                            </a:rPr>
                            <m:t>+</m:t>
                          </m:r>
                          <m:r>
                            <a:rPr lang="es-CO" sz="2800" b="1" i="1">
                              <a:solidFill>
                                <a:srgbClr val="C00000"/>
                              </a:solidFill>
                              <a:latin typeface="Cambria Math" panose="02040503050406030204" pitchFamily="18" charset="0"/>
                              <a:cs typeface="Times New Roman" panose="02020603050405020304" pitchFamily="18" charset="0"/>
                            </a:rPr>
                            <m:t>𝟑</m:t>
                          </m:r>
                        </m:e>
                      </m:mr>
                      <m:mr>
                        <m:e>
                          <m:r>
                            <a:rPr lang="es-CO" sz="2800" b="1" i="1">
                              <a:solidFill>
                                <a:srgbClr val="C00000"/>
                              </a:solidFill>
                              <a:latin typeface="Cambria Math" panose="02040503050406030204" pitchFamily="18" charset="0"/>
                              <a:cs typeface="Times New Roman" panose="02020603050405020304" pitchFamily="18" charset="0"/>
                            </a:rPr>
                            <m:t>𝟑</m:t>
                          </m:r>
                        </m:e>
                      </m:mr>
                    </m:m>
                  </m:oMath>
                </a14:m>
                <a:r>
                  <a:rPr lang="es-CO" sz="2800" b="1" dirty="0">
                    <a:solidFill>
                      <a:srgbClr val="C00000"/>
                    </a:solidFill>
                    <a:ea typeface="Times New Roman" panose="02020603050405020304" pitchFamily="18" charset="0"/>
                    <a:cs typeface="Times New Roman" panose="02020603050405020304" pitchFamily="18" charset="0"/>
                  </a:rPr>
                  <a:t>) *(0.55)</a:t>
                </a:r>
                <a:r>
                  <a:rPr lang="es-CO" sz="2800" b="1" baseline="30000" dirty="0">
                    <a:solidFill>
                      <a:srgbClr val="C00000"/>
                    </a:solidFill>
                    <a:ea typeface="Times New Roman" panose="02020603050405020304" pitchFamily="18" charset="0"/>
                    <a:cs typeface="Times New Roman" panose="02020603050405020304" pitchFamily="18" charset="0"/>
                  </a:rPr>
                  <a:t>4</a:t>
                </a:r>
                <a:r>
                  <a:rPr lang="es-CO" sz="2800" b="1" dirty="0">
                    <a:solidFill>
                      <a:srgbClr val="C00000"/>
                    </a:solidFill>
                    <a:ea typeface="Times New Roman" panose="02020603050405020304" pitchFamily="18" charset="0"/>
                    <a:cs typeface="Times New Roman" panose="02020603050405020304" pitchFamily="18" charset="0"/>
                  </a:rPr>
                  <a:t>* (0. 45)</a:t>
                </a:r>
                <a:r>
                  <a:rPr lang="es-CO" sz="2800" b="1" baseline="30000" dirty="0">
                    <a:solidFill>
                      <a:srgbClr val="C00000"/>
                    </a:solidFill>
                    <a:ea typeface="Times New Roman" panose="02020603050405020304" pitchFamily="18" charset="0"/>
                    <a:cs typeface="Times New Roman" panose="02020603050405020304" pitchFamily="18" charset="0"/>
                  </a:rPr>
                  <a:t>2</a:t>
                </a:r>
                <a:endParaRPr lang="es-CO" sz="2800" b="1" dirty="0">
                  <a:solidFill>
                    <a:srgbClr val="00206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P{X = 2 } = 0.18530</a:t>
                </a:r>
                <a:endParaRPr lang="es-CO" sz="32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solidFill>
                    <a:srgbClr val="00B0F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510748"/>
                <a:ext cx="10375900" cy="7239867"/>
              </a:xfrm>
              <a:prstGeom prst="rect">
                <a:avLst/>
              </a:prstGeom>
              <a:blipFill>
                <a:blip r:embed="rId2"/>
                <a:stretch>
                  <a:fillRect r="-1234"/>
                </a:stretch>
              </a:blipFill>
            </p:spPr>
            <p:txBody>
              <a:bodyPr/>
              <a:lstStyle/>
              <a:p>
                <a:r>
                  <a:rPr lang="es-CO">
                    <a:noFill/>
                  </a:rPr>
                  <a:t> </a:t>
                </a:r>
              </a:p>
            </p:txBody>
          </p:sp>
        </mc:Fallback>
      </mc:AlternateContent>
    </p:spTree>
    <p:extLst>
      <p:ext uri="{BB962C8B-B14F-4D97-AF65-F5344CB8AC3E}">
        <p14:creationId xmlns:p14="http://schemas.microsoft.com/office/powerpoint/2010/main" val="347527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wd">
                                    <p:tmAbs val="5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1001"/>
                            </p:stCondLst>
                            <p:childTnLst>
                              <p:par>
                                <p:cTn id="8" presetID="1" presetClass="entr" presetSubtype="0" fill="hold" nodeType="afterEffect">
                                  <p:stCondLst>
                                    <p:cond delay="0"/>
                                  </p:stCondLst>
                                  <p:iterate type="wd">
                                    <p:tmAbs val="5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10002"/>
                            </p:stCondLst>
                            <p:childTnLst>
                              <p:par>
                                <p:cTn id="11" presetID="1" presetClass="entr" presetSubtype="0" fill="hold" nodeType="afterEffect">
                                  <p:stCondLst>
                                    <p:cond delay="0"/>
                                  </p:stCondLst>
                                  <p:iterate type="wd">
                                    <p:tmAbs val="500"/>
                                  </p:iterate>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par>
                          <p:cTn id="13" fill="hold">
                            <p:stCondLst>
                              <p:cond delay="14503"/>
                            </p:stCondLst>
                            <p:childTnLst>
                              <p:par>
                                <p:cTn id="14" presetID="1" presetClass="entr" presetSubtype="0" fill="hold" nodeType="afterEffect">
                                  <p:stCondLst>
                                    <p:cond delay="0"/>
                                  </p:stCondLst>
                                  <p:iterate type="wd">
                                    <p:tmAbs val="500"/>
                                  </p:iterate>
                                  <p:childTnLst>
                                    <p:set>
                                      <p:cBhvr>
                                        <p:cTn id="15" dur="1" fill="hold">
                                          <p:stCondLst>
                                            <p:cond delay="0"/>
                                          </p:stCondLst>
                                        </p:cTn>
                                        <p:tgtEl>
                                          <p:spTgt spid="4">
                                            <p:txEl>
                                              <p:pRg st="2" end="2"/>
                                            </p:txEl>
                                          </p:spTgt>
                                        </p:tgtEl>
                                        <p:attrNameLst>
                                          <p:attrName>style.visibility</p:attrName>
                                        </p:attrNameLst>
                                      </p:cBhvr>
                                      <p:to>
                                        <p:strVal val="visible"/>
                                      </p:to>
                                    </p:set>
                                  </p:childTnLst>
                                </p:cTn>
                              </p:par>
                            </p:childTnLst>
                          </p:cTn>
                        </p:par>
                        <p:par>
                          <p:cTn id="16" fill="hold">
                            <p:stCondLst>
                              <p:cond delay="25504"/>
                            </p:stCondLst>
                            <p:childTnLst>
                              <p:par>
                                <p:cTn id="17" presetID="1" presetClass="entr" presetSubtype="0" fill="hold" nodeType="afterEffect">
                                  <p:stCondLst>
                                    <p:cond delay="0"/>
                                  </p:stCondLst>
                                  <p:iterate type="wd">
                                    <p:tmAbs val="500"/>
                                  </p:iterate>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30505"/>
                            </p:stCondLst>
                            <p:childTnLst>
                              <p:par>
                                <p:cTn id="20" presetID="1" presetClass="entr" presetSubtype="0" fill="hold" nodeType="afterEffect">
                                  <p:stCondLst>
                                    <p:cond delay="0"/>
                                  </p:stCondLst>
                                  <p:iterate type="wd">
                                    <p:tmAbs val="500"/>
                                  </p:iterate>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35506"/>
                            </p:stCondLst>
                            <p:childTnLst>
                              <p:par>
                                <p:cTn id="23" presetID="1" presetClass="entr" presetSubtype="0" fill="hold" nodeType="afterEffect">
                                  <p:stCondLst>
                                    <p:cond delay="0"/>
                                  </p:stCondLst>
                                  <p:iterate type="wd">
                                    <p:tmAbs val="500"/>
                                  </p:iterate>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510748"/>
                <a:ext cx="10375900" cy="7239867"/>
              </a:xfrm>
              <a:prstGeom prst="rect">
                <a:avLst/>
              </a:prstGeom>
            </p:spPr>
            <p:txBody>
              <a:bodyPr wrap="square">
                <a:spAutoFit/>
              </a:bodyPr>
              <a:lstStyle/>
              <a:p>
                <a:pPr algn="ctr">
                  <a:lnSpc>
                    <a:spcPct val="115000"/>
                  </a:lnSpc>
                  <a:buSzPts val="1100"/>
                </a:pPr>
                <a14:m>
                  <m:oMathPara xmlns:m="http://schemas.openxmlformats.org/officeDocument/2006/math">
                    <m:oMathParaPr>
                      <m:jc m:val="centerGroup"/>
                    </m:oMathParaPr>
                    <m:oMath xmlns:m="http://schemas.openxmlformats.org/officeDocument/2006/math">
                      <m:r>
                        <m:rPr>
                          <m:nor/>
                        </m:rPr>
                        <a:rPr lang="es-CO" sz="3200" b="1" dirty="0" smtClean="0">
                          <a:solidFill>
                            <a:srgbClr val="C00000"/>
                          </a:solidFill>
                          <a:ea typeface="Times New Roman" panose="02020603050405020304" pitchFamily="18" charset="0"/>
                          <a:cs typeface="Times New Roman" panose="02020603050405020304" pitchFamily="18" charset="0"/>
                        </a:rPr>
                        <m:t>Modelos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Probabil</m:t>
                      </m:r>
                      <m:r>
                        <m:rPr>
                          <m:nor/>
                        </m:rPr>
                        <a:rPr lang="es-CO" sz="3200" b="1" dirty="0" smtClean="0">
                          <a:solidFill>
                            <a:srgbClr val="C00000"/>
                          </a:solidFill>
                          <a:ea typeface="Times New Roman" panose="02020603050405020304" pitchFamily="18" charset="0"/>
                          <a:cs typeface="Times New Roman" panose="02020603050405020304" pitchFamily="18" charset="0"/>
                        </a:rPr>
                        <m:t>í</m:t>
                      </m:r>
                      <m:r>
                        <m:rPr>
                          <m:nor/>
                        </m:rPr>
                        <a:rPr lang="es-CO" sz="3200" b="1" dirty="0" smtClean="0">
                          <a:solidFill>
                            <a:srgbClr val="C00000"/>
                          </a:solidFill>
                          <a:ea typeface="Times New Roman" panose="02020603050405020304" pitchFamily="18" charset="0"/>
                          <a:cs typeface="Times New Roman" panose="02020603050405020304" pitchFamily="18" charset="0"/>
                        </a:rPr>
                        <m:t>sticos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a) ¿Cuál es la probabilidad de que el equipo A gane la serie en 6 juegos?</a:t>
                </a:r>
                <a:endParaRPr lang="es-CO" sz="2800" b="1" dirty="0">
                  <a:solidFill>
                    <a:srgbClr val="00B0F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B0F0"/>
                    </a:solidFill>
                    <a:ea typeface="Times New Roman" panose="02020603050405020304" pitchFamily="18" charset="0"/>
                    <a:cs typeface="Times New Roman" panose="02020603050405020304" pitchFamily="18" charset="0"/>
                  </a:rPr>
                  <a:t>Sea X</a:t>
                </a:r>
                <a:r>
                  <a:rPr lang="es-CO" sz="2800" b="1" dirty="0">
                    <a:ea typeface="Times New Roman" panose="02020603050405020304" pitchFamily="18" charset="0"/>
                    <a:cs typeface="Times New Roman" panose="02020603050405020304" pitchFamily="18" charset="0"/>
                  </a:rPr>
                  <a:t> = el ensayo en el cual ocurre el </a:t>
                </a:r>
                <a:r>
                  <a:rPr lang="es-CO" sz="2800" b="1" dirty="0">
                    <a:solidFill>
                      <a:srgbClr val="7030A0"/>
                    </a:solidFill>
                    <a:ea typeface="Times New Roman" panose="02020603050405020304" pitchFamily="18" charset="0"/>
                    <a:cs typeface="Times New Roman" panose="02020603050405020304" pitchFamily="18" charset="0"/>
                  </a:rPr>
                  <a:t>r – </a:t>
                </a:r>
                <a:r>
                  <a:rPr lang="es-CO" sz="2800" b="1" dirty="0" err="1">
                    <a:solidFill>
                      <a:srgbClr val="7030A0"/>
                    </a:solidFill>
                    <a:ea typeface="Times New Roman" panose="02020603050405020304" pitchFamily="18" charset="0"/>
                    <a:cs typeface="Times New Roman" panose="02020603050405020304" pitchFamily="18" charset="0"/>
                  </a:rPr>
                  <a:t>ésimo</a:t>
                </a:r>
                <a:r>
                  <a:rPr lang="es-CO" sz="2800" b="1" dirty="0">
                    <a:solidFill>
                      <a:srgbClr val="7030A0"/>
                    </a:solidFill>
                    <a:ea typeface="Times New Roman" panose="02020603050405020304" pitchFamily="18" charset="0"/>
                    <a:cs typeface="Times New Roman" panose="02020603050405020304" pitchFamily="18" charset="0"/>
                  </a:rPr>
                  <a:t> </a:t>
                </a:r>
                <a:r>
                  <a:rPr lang="es-CO" sz="2800" b="1" dirty="0">
                    <a:ea typeface="Times New Roman" panose="02020603050405020304" pitchFamily="18" charset="0"/>
                    <a:cs typeface="Times New Roman" panose="02020603050405020304" pitchFamily="18" charset="0"/>
                  </a:rPr>
                  <a:t>éxito</a:t>
                </a:r>
              </a:p>
              <a:p>
                <a:pPr marL="800100" lvl="1" indent="-342900" algn="just">
                  <a:lnSpc>
                    <a:spcPct val="115000"/>
                  </a:lnSpc>
                  <a:buSzPts val="1100"/>
                  <a:buFont typeface="+mj-lt"/>
                  <a:buAutoNum type="alphaLcPeriod"/>
                </a:pPr>
                <a:r>
                  <a:rPr lang="es-CO" sz="2800" b="1" dirty="0">
                    <a:solidFill>
                      <a:schemeClr val="accent6">
                        <a:lumMod val="50000"/>
                      </a:schemeClr>
                    </a:solidFill>
                    <a:ea typeface="Times New Roman" panose="02020603050405020304" pitchFamily="18" charset="0"/>
                    <a:cs typeface="Times New Roman" panose="02020603050405020304" pitchFamily="18" charset="0"/>
                  </a:rPr>
                  <a:t>X tiene distribución Binomial negativa (II) de parámetros </a:t>
                </a:r>
                <a:r>
                  <a:rPr lang="es-CO" sz="2800" b="1" dirty="0">
                    <a:solidFill>
                      <a:srgbClr val="C00000"/>
                    </a:solidFill>
                    <a:ea typeface="Times New Roman" panose="02020603050405020304" pitchFamily="18" charset="0"/>
                    <a:cs typeface="Times New Roman" panose="02020603050405020304" pitchFamily="18" charset="0"/>
                  </a:rPr>
                  <a:t>r =4</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m:rPr>
                              <m:brk m:alnAt="7"/>
                            </m:rPr>
                            <a:rPr lang="es-CO" sz="2800" b="1" i="1">
                              <a:solidFill>
                                <a:srgbClr val="C00000"/>
                              </a:solidFill>
                              <a:latin typeface="Cambria Math" panose="02040503050406030204" pitchFamily="18" charset="0"/>
                              <a:cs typeface="Times New Roman" panose="02020603050405020304" pitchFamily="18" charset="0"/>
                            </a:rPr>
                            <m:t>𝒙</m:t>
                          </m:r>
                          <m:r>
                            <a:rPr lang="es-CO" sz="2800" b="1" i="1">
                              <a:solidFill>
                                <a:srgbClr val="C00000"/>
                              </a:solidFill>
                              <a:latin typeface="Cambria Math" panose="02040503050406030204" pitchFamily="18" charset="0"/>
                              <a:cs typeface="Times New Roman" panose="02020603050405020304" pitchFamily="18" charset="0"/>
                            </a:rPr>
                            <m:t>−</m:t>
                          </m:r>
                          <m:r>
                            <a:rPr lang="es-CO" sz="2800" b="1" i="1">
                              <a:solidFill>
                                <a:srgbClr val="C00000"/>
                              </a:solidFill>
                              <a:latin typeface="Cambria Math" panose="02040503050406030204" pitchFamily="18" charset="0"/>
                              <a:cs typeface="Times New Roman" panose="02020603050405020304" pitchFamily="18" charset="0"/>
                            </a:rPr>
                            <m:t>𝟏</m:t>
                          </m:r>
                        </m:e>
                      </m:mr>
                      <m:mr>
                        <m:e>
                          <m:r>
                            <a:rPr lang="es-CO" sz="2800" b="1" i="1">
                              <a:solidFill>
                                <a:srgbClr val="C00000"/>
                              </a:solidFill>
                              <a:latin typeface="Cambria Math" panose="02040503050406030204" pitchFamily="18" charset="0"/>
                              <a:cs typeface="Times New Roman" panose="02020603050405020304" pitchFamily="18" charset="0"/>
                            </a:rPr>
                            <m:t>𝒓</m:t>
                          </m:r>
                          <m:r>
                            <a:rPr lang="es-CO" sz="2800" b="1" i="1">
                              <a:solidFill>
                                <a:srgbClr val="C00000"/>
                              </a:solidFill>
                              <a:latin typeface="Cambria Math" panose="02040503050406030204" pitchFamily="18" charset="0"/>
                              <a:cs typeface="Times New Roman" panose="02020603050405020304" pitchFamily="18" charset="0"/>
                            </a:rPr>
                            <m:t>−</m:t>
                          </m:r>
                          <m:r>
                            <a:rPr lang="es-CO" sz="2800" b="1" i="1">
                              <a:solidFill>
                                <a:srgbClr val="C00000"/>
                              </a:solidFill>
                              <a:latin typeface="Cambria Math" panose="02040503050406030204" pitchFamily="18" charset="0"/>
                              <a:cs typeface="Times New Roman" panose="02020603050405020304" pitchFamily="18" charset="0"/>
                            </a:rPr>
                            <m:t>𝟏</m:t>
                          </m:r>
                        </m:e>
                      </m:mr>
                    </m:m>
                  </m:oMath>
                </a14:m>
                <a:r>
                  <a:rPr lang="es-CO" sz="2800" b="1" dirty="0">
                    <a:solidFill>
                      <a:srgbClr val="C00000"/>
                    </a:solidFill>
                    <a:ea typeface="Times New Roman" panose="02020603050405020304" pitchFamily="18" charset="0"/>
                    <a:cs typeface="Times New Roman" panose="02020603050405020304" pitchFamily="18" charset="0"/>
                  </a:rPr>
                  <a:t>) *</a:t>
                </a:r>
                <a:r>
                  <a:rPr lang="es-CO" sz="2800" b="1" dirty="0" err="1">
                    <a:solidFill>
                      <a:srgbClr val="C00000"/>
                    </a:solidFill>
                    <a:ea typeface="Times New Roman" panose="02020603050405020304" pitchFamily="18" charset="0"/>
                    <a:cs typeface="Times New Roman" panose="02020603050405020304" pitchFamily="18" charset="0"/>
                  </a:rPr>
                  <a:t>p</a:t>
                </a:r>
                <a:r>
                  <a:rPr lang="es-CO" sz="2800" b="1" baseline="30000" dirty="0" err="1">
                    <a:solidFill>
                      <a:srgbClr val="C00000"/>
                    </a:solidFill>
                    <a:ea typeface="Times New Roman" panose="02020603050405020304" pitchFamily="18" charset="0"/>
                    <a:cs typeface="Times New Roman" panose="02020603050405020304" pitchFamily="18" charset="0"/>
                  </a:rPr>
                  <a:t>r</a:t>
                </a:r>
                <a:r>
                  <a:rPr lang="es-CO" sz="2800" b="1" dirty="0">
                    <a:solidFill>
                      <a:srgbClr val="C00000"/>
                    </a:solidFill>
                    <a:ea typeface="Times New Roman" panose="02020603050405020304" pitchFamily="18" charset="0"/>
                    <a:cs typeface="Times New Roman" panose="02020603050405020304" pitchFamily="18" charset="0"/>
                  </a:rPr>
                  <a:t> * (1-p)</a:t>
                </a:r>
                <a:r>
                  <a:rPr lang="es-CO" sz="2800" b="1" baseline="30000" dirty="0">
                    <a:solidFill>
                      <a:srgbClr val="C00000"/>
                    </a:solidFill>
                    <a:ea typeface="Times New Roman" panose="02020603050405020304" pitchFamily="18" charset="0"/>
                    <a:cs typeface="Times New Roman" panose="02020603050405020304" pitchFamily="18" charset="0"/>
                  </a:rPr>
                  <a:t>x-r</a:t>
                </a:r>
                <a:r>
                  <a:rPr lang="es-CO" sz="2800" b="1" dirty="0">
                    <a:solidFill>
                      <a:srgbClr val="C00000"/>
                    </a:solidFill>
                    <a:ea typeface="Times New Roman" panose="02020603050405020304" pitchFamily="18" charset="0"/>
                    <a:cs typeface="Times New Roman" panose="02020603050405020304" pitchFamily="18" charset="0"/>
                  </a:rPr>
                  <a:t>, x = r,  r+1,  r+2,  …</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800" b="1" i="1" smtClean="0">
                            <a:solidFill>
                              <a:srgbClr val="C00000"/>
                            </a:solidFill>
                            <a:latin typeface="Cambria Math" panose="02040503050406030204" pitchFamily="18" charset="0"/>
                            <a:cs typeface="Times New Roman" panose="02020603050405020304" pitchFamily="18" charset="0"/>
                          </a:rPr>
                        </m:ctrlPr>
                      </m:mPr>
                      <m:mr>
                        <m:e>
                          <m:r>
                            <m:rPr>
                              <m:brk m:alnAt="7"/>
                            </m:rPr>
                            <a:rPr lang="es-CO" sz="2800" b="1" i="1">
                              <a:solidFill>
                                <a:srgbClr val="C00000"/>
                              </a:solidFill>
                              <a:latin typeface="Cambria Math" panose="02040503050406030204" pitchFamily="18" charset="0"/>
                              <a:cs typeface="Times New Roman" panose="02020603050405020304" pitchFamily="18" charset="0"/>
                            </a:rPr>
                            <m:t>𝒙</m:t>
                          </m:r>
                          <m:r>
                            <a:rPr lang="es-CO" sz="2800" b="1" i="1" smtClean="0">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𝟏</m:t>
                          </m:r>
                        </m:e>
                      </m:mr>
                      <m:mr>
                        <m:e>
                          <m:r>
                            <a:rPr lang="es-CO" sz="2800" b="1" i="1" smtClean="0">
                              <a:solidFill>
                                <a:srgbClr val="C00000"/>
                              </a:solidFill>
                              <a:latin typeface="Cambria Math" panose="02040503050406030204" pitchFamily="18" charset="0"/>
                              <a:cs typeface="Times New Roman" panose="02020603050405020304" pitchFamily="18" charset="0"/>
                            </a:rPr>
                            <m:t>𝟑</m:t>
                          </m:r>
                        </m:e>
                      </m:mr>
                    </m:m>
                  </m:oMath>
                </a14:m>
                <a:r>
                  <a:rPr lang="es-CO" sz="2800" b="1" dirty="0">
                    <a:solidFill>
                      <a:srgbClr val="C00000"/>
                    </a:solidFill>
                    <a:ea typeface="Times New Roman" panose="02020603050405020304" pitchFamily="18" charset="0"/>
                    <a:cs typeface="Times New Roman" panose="02020603050405020304" pitchFamily="18" charset="0"/>
                  </a:rPr>
                  <a:t>) *(0.55)</a:t>
                </a:r>
                <a:r>
                  <a:rPr lang="es-CO" sz="2800" b="1" baseline="30000" dirty="0">
                    <a:solidFill>
                      <a:srgbClr val="C00000"/>
                    </a:solidFill>
                    <a:ea typeface="Times New Roman" panose="02020603050405020304" pitchFamily="18" charset="0"/>
                    <a:cs typeface="Times New Roman" panose="02020603050405020304" pitchFamily="18" charset="0"/>
                  </a:rPr>
                  <a:t>4</a:t>
                </a:r>
                <a:r>
                  <a:rPr lang="es-CO" sz="2800" b="1" dirty="0">
                    <a:solidFill>
                      <a:srgbClr val="C00000"/>
                    </a:solidFill>
                    <a:ea typeface="Times New Roman" panose="02020603050405020304" pitchFamily="18" charset="0"/>
                    <a:cs typeface="Times New Roman" panose="02020603050405020304" pitchFamily="18" charset="0"/>
                  </a:rPr>
                  <a:t>* (0. 45)</a:t>
                </a:r>
                <a:r>
                  <a:rPr lang="es-CO" sz="2800" b="1" baseline="30000" dirty="0">
                    <a:solidFill>
                      <a:srgbClr val="C00000"/>
                    </a:solidFill>
                    <a:ea typeface="Times New Roman" panose="02020603050405020304" pitchFamily="18" charset="0"/>
                    <a:cs typeface="Times New Roman" panose="02020603050405020304" pitchFamily="18" charset="0"/>
                  </a:rPr>
                  <a:t>x-4</a:t>
                </a:r>
                <a:r>
                  <a:rPr lang="es-CO" sz="2800" b="1" dirty="0">
                    <a:solidFill>
                      <a:srgbClr val="C00000"/>
                    </a:solidFill>
                    <a:ea typeface="Times New Roman" panose="02020603050405020304" pitchFamily="18" charset="0"/>
                    <a:cs typeface="Times New Roman" panose="02020603050405020304" pitchFamily="18" charset="0"/>
                  </a:rPr>
                  <a:t>, , x = 4,  5,  r+2,  …</a:t>
                </a:r>
                <a:endParaRPr lang="es-CO" sz="28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c. Nos piden, </a:t>
                </a:r>
                <a:r>
                  <a:rPr lang="es-CO" sz="2800" b="1" dirty="0">
                    <a:solidFill>
                      <a:srgbClr val="C00000"/>
                    </a:solidFill>
                    <a:ea typeface="Times New Roman" panose="02020603050405020304" pitchFamily="18" charset="0"/>
                    <a:cs typeface="Times New Roman" panose="02020603050405020304" pitchFamily="18" charset="0"/>
                  </a:rPr>
                  <a:t>P{X = 6 }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a:rPr lang="es-CO" sz="2800" b="1" i="1" smtClean="0">
                              <a:solidFill>
                                <a:srgbClr val="C00000"/>
                              </a:solidFill>
                              <a:latin typeface="Cambria Math" panose="02040503050406030204" pitchFamily="18" charset="0"/>
                              <a:cs typeface="Times New Roman" panose="02020603050405020304" pitchFamily="18" charset="0"/>
                            </a:rPr>
                            <m:t>𝟔</m:t>
                          </m:r>
                          <m:r>
                            <a:rPr lang="es-CO" sz="2800" b="1" i="1" smtClean="0">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𝟏</m:t>
                          </m:r>
                        </m:e>
                      </m:mr>
                      <m:mr>
                        <m:e>
                          <m:r>
                            <a:rPr lang="es-CO" sz="2800" b="1" i="1">
                              <a:solidFill>
                                <a:srgbClr val="C00000"/>
                              </a:solidFill>
                              <a:latin typeface="Cambria Math" panose="02040503050406030204" pitchFamily="18" charset="0"/>
                              <a:cs typeface="Times New Roman" panose="02020603050405020304" pitchFamily="18" charset="0"/>
                            </a:rPr>
                            <m:t>𝟑</m:t>
                          </m:r>
                        </m:e>
                      </m:mr>
                    </m:m>
                  </m:oMath>
                </a14:m>
                <a:r>
                  <a:rPr lang="es-CO" sz="2800" b="1" dirty="0">
                    <a:solidFill>
                      <a:srgbClr val="C00000"/>
                    </a:solidFill>
                    <a:ea typeface="Times New Roman" panose="02020603050405020304" pitchFamily="18" charset="0"/>
                    <a:cs typeface="Times New Roman" panose="02020603050405020304" pitchFamily="18" charset="0"/>
                  </a:rPr>
                  <a:t>) *(0.55)</a:t>
                </a:r>
                <a:r>
                  <a:rPr lang="es-CO" sz="2800" b="1" baseline="30000" dirty="0">
                    <a:solidFill>
                      <a:srgbClr val="C00000"/>
                    </a:solidFill>
                    <a:ea typeface="Times New Roman" panose="02020603050405020304" pitchFamily="18" charset="0"/>
                    <a:cs typeface="Times New Roman" panose="02020603050405020304" pitchFamily="18" charset="0"/>
                  </a:rPr>
                  <a:t>4</a:t>
                </a:r>
                <a:r>
                  <a:rPr lang="es-CO" sz="2800" b="1" dirty="0">
                    <a:solidFill>
                      <a:srgbClr val="C00000"/>
                    </a:solidFill>
                    <a:ea typeface="Times New Roman" panose="02020603050405020304" pitchFamily="18" charset="0"/>
                    <a:cs typeface="Times New Roman" panose="02020603050405020304" pitchFamily="18" charset="0"/>
                  </a:rPr>
                  <a:t>* (0. 45)</a:t>
                </a:r>
                <a:r>
                  <a:rPr lang="es-CO" sz="2800" b="1" baseline="30000" dirty="0">
                    <a:solidFill>
                      <a:srgbClr val="C00000"/>
                    </a:solidFill>
                    <a:ea typeface="Times New Roman" panose="02020603050405020304" pitchFamily="18" charset="0"/>
                    <a:cs typeface="Times New Roman" panose="02020603050405020304" pitchFamily="18" charset="0"/>
                  </a:rPr>
                  <a:t>6-4</a:t>
                </a:r>
                <a:endParaRPr lang="es-CO" sz="2800" b="1" dirty="0">
                  <a:solidFill>
                    <a:srgbClr val="00206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P{X = 6 } = 0.18530</a:t>
                </a:r>
                <a:endParaRPr lang="es-CO" sz="32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solidFill>
                    <a:srgbClr val="00B0F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510748"/>
                <a:ext cx="10375900" cy="7239867"/>
              </a:xfrm>
              <a:prstGeom prst="rect">
                <a:avLst/>
              </a:prstGeom>
              <a:blipFill>
                <a:blip r:embed="rId2"/>
                <a:stretch>
                  <a:fillRect r="-1234"/>
                </a:stretch>
              </a:blipFill>
            </p:spPr>
            <p:txBody>
              <a:bodyPr/>
              <a:lstStyle/>
              <a:p>
                <a:r>
                  <a:rPr lang="es-CO">
                    <a:noFill/>
                  </a:rPr>
                  <a:t> </a:t>
                </a:r>
              </a:p>
            </p:txBody>
          </p:sp>
        </mc:Fallback>
      </mc:AlternateContent>
    </p:spTree>
    <p:extLst>
      <p:ext uri="{BB962C8B-B14F-4D97-AF65-F5344CB8AC3E}">
        <p14:creationId xmlns:p14="http://schemas.microsoft.com/office/powerpoint/2010/main" val="123686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wd">
                                    <p:tmAbs val="5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1001"/>
                            </p:stCondLst>
                            <p:childTnLst>
                              <p:par>
                                <p:cTn id="8" presetID="1" presetClass="entr" presetSubtype="0" fill="hold" nodeType="afterEffect">
                                  <p:stCondLst>
                                    <p:cond delay="0"/>
                                  </p:stCondLst>
                                  <p:iterate type="wd">
                                    <p:tmAbs val="5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10002"/>
                            </p:stCondLst>
                            <p:childTnLst>
                              <p:par>
                                <p:cTn id="11" presetID="1" presetClass="entr" presetSubtype="0" fill="hold" nodeType="afterEffect">
                                  <p:stCondLst>
                                    <p:cond delay="0"/>
                                  </p:stCondLst>
                                  <p:iterate type="wd">
                                    <p:tmAbs val="5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16503"/>
                            </p:stCondLst>
                            <p:childTnLst>
                              <p:par>
                                <p:cTn id="14" presetID="1" presetClass="entr" presetSubtype="0" fill="hold" nodeType="afterEffect">
                                  <p:stCondLst>
                                    <p:cond delay="0"/>
                                  </p:stCondLst>
                                  <p:iterate type="wd">
                                    <p:tmAbs val="500"/>
                                  </p:iterate>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22504"/>
                            </p:stCondLst>
                            <p:childTnLst>
                              <p:par>
                                <p:cTn id="17" presetID="1" presetClass="entr" presetSubtype="0" fill="hold" nodeType="afterEffect">
                                  <p:stCondLst>
                                    <p:cond delay="0"/>
                                  </p:stCondLst>
                                  <p:iterate type="wd">
                                    <p:tmAbs val="500"/>
                                  </p:iterate>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27505"/>
                            </p:stCondLst>
                            <p:childTnLst>
                              <p:par>
                                <p:cTn id="20" presetID="1" presetClass="entr" presetSubtype="0" fill="hold" nodeType="afterEffect">
                                  <p:stCondLst>
                                    <p:cond delay="0"/>
                                  </p:stCondLst>
                                  <p:iterate type="wd">
                                    <p:tmAbs val="500"/>
                                  </p:iterate>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32506"/>
                            </p:stCondLst>
                            <p:childTnLst>
                              <p:par>
                                <p:cTn id="23" presetID="1" presetClass="entr" presetSubtype="0" fill="hold" nodeType="afterEffect">
                                  <p:stCondLst>
                                    <p:cond delay="0"/>
                                  </p:stCondLst>
                                  <p:iterate type="wd">
                                    <p:tmAbs val="500"/>
                                  </p:iterate>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38007"/>
                            </p:stCondLst>
                            <p:childTnLst>
                              <p:par>
                                <p:cTn id="26" presetID="1" presetClass="entr" presetSubtype="0" fill="hold" nodeType="afterEffect">
                                  <p:stCondLst>
                                    <p:cond delay="0"/>
                                  </p:stCondLst>
                                  <p:iterate type="wd">
                                    <p:tmAbs val="500"/>
                                  </p:iterate>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510748"/>
                <a:ext cx="10375900" cy="7580665"/>
              </a:xfrm>
              <a:prstGeom prst="rect">
                <a:avLst/>
              </a:prstGeom>
            </p:spPr>
            <p:txBody>
              <a:bodyPr wrap="square">
                <a:spAutoFit/>
              </a:bodyPr>
              <a:lstStyle/>
              <a:p>
                <a:pPr algn="ctr">
                  <a:lnSpc>
                    <a:spcPct val="115000"/>
                  </a:lnSpc>
                  <a:buSzPts val="1100"/>
                </a:pPr>
                <a14:m>
                  <m:oMathPara xmlns:m="http://schemas.openxmlformats.org/officeDocument/2006/math">
                    <m:oMathParaPr>
                      <m:jc m:val="centerGroup"/>
                    </m:oMathParaPr>
                    <m:oMath xmlns:m="http://schemas.openxmlformats.org/officeDocument/2006/math">
                      <m:r>
                        <m:rPr>
                          <m:nor/>
                        </m:rPr>
                        <a:rPr lang="es-CO" sz="3200" b="1" dirty="0" smtClean="0">
                          <a:solidFill>
                            <a:srgbClr val="C00000"/>
                          </a:solidFill>
                          <a:ea typeface="Times New Roman" panose="02020603050405020304" pitchFamily="18" charset="0"/>
                          <a:cs typeface="Times New Roman" panose="02020603050405020304" pitchFamily="18" charset="0"/>
                        </a:rPr>
                        <m:t>Modelos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Probabil</m:t>
                      </m:r>
                      <m:r>
                        <m:rPr>
                          <m:nor/>
                        </m:rPr>
                        <a:rPr lang="es-CO" sz="3200" b="1" dirty="0" smtClean="0">
                          <a:solidFill>
                            <a:srgbClr val="C00000"/>
                          </a:solidFill>
                          <a:ea typeface="Times New Roman" panose="02020603050405020304" pitchFamily="18" charset="0"/>
                          <a:cs typeface="Times New Roman" panose="02020603050405020304" pitchFamily="18" charset="0"/>
                        </a:rPr>
                        <m:t>í</m:t>
                      </m:r>
                      <m:r>
                        <m:rPr>
                          <m:nor/>
                        </m:rPr>
                        <a:rPr lang="es-CO" sz="3200" b="1" dirty="0" smtClean="0">
                          <a:solidFill>
                            <a:srgbClr val="C00000"/>
                          </a:solidFill>
                          <a:ea typeface="Times New Roman" panose="02020603050405020304" pitchFamily="18" charset="0"/>
                          <a:cs typeface="Times New Roman" panose="02020603050405020304" pitchFamily="18" charset="0"/>
                        </a:rPr>
                        <m:t>sticos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b) ¿Cuál es la probabilidad de que el equipo A gane la serie?</a:t>
                </a:r>
              </a:p>
              <a:p>
                <a:pPr marL="800100" lvl="1" indent="-342900" algn="just">
                  <a:lnSpc>
                    <a:spcPct val="115000"/>
                  </a:lnSpc>
                  <a:buSzPts val="1100"/>
                  <a:buFont typeface="+mj-lt"/>
                  <a:buAutoNum type="alphaLcPeriod"/>
                </a:pPr>
                <a:r>
                  <a:rPr lang="es-CO" sz="2800" b="1" dirty="0">
                    <a:solidFill>
                      <a:srgbClr val="00B0F0"/>
                    </a:solidFill>
                    <a:ea typeface="Times New Roman" panose="02020603050405020304" pitchFamily="18" charset="0"/>
                    <a:cs typeface="Times New Roman" panose="02020603050405020304" pitchFamily="18" charset="0"/>
                  </a:rPr>
                  <a:t>Sea X</a:t>
                </a:r>
                <a:r>
                  <a:rPr lang="es-CO" sz="2800" b="1" dirty="0">
                    <a:ea typeface="Times New Roman" panose="02020603050405020304" pitchFamily="18" charset="0"/>
                    <a:cs typeface="Times New Roman" panose="02020603050405020304" pitchFamily="18" charset="0"/>
                  </a:rPr>
                  <a:t> = </a:t>
                </a:r>
                <a:r>
                  <a:rPr lang="es-CO" sz="2800" b="1" dirty="0">
                    <a:solidFill>
                      <a:schemeClr val="accent6">
                        <a:lumMod val="50000"/>
                      </a:schemeClr>
                    </a:solidFill>
                    <a:ea typeface="Times New Roman" panose="02020603050405020304" pitchFamily="18" charset="0"/>
                    <a:cs typeface="Times New Roman" panose="02020603050405020304" pitchFamily="18" charset="0"/>
                  </a:rPr>
                  <a:t># de triunfos del equipo B en la Serie NBA antes de que el equipo A obtenga su cuarta victoria</a:t>
                </a:r>
                <a:endParaRPr lang="es-CO" sz="2800" b="1" dirty="0">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chemeClr val="accent6">
                        <a:lumMod val="50000"/>
                      </a:schemeClr>
                    </a:solidFill>
                    <a:ea typeface="Times New Roman" panose="02020603050405020304" pitchFamily="18" charset="0"/>
                    <a:cs typeface="Times New Roman" panose="02020603050405020304" pitchFamily="18" charset="0"/>
                  </a:rPr>
                  <a:t>X tiene distribución Binomial negativa de parámetros </a:t>
                </a:r>
                <a:r>
                  <a:rPr lang="es-CO" sz="2800" b="1" dirty="0">
                    <a:solidFill>
                      <a:srgbClr val="C00000"/>
                    </a:solidFill>
                    <a:ea typeface="Times New Roman" panose="02020603050405020304" pitchFamily="18" charset="0"/>
                    <a:cs typeface="Times New Roman" panose="02020603050405020304" pitchFamily="18" charset="0"/>
                  </a:rPr>
                  <a:t>r =4</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m:rPr>
                              <m:brk m:alnAt="7"/>
                            </m:rPr>
                            <a:rPr lang="es-CO" sz="2800" b="1" i="1">
                              <a:solidFill>
                                <a:srgbClr val="C00000"/>
                              </a:solidFill>
                              <a:latin typeface="Cambria Math" panose="02040503050406030204" pitchFamily="18" charset="0"/>
                              <a:cs typeface="Times New Roman" panose="02020603050405020304" pitchFamily="18" charset="0"/>
                            </a:rPr>
                            <m:t>𝒙</m:t>
                          </m:r>
                          <m:r>
                            <a:rPr lang="es-CO" sz="2800" b="1" i="1">
                              <a:solidFill>
                                <a:srgbClr val="C00000"/>
                              </a:solidFill>
                              <a:latin typeface="Cambria Math" panose="02040503050406030204" pitchFamily="18" charset="0"/>
                              <a:cs typeface="Times New Roman" panose="02020603050405020304" pitchFamily="18" charset="0"/>
                            </a:rPr>
                            <m:t>+</m:t>
                          </m:r>
                          <m:r>
                            <a:rPr lang="es-CO" sz="2800" b="1" i="1">
                              <a:solidFill>
                                <a:srgbClr val="C00000"/>
                              </a:solidFill>
                              <a:latin typeface="Cambria Math" panose="02040503050406030204" pitchFamily="18" charset="0"/>
                              <a:cs typeface="Times New Roman" panose="02020603050405020304" pitchFamily="18" charset="0"/>
                            </a:rPr>
                            <m:t>𝒓</m:t>
                          </m:r>
                          <m:r>
                            <a:rPr lang="es-CO" sz="2800" b="1" i="1">
                              <a:solidFill>
                                <a:srgbClr val="C00000"/>
                              </a:solidFill>
                              <a:latin typeface="Cambria Math" panose="02040503050406030204" pitchFamily="18" charset="0"/>
                              <a:cs typeface="Times New Roman" panose="02020603050405020304" pitchFamily="18" charset="0"/>
                            </a:rPr>
                            <m:t>−</m:t>
                          </m:r>
                          <m:r>
                            <a:rPr lang="es-CO" sz="2800" b="1" i="1">
                              <a:solidFill>
                                <a:srgbClr val="C00000"/>
                              </a:solidFill>
                              <a:latin typeface="Cambria Math" panose="02040503050406030204" pitchFamily="18" charset="0"/>
                              <a:cs typeface="Times New Roman" panose="02020603050405020304" pitchFamily="18" charset="0"/>
                            </a:rPr>
                            <m:t>𝟏</m:t>
                          </m:r>
                        </m:e>
                      </m:mr>
                      <m:mr>
                        <m:e>
                          <m:r>
                            <a:rPr lang="es-CO" sz="2800" b="1" i="1">
                              <a:solidFill>
                                <a:srgbClr val="C00000"/>
                              </a:solidFill>
                              <a:latin typeface="Cambria Math" panose="02040503050406030204" pitchFamily="18" charset="0"/>
                              <a:cs typeface="Times New Roman" panose="02020603050405020304" pitchFamily="18" charset="0"/>
                            </a:rPr>
                            <m:t>𝒓</m:t>
                          </m:r>
                          <m:r>
                            <a:rPr lang="es-CO" sz="2800" b="1" i="1">
                              <a:solidFill>
                                <a:srgbClr val="C00000"/>
                              </a:solidFill>
                              <a:latin typeface="Cambria Math" panose="02040503050406030204" pitchFamily="18" charset="0"/>
                              <a:cs typeface="Times New Roman" panose="02020603050405020304" pitchFamily="18" charset="0"/>
                            </a:rPr>
                            <m:t>−</m:t>
                          </m:r>
                          <m:r>
                            <a:rPr lang="es-CO" sz="2800" b="1" i="1">
                              <a:solidFill>
                                <a:srgbClr val="C00000"/>
                              </a:solidFill>
                              <a:latin typeface="Cambria Math" panose="02040503050406030204" pitchFamily="18" charset="0"/>
                              <a:cs typeface="Times New Roman" panose="02020603050405020304" pitchFamily="18" charset="0"/>
                            </a:rPr>
                            <m:t>𝟏</m:t>
                          </m:r>
                        </m:e>
                      </m:mr>
                    </m:m>
                  </m:oMath>
                </a14:m>
                <a:r>
                  <a:rPr lang="es-CO" sz="2800" b="1" dirty="0">
                    <a:solidFill>
                      <a:srgbClr val="C00000"/>
                    </a:solidFill>
                    <a:ea typeface="Times New Roman" panose="02020603050405020304" pitchFamily="18" charset="0"/>
                    <a:cs typeface="Times New Roman" panose="02020603050405020304" pitchFamily="18" charset="0"/>
                  </a:rPr>
                  <a:t>) *</a:t>
                </a:r>
                <a:r>
                  <a:rPr lang="es-CO" sz="2800" b="1" dirty="0" err="1">
                    <a:solidFill>
                      <a:srgbClr val="C00000"/>
                    </a:solidFill>
                    <a:ea typeface="Times New Roman" panose="02020603050405020304" pitchFamily="18" charset="0"/>
                    <a:cs typeface="Times New Roman" panose="02020603050405020304" pitchFamily="18" charset="0"/>
                  </a:rPr>
                  <a:t>p</a:t>
                </a:r>
                <a:r>
                  <a:rPr lang="es-CO" sz="2800" b="1" baseline="30000" dirty="0" err="1">
                    <a:solidFill>
                      <a:srgbClr val="C00000"/>
                    </a:solidFill>
                    <a:ea typeface="Times New Roman" panose="02020603050405020304" pitchFamily="18" charset="0"/>
                    <a:cs typeface="Times New Roman" panose="02020603050405020304" pitchFamily="18" charset="0"/>
                  </a:rPr>
                  <a:t>r</a:t>
                </a:r>
                <a:r>
                  <a:rPr lang="es-CO" sz="2800" b="1" dirty="0">
                    <a:solidFill>
                      <a:srgbClr val="C00000"/>
                    </a:solidFill>
                    <a:ea typeface="Times New Roman" panose="02020603050405020304" pitchFamily="18" charset="0"/>
                    <a:cs typeface="Times New Roman" panose="02020603050405020304" pitchFamily="18" charset="0"/>
                  </a:rPr>
                  <a:t> * (1-p)</a:t>
                </a:r>
                <a:r>
                  <a:rPr lang="es-CO" sz="2800" b="1" baseline="30000" dirty="0">
                    <a:solidFill>
                      <a:srgbClr val="C00000"/>
                    </a:solidFill>
                    <a:ea typeface="Times New Roman" panose="02020603050405020304" pitchFamily="18" charset="0"/>
                    <a:cs typeface="Times New Roman" panose="02020603050405020304" pitchFamily="18" charset="0"/>
                  </a:rPr>
                  <a:t>x</a:t>
                </a:r>
                <a:r>
                  <a:rPr lang="es-CO" sz="2800" b="1" dirty="0">
                    <a:solidFill>
                      <a:srgbClr val="C00000"/>
                    </a:solidFill>
                    <a:ea typeface="Times New Roman" panose="02020603050405020304" pitchFamily="18" charset="0"/>
                    <a:cs typeface="Times New Roman" panose="02020603050405020304" pitchFamily="18" charset="0"/>
                  </a:rPr>
                  <a:t>, x= 0, 1, 2, …</a:t>
                </a:r>
                <a:r>
                  <a:rPr lang="es-CO" sz="2800" b="1" baseline="30000" dirty="0">
                    <a:solidFill>
                      <a:srgbClr val="C00000"/>
                    </a:solidFill>
                    <a:ea typeface="Times New Roman" panose="02020603050405020304" pitchFamily="18" charset="0"/>
                    <a:cs typeface="Times New Roman" panose="02020603050405020304" pitchFamily="18" charset="0"/>
                  </a:rPr>
                  <a:t> </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800" b="1" i="1" smtClean="0">
                            <a:solidFill>
                              <a:srgbClr val="C00000"/>
                            </a:solidFill>
                            <a:latin typeface="Cambria Math" panose="02040503050406030204" pitchFamily="18" charset="0"/>
                            <a:cs typeface="Times New Roman" panose="02020603050405020304" pitchFamily="18" charset="0"/>
                          </a:rPr>
                        </m:ctrlPr>
                      </m:mPr>
                      <m:mr>
                        <m:e>
                          <m:r>
                            <m:rPr>
                              <m:brk m:alnAt="7"/>
                            </m:rPr>
                            <a:rPr lang="es-CO" sz="2800" b="1" i="1">
                              <a:solidFill>
                                <a:srgbClr val="C00000"/>
                              </a:solidFill>
                              <a:latin typeface="Cambria Math" panose="02040503050406030204" pitchFamily="18" charset="0"/>
                              <a:cs typeface="Times New Roman" panose="02020603050405020304" pitchFamily="18" charset="0"/>
                            </a:rPr>
                            <m:t>𝒙</m:t>
                          </m:r>
                          <m:r>
                            <a:rPr lang="es-CO" sz="2800" b="1" i="1">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𝟑</m:t>
                          </m:r>
                        </m:e>
                      </m:mr>
                      <m:mr>
                        <m:e>
                          <m:r>
                            <a:rPr lang="es-CO" sz="2800" b="1" i="1" smtClean="0">
                              <a:solidFill>
                                <a:srgbClr val="C00000"/>
                              </a:solidFill>
                              <a:latin typeface="Cambria Math" panose="02040503050406030204" pitchFamily="18" charset="0"/>
                              <a:cs typeface="Times New Roman" panose="02020603050405020304" pitchFamily="18" charset="0"/>
                            </a:rPr>
                            <m:t>𝟑</m:t>
                          </m:r>
                        </m:e>
                      </m:mr>
                    </m:m>
                  </m:oMath>
                </a14:m>
                <a:r>
                  <a:rPr lang="es-CO" sz="2800" b="1" dirty="0">
                    <a:solidFill>
                      <a:srgbClr val="C00000"/>
                    </a:solidFill>
                    <a:ea typeface="Times New Roman" panose="02020603050405020304" pitchFamily="18" charset="0"/>
                    <a:cs typeface="Times New Roman" panose="02020603050405020304" pitchFamily="18" charset="0"/>
                  </a:rPr>
                  <a:t>) *(0.55)</a:t>
                </a:r>
                <a:r>
                  <a:rPr lang="es-CO" sz="2800" b="1" baseline="30000" dirty="0">
                    <a:solidFill>
                      <a:srgbClr val="C00000"/>
                    </a:solidFill>
                    <a:ea typeface="Times New Roman" panose="02020603050405020304" pitchFamily="18" charset="0"/>
                    <a:cs typeface="Times New Roman" panose="02020603050405020304" pitchFamily="18" charset="0"/>
                  </a:rPr>
                  <a:t>4</a:t>
                </a:r>
                <a:r>
                  <a:rPr lang="es-CO" sz="2800" b="1" dirty="0">
                    <a:solidFill>
                      <a:srgbClr val="C00000"/>
                    </a:solidFill>
                    <a:ea typeface="Times New Roman" panose="02020603050405020304" pitchFamily="18" charset="0"/>
                    <a:cs typeface="Times New Roman" panose="02020603050405020304" pitchFamily="18" charset="0"/>
                  </a:rPr>
                  <a:t>* (0. 45)</a:t>
                </a:r>
                <a:r>
                  <a:rPr lang="es-CO" sz="2800" b="1" baseline="30000" dirty="0">
                    <a:solidFill>
                      <a:srgbClr val="C00000"/>
                    </a:solidFill>
                    <a:ea typeface="Times New Roman" panose="02020603050405020304" pitchFamily="18" charset="0"/>
                    <a:cs typeface="Times New Roman" panose="02020603050405020304" pitchFamily="18" charset="0"/>
                  </a:rPr>
                  <a:t>x</a:t>
                </a:r>
                <a:r>
                  <a:rPr lang="es-CO" sz="2800" b="1" dirty="0">
                    <a:solidFill>
                      <a:srgbClr val="C00000"/>
                    </a:solidFill>
                    <a:ea typeface="Times New Roman" panose="02020603050405020304" pitchFamily="18" charset="0"/>
                    <a:cs typeface="Times New Roman" panose="02020603050405020304" pitchFamily="18" charset="0"/>
                  </a:rPr>
                  <a:t>, x= 0, 1, 2, …</a:t>
                </a:r>
                <a:r>
                  <a:rPr lang="es-CO" sz="2800" b="1" baseline="30000" dirty="0">
                    <a:solidFill>
                      <a:srgbClr val="C00000"/>
                    </a:solidFill>
                    <a:ea typeface="Times New Roman" panose="02020603050405020304" pitchFamily="18" charset="0"/>
                    <a:cs typeface="Times New Roman" panose="02020603050405020304" pitchFamily="18" charset="0"/>
                  </a:rPr>
                  <a:t> </a:t>
                </a:r>
                <a:endParaRPr lang="es-CO" sz="28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c. Nos piden, </a:t>
                </a:r>
                <a:r>
                  <a:rPr lang="es-CO" sz="2800" b="1" dirty="0">
                    <a:solidFill>
                      <a:srgbClr val="C00000"/>
                    </a:solidFill>
                    <a:ea typeface="Times New Roman" panose="02020603050405020304" pitchFamily="18" charset="0"/>
                    <a:cs typeface="Times New Roman" panose="02020603050405020304" pitchFamily="18" charset="0"/>
                  </a:rPr>
                  <a:t>P{X≤3} = P{X=0} + P{X=1}+ P{X=2}+ P{X=3} </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a:rPr lang="es-CO" sz="2800" b="1" i="1">
                              <a:solidFill>
                                <a:srgbClr val="C00000"/>
                              </a:solidFill>
                              <a:latin typeface="Cambria Math" panose="02040503050406030204" pitchFamily="18" charset="0"/>
                              <a:cs typeface="Times New Roman" panose="02020603050405020304" pitchFamily="18" charset="0"/>
                            </a:rPr>
                            <m:t>𝟑</m:t>
                          </m:r>
                        </m:e>
                      </m:mr>
                      <m:mr>
                        <m:e>
                          <m:r>
                            <a:rPr lang="es-CO" sz="2800" b="1" i="1">
                              <a:solidFill>
                                <a:srgbClr val="C00000"/>
                              </a:solidFill>
                              <a:latin typeface="Cambria Math" panose="02040503050406030204" pitchFamily="18" charset="0"/>
                              <a:cs typeface="Times New Roman" panose="02020603050405020304" pitchFamily="18" charset="0"/>
                            </a:rPr>
                            <m:t>𝟑</m:t>
                          </m:r>
                        </m:e>
                      </m:mr>
                    </m:m>
                  </m:oMath>
                </a14:m>
                <a:r>
                  <a:rPr lang="es-CO" sz="2800" b="1" dirty="0">
                    <a:solidFill>
                      <a:srgbClr val="C00000"/>
                    </a:solidFill>
                    <a:ea typeface="Times New Roman" panose="02020603050405020304" pitchFamily="18" charset="0"/>
                    <a:cs typeface="Times New Roman" panose="02020603050405020304" pitchFamily="18" charset="0"/>
                  </a:rPr>
                  <a:t>) *(0.55)</a:t>
                </a:r>
                <a:r>
                  <a:rPr lang="es-CO" sz="2800" b="1" baseline="30000" dirty="0">
                    <a:solidFill>
                      <a:srgbClr val="C00000"/>
                    </a:solidFill>
                    <a:ea typeface="Times New Roman" panose="02020603050405020304" pitchFamily="18" charset="0"/>
                    <a:cs typeface="Times New Roman" panose="02020603050405020304" pitchFamily="18" charset="0"/>
                  </a:rPr>
                  <a:t>4</a:t>
                </a:r>
                <a:r>
                  <a:rPr lang="es-CO" sz="2800" b="1" dirty="0">
                    <a:solidFill>
                      <a:srgbClr val="C00000"/>
                    </a:solidFill>
                    <a:ea typeface="Times New Roman" panose="02020603050405020304" pitchFamily="18" charset="0"/>
                    <a:cs typeface="Times New Roman" panose="02020603050405020304" pitchFamily="18" charset="0"/>
                  </a:rPr>
                  <a:t>* (0. 45)</a:t>
                </a:r>
                <a:r>
                  <a:rPr lang="es-CO" sz="2800" b="1" baseline="30000" dirty="0">
                    <a:solidFill>
                      <a:srgbClr val="C00000"/>
                    </a:solidFill>
                    <a:ea typeface="Times New Roman" panose="02020603050405020304" pitchFamily="18" charset="0"/>
                    <a:cs typeface="Times New Roman" panose="02020603050405020304" pitchFamily="18" charset="0"/>
                  </a:rPr>
                  <a:t>0</a:t>
                </a:r>
                <a:r>
                  <a:rPr lang="es-CO" sz="2800" b="1" dirty="0">
                    <a:solidFill>
                      <a:srgbClr val="C00000"/>
                    </a:solidFill>
                    <a:ea typeface="Times New Roman" panose="02020603050405020304" pitchFamily="18" charset="0"/>
                    <a:cs typeface="Times New Roman" panose="02020603050405020304" pitchFamily="18" charset="0"/>
                  </a:rPr>
                  <a:t>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a:rPr lang="es-CO" sz="2800" b="1" i="1" smtClean="0">
                              <a:solidFill>
                                <a:srgbClr val="C00000"/>
                              </a:solidFill>
                              <a:latin typeface="Cambria Math" panose="02040503050406030204" pitchFamily="18" charset="0"/>
                              <a:cs typeface="Times New Roman" panose="02020603050405020304" pitchFamily="18" charset="0"/>
                            </a:rPr>
                            <m:t>𝟒</m:t>
                          </m:r>
                        </m:e>
                      </m:mr>
                      <m:mr>
                        <m:e>
                          <m:r>
                            <a:rPr lang="es-CO" sz="2800" b="1" i="1">
                              <a:solidFill>
                                <a:srgbClr val="C00000"/>
                              </a:solidFill>
                              <a:latin typeface="Cambria Math" panose="02040503050406030204" pitchFamily="18" charset="0"/>
                              <a:cs typeface="Times New Roman" panose="02020603050405020304" pitchFamily="18" charset="0"/>
                            </a:rPr>
                            <m:t>𝟑</m:t>
                          </m:r>
                        </m:e>
                      </m:mr>
                    </m:m>
                  </m:oMath>
                </a14:m>
                <a:r>
                  <a:rPr lang="es-CO" sz="2800" b="1" dirty="0">
                    <a:solidFill>
                      <a:srgbClr val="C00000"/>
                    </a:solidFill>
                    <a:ea typeface="Times New Roman" panose="02020603050405020304" pitchFamily="18" charset="0"/>
                    <a:cs typeface="Times New Roman" panose="02020603050405020304" pitchFamily="18" charset="0"/>
                  </a:rPr>
                  <a:t>) *(0.55)</a:t>
                </a:r>
                <a:r>
                  <a:rPr lang="es-CO" sz="2800" b="1" baseline="30000" dirty="0">
                    <a:solidFill>
                      <a:srgbClr val="C00000"/>
                    </a:solidFill>
                    <a:ea typeface="Times New Roman" panose="02020603050405020304" pitchFamily="18" charset="0"/>
                    <a:cs typeface="Times New Roman" panose="02020603050405020304" pitchFamily="18" charset="0"/>
                  </a:rPr>
                  <a:t>4</a:t>
                </a:r>
                <a:r>
                  <a:rPr lang="es-CO" sz="2800" b="1" dirty="0">
                    <a:solidFill>
                      <a:srgbClr val="C00000"/>
                    </a:solidFill>
                    <a:ea typeface="Times New Roman" panose="02020603050405020304" pitchFamily="18" charset="0"/>
                    <a:cs typeface="Times New Roman" panose="02020603050405020304" pitchFamily="18" charset="0"/>
                  </a:rPr>
                  <a:t>* (0. 45)</a:t>
                </a:r>
                <a:r>
                  <a:rPr lang="es-CO" sz="2800" b="1" baseline="30000" dirty="0">
                    <a:solidFill>
                      <a:srgbClr val="C00000"/>
                    </a:solidFill>
                    <a:ea typeface="Times New Roman" panose="02020603050405020304" pitchFamily="18" charset="0"/>
                    <a:cs typeface="Times New Roman" panose="02020603050405020304" pitchFamily="18" charset="0"/>
                  </a:rPr>
                  <a:t>1</a:t>
                </a:r>
                <a:r>
                  <a:rPr lang="es-CO" sz="2800" b="1" dirty="0">
                    <a:solidFill>
                      <a:srgbClr val="C00000"/>
                    </a:solidFill>
                    <a:ea typeface="Times New Roman" panose="02020603050405020304" pitchFamily="18" charset="0"/>
                    <a:cs typeface="Times New Roman" panose="02020603050405020304" pitchFamily="18" charset="0"/>
                  </a:rPr>
                  <a:t>+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a:rPr lang="es-CO" sz="2800" b="1" i="1" smtClean="0">
                              <a:solidFill>
                                <a:srgbClr val="C00000"/>
                              </a:solidFill>
                              <a:latin typeface="Cambria Math" panose="02040503050406030204" pitchFamily="18" charset="0"/>
                              <a:cs typeface="Times New Roman" panose="02020603050405020304" pitchFamily="18" charset="0"/>
                            </a:rPr>
                            <m:t>𝟓</m:t>
                          </m:r>
                        </m:e>
                      </m:mr>
                      <m:mr>
                        <m:e>
                          <m:r>
                            <a:rPr lang="es-CO" sz="2800" b="1" i="1">
                              <a:solidFill>
                                <a:srgbClr val="C00000"/>
                              </a:solidFill>
                              <a:latin typeface="Cambria Math" panose="02040503050406030204" pitchFamily="18" charset="0"/>
                              <a:cs typeface="Times New Roman" panose="02020603050405020304" pitchFamily="18" charset="0"/>
                            </a:rPr>
                            <m:t>𝟑</m:t>
                          </m:r>
                        </m:e>
                      </m:mr>
                    </m:m>
                  </m:oMath>
                </a14:m>
                <a:r>
                  <a:rPr lang="es-CO" sz="2800" b="1" dirty="0">
                    <a:solidFill>
                      <a:srgbClr val="C00000"/>
                    </a:solidFill>
                    <a:ea typeface="Times New Roman" panose="02020603050405020304" pitchFamily="18" charset="0"/>
                    <a:cs typeface="Times New Roman" panose="02020603050405020304" pitchFamily="18" charset="0"/>
                  </a:rPr>
                  <a:t>) *(0.55)</a:t>
                </a:r>
                <a:r>
                  <a:rPr lang="es-CO" sz="2800" b="1" baseline="30000" dirty="0">
                    <a:solidFill>
                      <a:srgbClr val="C00000"/>
                    </a:solidFill>
                    <a:ea typeface="Times New Roman" panose="02020603050405020304" pitchFamily="18" charset="0"/>
                    <a:cs typeface="Times New Roman" panose="02020603050405020304" pitchFamily="18" charset="0"/>
                  </a:rPr>
                  <a:t>4</a:t>
                </a:r>
                <a:r>
                  <a:rPr lang="es-CO" sz="2800" b="1" dirty="0">
                    <a:solidFill>
                      <a:srgbClr val="C00000"/>
                    </a:solidFill>
                    <a:ea typeface="Times New Roman" panose="02020603050405020304" pitchFamily="18" charset="0"/>
                    <a:cs typeface="Times New Roman" panose="02020603050405020304" pitchFamily="18" charset="0"/>
                  </a:rPr>
                  <a:t>* (0. 45)</a:t>
                </a:r>
                <a:r>
                  <a:rPr lang="es-CO" sz="2800" b="1" baseline="30000" dirty="0">
                    <a:solidFill>
                      <a:srgbClr val="C00000"/>
                    </a:solidFill>
                    <a:ea typeface="Times New Roman" panose="02020603050405020304" pitchFamily="18" charset="0"/>
                    <a:cs typeface="Times New Roman" panose="02020603050405020304" pitchFamily="18" charset="0"/>
                  </a:rPr>
                  <a:t>2</a:t>
                </a:r>
                <a:r>
                  <a:rPr lang="es-CO" sz="2800" b="1" dirty="0">
                    <a:solidFill>
                      <a:srgbClr val="C00000"/>
                    </a:solidFill>
                    <a:ea typeface="Times New Roman" panose="02020603050405020304" pitchFamily="18" charset="0"/>
                    <a:cs typeface="Times New Roman" panose="02020603050405020304" pitchFamily="18" charset="0"/>
                  </a:rPr>
                  <a:t>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a:rPr lang="es-CO" sz="2800" b="1" i="1" smtClean="0">
                              <a:solidFill>
                                <a:srgbClr val="C00000"/>
                              </a:solidFill>
                              <a:latin typeface="Cambria Math" panose="02040503050406030204" pitchFamily="18" charset="0"/>
                              <a:cs typeface="Times New Roman" panose="02020603050405020304" pitchFamily="18" charset="0"/>
                            </a:rPr>
                            <m:t>𝟔</m:t>
                          </m:r>
                        </m:e>
                      </m:mr>
                      <m:mr>
                        <m:e>
                          <m:r>
                            <a:rPr lang="es-CO" sz="2800" b="1" i="1">
                              <a:solidFill>
                                <a:srgbClr val="C00000"/>
                              </a:solidFill>
                              <a:latin typeface="Cambria Math" panose="02040503050406030204" pitchFamily="18" charset="0"/>
                              <a:cs typeface="Times New Roman" panose="02020603050405020304" pitchFamily="18" charset="0"/>
                            </a:rPr>
                            <m:t>𝟑</m:t>
                          </m:r>
                        </m:e>
                      </m:mr>
                    </m:m>
                  </m:oMath>
                </a14:m>
                <a:r>
                  <a:rPr lang="es-CO" sz="2800" b="1" dirty="0">
                    <a:solidFill>
                      <a:srgbClr val="C00000"/>
                    </a:solidFill>
                    <a:ea typeface="Times New Roman" panose="02020603050405020304" pitchFamily="18" charset="0"/>
                    <a:cs typeface="Times New Roman" panose="02020603050405020304" pitchFamily="18" charset="0"/>
                  </a:rPr>
                  <a:t>) *(0.55)</a:t>
                </a:r>
                <a:r>
                  <a:rPr lang="es-CO" sz="2800" b="1" baseline="30000" dirty="0">
                    <a:solidFill>
                      <a:srgbClr val="C00000"/>
                    </a:solidFill>
                    <a:ea typeface="Times New Roman" panose="02020603050405020304" pitchFamily="18" charset="0"/>
                    <a:cs typeface="Times New Roman" panose="02020603050405020304" pitchFamily="18" charset="0"/>
                  </a:rPr>
                  <a:t>4</a:t>
                </a:r>
                <a:r>
                  <a:rPr lang="es-CO" sz="2800" b="1" dirty="0">
                    <a:solidFill>
                      <a:srgbClr val="C00000"/>
                    </a:solidFill>
                    <a:ea typeface="Times New Roman" panose="02020603050405020304" pitchFamily="18" charset="0"/>
                    <a:cs typeface="Times New Roman" panose="02020603050405020304" pitchFamily="18" charset="0"/>
                  </a:rPr>
                  <a:t>* (0. 45)</a:t>
                </a:r>
                <a:r>
                  <a:rPr lang="es-CO" sz="2800" b="1" baseline="30000" dirty="0">
                    <a:solidFill>
                      <a:srgbClr val="C00000"/>
                    </a:solidFill>
                    <a:ea typeface="Times New Roman" panose="02020603050405020304" pitchFamily="18" charset="0"/>
                    <a:cs typeface="Times New Roman" panose="02020603050405020304" pitchFamily="18" charset="0"/>
                  </a:rPr>
                  <a:t>3 </a:t>
                </a:r>
                <a:r>
                  <a:rPr lang="es-CO" sz="2800" b="1" dirty="0">
                    <a:solidFill>
                      <a:srgbClr val="C00000"/>
                    </a:solidFill>
                    <a:ea typeface="Times New Roman" panose="02020603050405020304" pitchFamily="18" charset="0"/>
                    <a:cs typeface="Times New Roman" panose="02020603050405020304" pitchFamily="18" charset="0"/>
                  </a:rPr>
                  <a:t>=  0.6089</a:t>
                </a:r>
                <a:endParaRPr lang="es-CO" sz="32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solidFill>
                    <a:srgbClr val="00B0F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510748"/>
                <a:ext cx="10375900" cy="7580665"/>
              </a:xfrm>
              <a:prstGeom prst="rect">
                <a:avLst/>
              </a:prstGeom>
              <a:blipFill>
                <a:blip r:embed="rId2"/>
                <a:stretch>
                  <a:fillRect r="-1234"/>
                </a:stretch>
              </a:blipFill>
            </p:spPr>
            <p:txBody>
              <a:bodyPr/>
              <a:lstStyle/>
              <a:p>
                <a:r>
                  <a:rPr lang="es-CO">
                    <a:noFill/>
                  </a:rPr>
                  <a:t> </a:t>
                </a:r>
              </a:p>
            </p:txBody>
          </p:sp>
        </mc:Fallback>
      </mc:AlternateContent>
    </p:spTree>
    <p:extLst>
      <p:ext uri="{BB962C8B-B14F-4D97-AF65-F5344CB8AC3E}">
        <p14:creationId xmlns:p14="http://schemas.microsoft.com/office/powerpoint/2010/main" val="100517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wd">
                                    <p:tmAbs val="5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1001"/>
                            </p:stCondLst>
                            <p:childTnLst>
                              <p:par>
                                <p:cTn id="8" presetID="1" presetClass="entr" presetSubtype="0" fill="hold" nodeType="afterEffect">
                                  <p:stCondLst>
                                    <p:cond delay="0"/>
                                  </p:stCondLst>
                                  <p:iterate type="wd">
                                    <p:tmAbs val="5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8502"/>
                            </p:stCondLst>
                            <p:childTnLst>
                              <p:par>
                                <p:cTn id="11" presetID="1" presetClass="entr" presetSubtype="0" fill="hold" nodeType="afterEffect">
                                  <p:stCondLst>
                                    <p:cond delay="0"/>
                                  </p:stCondLst>
                                  <p:iterate type="wd">
                                    <p:tmAbs val="5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19503"/>
                            </p:stCondLst>
                            <p:childTnLst>
                              <p:par>
                                <p:cTn id="14" presetID="1" presetClass="entr" presetSubtype="0" fill="hold" nodeType="afterEffect">
                                  <p:stCondLst>
                                    <p:cond delay="0"/>
                                  </p:stCondLst>
                                  <p:iterate type="wd">
                                    <p:tmAbs val="500"/>
                                  </p:iterate>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24004"/>
                            </p:stCondLst>
                            <p:childTnLst>
                              <p:par>
                                <p:cTn id="17" presetID="1" presetClass="entr" presetSubtype="0" fill="hold" nodeType="afterEffect">
                                  <p:stCondLst>
                                    <p:cond delay="0"/>
                                  </p:stCondLst>
                                  <p:iterate type="wd">
                                    <p:tmAbs val="500"/>
                                  </p:iterate>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29005"/>
                            </p:stCondLst>
                            <p:childTnLst>
                              <p:par>
                                <p:cTn id="20" presetID="1" presetClass="entr" presetSubtype="0" fill="hold" nodeType="afterEffect">
                                  <p:stCondLst>
                                    <p:cond delay="0"/>
                                  </p:stCondLst>
                                  <p:iterate type="wd">
                                    <p:tmAbs val="500"/>
                                  </p:iterate>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34006"/>
                            </p:stCondLst>
                            <p:childTnLst>
                              <p:par>
                                <p:cTn id="23" presetID="1" presetClass="entr" presetSubtype="0" fill="hold" nodeType="afterEffect">
                                  <p:stCondLst>
                                    <p:cond delay="0"/>
                                  </p:stCondLst>
                                  <p:iterate type="wd">
                                    <p:tmAbs val="500"/>
                                  </p:iterate>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43007"/>
                            </p:stCondLst>
                            <p:childTnLst>
                              <p:par>
                                <p:cTn id="26" presetID="1" presetClass="entr" presetSubtype="0" fill="hold" nodeType="afterEffect">
                                  <p:stCondLst>
                                    <p:cond delay="0"/>
                                  </p:stCondLst>
                                  <p:iterate type="wd">
                                    <p:tmAbs val="500"/>
                                  </p:iterate>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510748"/>
                <a:ext cx="10375900" cy="7155933"/>
              </a:xfrm>
              <a:prstGeom prst="rect">
                <a:avLst/>
              </a:prstGeom>
            </p:spPr>
            <p:txBody>
              <a:bodyPr wrap="square">
                <a:spAutoFit/>
              </a:bodyPr>
              <a:lstStyle/>
              <a:p>
                <a:pPr algn="ctr">
                  <a:lnSpc>
                    <a:spcPct val="115000"/>
                  </a:lnSpc>
                  <a:buSzPts val="1100"/>
                </a:pPr>
                <a14:m>
                  <m:oMathPara xmlns:m="http://schemas.openxmlformats.org/officeDocument/2006/math">
                    <m:oMathParaPr>
                      <m:jc m:val="centerGroup"/>
                    </m:oMathParaPr>
                    <m:oMath xmlns:m="http://schemas.openxmlformats.org/officeDocument/2006/math">
                      <m:r>
                        <m:rPr>
                          <m:nor/>
                        </m:rPr>
                        <a:rPr lang="es-CO" sz="3200" b="1" dirty="0" smtClean="0">
                          <a:solidFill>
                            <a:srgbClr val="C00000"/>
                          </a:solidFill>
                          <a:ea typeface="Times New Roman" panose="02020603050405020304" pitchFamily="18" charset="0"/>
                          <a:cs typeface="Times New Roman" panose="02020603050405020304" pitchFamily="18" charset="0"/>
                        </a:rPr>
                        <m:t>Modelos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Probabil</m:t>
                      </m:r>
                      <m:r>
                        <m:rPr>
                          <m:nor/>
                        </m:rPr>
                        <a:rPr lang="es-CO" sz="3200" b="1" dirty="0" smtClean="0">
                          <a:solidFill>
                            <a:srgbClr val="C00000"/>
                          </a:solidFill>
                          <a:ea typeface="Times New Roman" panose="02020603050405020304" pitchFamily="18" charset="0"/>
                          <a:cs typeface="Times New Roman" panose="02020603050405020304" pitchFamily="18" charset="0"/>
                        </a:rPr>
                        <m:t>í</m:t>
                      </m:r>
                      <m:r>
                        <m:rPr>
                          <m:nor/>
                        </m:rPr>
                        <a:rPr lang="es-CO" sz="3200" b="1" dirty="0" smtClean="0">
                          <a:solidFill>
                            <a:srgbClr val="C00000"/>
                          </a:solidFill>
                          <a:ea typeface="Times New Roman" panose="02020603050405020304" pitchFamily="18" charset="0"/>
                          <a:cs typeface="Times New Roman" panose="02020603050405020304" pitchFamily="18" charset="0"/>
                        </a:rPr>
                        <m:t>sticos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solidFill>
                    <a:srgbClr val="C00000"/>
                  </a:solidFill>
                  <a:ea typeface="Times New Roman" panose="02020603050405020304" pitchFamily="18" charset="0"/>
                  <a:cs typeface="Times New Roman" panose="02020603050405020304" pitchFamily="18" charset="0"/>
                </a:endParaRPr>
              </a:p>
              <a:p>
                <a:pPr algn="ctr">
                  <a:lnSpc>
                    <a:spcPct val="115000"/>
                  </a:lnSpc>
                  <a:buSzPts val="1100"/>
                </a:pPr>
                <a:endParaRPr lang="es-CO" sz="3200" b="1"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b) ¿Cuál es la probabilidad de que el equipo A gane la serie?</a:t>
                </a:r>
              </a:p>
              <a:p>
                <a:pPr marL="800100" lvl="1" indent="-342900" algn="just">
                  <a:lnSpc>
                    <a:spcPct val="115000"/>
                  </a:lnSpc>
                  <a:buSzPts val="1100"/>
                  <a:buFont typeface="+mj-lt"/>
                  <a:buAutoNum type="alphaLcPeriod"/>
                </a:pPr>
                <a:r>
                  <a:rPr lang="es-CO" sz="2800" b="1" dirty="0">
                    <a:solidFill>
                      <a:srgbClr val="00B0F0"/>
                    </a:solidFill>
                    <a:ea typeface="Times New Roman" panose="02020603050405020304" pitchFamily="18" charset="0"/>
                    <a:cs typeface="Times New Roman" panose="02020603050405020304" pitchFamily="18" charset="0"/>
                  </a:rPr>
                  <a:t>Sea X</a:t>
                </a:r>
                <a:r>
                  <a:rPr lang="es-CO" sz="2800" b="1" dirty="0">
                    <a:ea typeface="Times New Roman" panose="02020603050405020304" pitchFamily="18" charset="0"/>
                    <a:cs typeface="Times New Roman" panose="02020603050405020304" pitchFamily="18" charset="0"/>
                  </a:rPr>
                  <a:t> = el ensayo en el cual ocurre el </a:t>
                </a:r>
                <a:r>
                  <a:rPr lang="es-CO" sz="2800" b="1" dirty="0">
                    <a:solidFill>
                      <a:srgbClr val="7030A0"/>
                    </a:solidFill>
                    <a:ea typeface="Times New Roman" panose="02020603050405020304" pitchFamily="18" charset="0"/>
                    <a:cs typeface="Times New Roman" panose="02020603050405020304" pitchFamily="18" charset="0"/>
                  </a:rPr>
                  <a:t>r – </a:t>
                </a:r>
                <a:r>
                  <a:rPr lang="es-CO" sz="2800" b="1" dirty="0" err="1">
                    <a:solidFill>
                      <a:srgbClr val="7030A0"/>
                    </a:solidFill>
                    <a:ea typeface="Times New Roman" panose="02020603050405020304" pitchFamily="18" charset="0"/>
                    <a:cs typeface="Times New Roman" panose="02020603050405020304" pitchFamily="18" charset="0"/>
                  </a:rPr>
                  <a:t>ésimo</a:t>
                </a:r>
                <a:r>
                  <a:rPr lang="es-CO" sz="2800" b="1" dirty="0">
                    <a:solidFill>
                      <a:srgbClr val="7030A0"/>
                    </a:solidFill>
                    <a:ea typeface="Times New Roman" panose="02020603050405020304" pitchFamily="18" charset="0"/>
                    <a:cs typeface="Times New Roman" panose="02020603050405020304" pitchFamily="18" charset="0"/>
                  </a:rPr>
                  <a:t> </a:t>
                </a:r>
                <a:r>
                  <a:rPr lang="es-CO" sz="2800" b="1" dirty="0">
                    <a:ea typeface="Times New Roman" panose="02020603050405020304" pitchFamily="18" charset="0"/>
                    <a:cs typeface="Times New Roman" panose="02020603050405020304" pitchFamily="18" charset="0"/>
                  </a:rPr>
                  <a:t>éxito</a:t>
                </a:r>
              </a:p>
              <a:p>
                <a:pPr marL="800100" lvl="1" indent="-342900" algn="just">
                  <a:lnSpc>
                    <a:spcPct val="115000"/>
                  </a:lnSpc>
                  <a:buSzPts val="1100"/>
                  <a:buFont typeface="+mj-lt"/>
                  <a:buAutoNum type="alphaLcPeriod"/>
                </a:pPr>
                <a:r>
                  <a:rPr lang="es-CO" sz="2800" b="1" dirty="0">
                    <a:solidFill>
                      <a:schemeClr val="accent6">
                        <a:lumMod val="50000"/>
                      </a:schemeClr>
                    </a:solidFill>
                    <a:ea typeface="Times New Roman" panose="02020603050405020304" pitchFamily="18" charset="0"/>
                    <a:cs typeface="Times New Roman" panose="02020603050405020304" pitchFamily="18" charset="0"/>
                  </a:rPr>
                  <a:t>X tiene distribución Binomial negativa (II) de parámetros </a:t>
                </a:r>
                <a:r>
                  <a:rPr lang="es-CO" sz="2800" b="1" dirty="0">
                    <a:solidFill>
                      <a:srgbClr val="C00000"/>
                    </a:solidFill>
                    <a:ea typeface="Times New Roman" panose="02020603050405020304" pitchFamily="18" charset="0"/>
                    <a:cs typeface="Times New Roman" panose="02020603050405020304" pitchFamily="18" charset="0"/>
                  </a:rPr>
                  <a:t>r =4</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m:rPr>
                              <m:brk m:alnAt="7"/>
                            </m:rPr>
                            <a:rPr lang="es-CO" sz="2800" b="1" i="1">
                              <a:solidFill>
                                <a:srgbClr val="C00000"/>
                              </a:solidFill>
                              <a:latin typeface="Cambria Math" panose="02040503050406030204" pitchFamily="18" charset="0"/>
                              <a:cs typeface="Times New Roman" panose="02020603050405020304" pitchFamily="18" charset="0"/>
                            </a:rPr>
                            <m:t>𝒙</m:t>
                          </m:r>
                          <m:r>
                            <a:rPr lang="es-CO" sz="2800" b="1" i="1">
                              <a:solidFill>
                                <a:srgbClr val="C00000"/>
                              </a:solidFill>
                              <a:latin typeface="Cambria Math" panose="02040503050406030204" pitchFamily="18" charset="0"/>
                              <a:cs typeface="Times New Roman" panose="02020603050405020304" pitchFamily="18" charset="0"/>
                            </a:rPr>
                            <m:t>−</m:t>
                          </m:r>
                          <m:r>
                            <a:rPr lang="es-CO" sz="2800" b="1" i="1">
                              <a:solidFill>
                                <a:srgbClr val="C00000"/>
                              </a:solidFill>
                              <a:latin typeface="Cambria Math" panose="02040503050406030204" pitchFamily="18" charset="0"/>
                              <a:cs typeface="Times New Roman" panose="02020603050405020304" pitchFamily="18" charset="0"/>
                            </a:rPr>
                            <m:t>𝟏</m:t>
                          </m:r>
                        </m:e>
                      </m:mr>
                      <m:mr>
                        <m:e>
                          <m:r>
                            <a:rPr lang="es-CO" sz="2800" b="1" i="1">
                              <a:solidFill>
                                <a:srgbClr val="C00000"/>
                              </a:solidFill>
                              <a:latin typeface="Cambria Math" panose="02040503050406030204" pitchFamily="18" charset="0"/>
                              <a:cs typeface="Times New Roman" panose="02020603050405020304" pitchFamily="18" charset="0"/>
                            </a:rPr>
                            <m:t>𝒓</m:t>
                          </m:r>
                          <m:r>
                            <a:rPr lang="es-CO" sz="2800" b="1" i="1">
                              <a:solidFill>
                                <a:srgbClr val="C00000"/>
                              </a:solidFill>
                              <a:latin typeface="Cambria Math" panose="02040503050406030204" pitchFamily="18" charset="0"/>
                              <a:cs typeface="Times New Roman" panose="02020603050405020304" pitchFamily="18" charset="0"/>
                            </a:rPr>
                            <m:t>−</m:t>
                          </m:r>
                          <m:r>
                            <a:rPr lang="es-CO" sz="2800" b="1" i="1">
                              <a:solidFill>
                                <a:srgbClr val="C00000"/>
                              </a:solidFill>
                              <a:latin typeface="Cambria Math" panose="02040503050406030204" pitchFamily="18" charset="0"/>
                              <a:cs typeface="Times New Roman" panose="02020603050405020304" pitchFamily="18" charset="0"/>
                            </a:rPr>
                            <m:t>𝟏</m:t>
                          </m:r>
                        </m:e>
                      </m:mr>
                    </m:m>
                  </m:oMath>
                </a14:m>
                <a:r>
                  <a:rPr lang="es-CO" sz="2800" b="1" dirty="0">
                    <a:solidFill>
                      <a:srgbClr val="C00000"/>
                    </a:solidFill>
                    <a:ea typeface="Times New Roman" panose="02020603050405020304" pitchFamily="18" charset="0"/>
                    <a:cs typeface="Times New Roman" panose="02020603050405020304" pitchFamily="18" charset="0"/>
                  </a:rPr>
                  <a:t>) *</a:t>
                </a:r>
                <a:r>
                  <a:rPr lang="es-CO" sz="2800" b="1" dirty="0" err="1">
                    <a:solidFill>
                      <a:srgbClr val="C00000"/>
                    </a:solidFill>
                    <a:ea typeface="Times New Roman" panose="02020603050405020304" pitchFamily="18" charset="0"/>
                    <a:cs typeface="Times New Roman" panose="02020603050405020304" pitchFamily="18" charset="0"/>
                  </a:rPr>
                  <a:t>p</a:t>
                </a:r>
                <a:r>
                  <a:rPr lang="es-CO" sz="2800" b="1" baseline="30000" dirty="0" err="1">
                    <a:solidFill>
                      <a:srgbClr val="C00000"/>
                    </a:solidFill>
                    <a:ea typeface="Times New Roman" panose="02020603050405020304" pitchFamily="18" charset="0"/>
                    <a:cs typeface="Times New Roman" panose="02020603050405020304" pitchFamily="18" charset="0"/>
                  </a:rPr>
                  <a:t>r</a:t>
                </a:r>
                <a:r>
                  <a:rPr lang="es-CO" sz="2800" b="1" dirty="0">
                    <a:solidFill>
                      <a:srgbClr val="C00000"/>
                    </a:solidFill>
                    <a:ea typeface="Times New Roman" panose="02020603050405020304" pitchFamily="18" charset="0"/>
                    <a:cs typeface="Times New Roman" panose="02020603050405020304" pitchFamily="18" charset="0"/>
                  </a:rPr>
                  <a:t> * (1-p)</a:t>
                </a:r>
                <a:r>
                  <a:rPr lang="es-CO" sz="2800" b="1" baseline="30000" dirty="0">
                    <a:solidFill>
                      <a:srgbClr val="C00000"/>
                    </a:solidFill>
                    <a:ea typeface="Times New Roman" panose="02020603050405020304" pitchFamily="18" charset="0"/>
                    <a:cs typeface="Times New Roman" panose="02020603050405020304" pitchFamily="18" charset="0"/>
                  </a:rPr>
                  <a:t>x-r</a:t>
                </a:r>
                <a:r>
                  <a:rPr lang="es-CO" sz="2800" b="1" dirty="0">
                    <a:solidFill>
                      <a:srgbClr val="C00000"/>
                    </a:solidFill>
                    <a:ea typeface="Times New Roman" panose="02020603050405020304" pitchFamily="18" charset="0"/>
                    <a:cs typeface="Times New Roman" panose="02020603050405020304" pitchFamily="18" charset="0"/>
                  </a:rPr>
                  <a:t>, x = r, r+1, r+2, ….</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800" b="1" i="1" smtClean="0">
                            <a:solidFill>
                              <a:srgbClr val="C00000"/>
                            </a:solidFill>
                            <a:latin typeface="Cambria Math" panose="02040503050406030204" pitchFamily="18" charset="0"/>
                            <a:cs typeface="Times New Roman" panose="02020603050405020304" pitchFamily="18" charset="0"/>
                          </a:rPr>
                        </m:ctrlPr>
                      </m:mPr>
                      <m:mr>
                        <m:e>
                          <m:r>
                            <m:rPr>
                              <m:brk m:alnAt="7"/>
                            </m:rPr>
                            <a:rPr lang="es-CO" sz="2800" b="1" i="1">
                              <a:solidFill>
                                <a:srgbClr val="C00000"/>
                              </a:solidFill>
                              <a:latin typeface="Cambria Math" panose="02040503050406030204" pitchFamily="18" charset="0"/>
                              <a:cs typeface="Times New Roman" panose="02020603050405020304" pitchFamily="18" charset="0"/>
                            </a:rPr>
                            <m:t>𝒙</m:t>
                          </m:r>
                          <m:r>
                            <a:rPr lang="es-CO" sz="2800" b="1" i="1" smtClean="0">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𝟏</m:t>
                          </m:r>
                        </m:e>
                      </m:mr>
                      <m:mr>
                        <m:e>
                          <m:r>
                            <a:rPr lang="es-CO" sz="2800" b="1" i="1" smtClean="0">
                              <a:solidFill>
                                <a:srgbClr val="C00000"/>
                              </a:solidFill>
                              <a:latin typeface="Cambria Math" panose="02040503050406030204" pitchFamily="18" charset="0"/>
                              <a:cs typeface="Times New Roman" panose="02020603050405020304" pitchFamily="18" charset="0"/>
                            </a:rPr>
                            <m:t>𝟑</m:t>
                          </m:r>
                        </m:e>
                      </m:mr>
                    </m:m>
                  </m:oMath>
                </a14:m>
                <a:r>
                  <a:rPr lang="es-CO" sz="2800" b="1" dirty="0">
                    <a:solidFill>
                      <a:srgbClr val="C00000"/>
                    </a:solidFill>
                    <a:ea typeface="Times New Roman" panose="02020603050405020304" pitchFamily="18" charset="0"/>
                    <a:cs typeface="Times New Roman" panose="02020603050405020304" pitchFamily="18" charset="0"/>
                  </a:rPr>
                  <a:t>) *(0.55)</a:t>
                </a:r>
                <a:r>
                  <a:rPr lang="es-CO" sz="2800" b="1" baseline="30000" dirty="0">
                    <a:solidFill>
                      <a:srgbClr val="C00000"/>
                    </a:solidFill>
                    <a:ea typeface="Times New Roman" panose="02020603050405020304" pitchFamily="18" charset="0"/>
                    <a:cs typeface="Times New Roman" panose="02020603050405020304" pitchFamily="18" charset="0"/>
                  </a:rPr>
                  <a:t>4</a:t>
                </a:r>
                <a:r>
                  <a:rPr lang="es-CO" sz="2800" b="1" dirty="0">
                    <a:solidFill>
                      <a:srgbClr val="C00000"/>
                    </a:solidFill>
                    <a:ea typeface="Times New Roman" panose="02020603050405020304" pitchFamily="18" charset="0"/>
                    <a:cs typeface="Times New Roman" panose="02020603050405020304" pitchFamily="18" charset="0"/>
                  </a:rPr>
                  <a:t>* (0. 45)</a:t>
                </a:r>
                <a:r>
                  <a:rPr lang="es-CO" sz="2800" b="1" baseline="30000" dirty="0">
                    <a:solidFill>
                      <a:srgbClr val="C00000"/>
                    </a:solidFill>
                    <a:ea typeface="Times New Roman" panose="02020603050405020304" pitchFamily="18" charset="0"/>
                    <a:cs typeface="Times New Roman" panose="02020603050405020304" pitchFamily="18" charset="0"/>
                  </a:rPr>
                  <a:t>x-4</a:t>
                </a:r>
                <a:r>
                  <a:rPr lang="es-CO" sz="2800" b="1" dirty="0">
                    <a:solidFill>
                      <a:srgbClr val="C00000"/>
                    </a:solidFill>
                    <a:ea typeface="Times New Roman" panose="02020603050405020304" pitchFamily="18" charset="0"/>
                    <a:cs typeface="Times New Roman" panose="02020603050405020304" pitchFamily="18" charset="0"/>
                  </a:rPr>
                  <a:t>, x = 4, 5, 6, …</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c. Nos piden, </a:t>
                </a:r>
                <a:r>
                  <a:rPr lang="es-CO" sz="2800" b="1" dirty="0">
                    <a:solidFill>
                      <a:srgbClr val="C00000"/>
                    </a:solidFill>
                    <a:ea typeface="Times New Roman" panose="02020603050405020304" pitchFamily="18" charset="0"/>
                    <a:cs typeface="Times New Roman" panose="02020603050405020304" pitchFamily="18" charset="0"/>
                  </a:rPr>
                  <a:t>P{X ≤ 7 }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a:rPr lang="es-CO" sz="2800" b="1" i="1">
                              <a:solidFill>
                                <a:srgbClr val="C00000"/>
                              </a:solidFill>
                              <a:latin typeface="Cambria Math" panose="02040503050406030204" pitchFamily="18" charset="0"/>
                              <a:cs typeface="Times New Roman" panose="02020603050405020304" pitchFamily="18" charset="0"/>
                            </a:rPr>
                            <m:t>𝟑</m:t>
                          </m:r>
                        </m:e>
                      </m:mr>
                      <m:mr>
                        <m:e>
                          <m:r>
                            <a:rPr lang="es-CO" sz="2800" b="1" i="1">
                              <a:solidFill>
                                <a:srgbClr val="C00000"/>
                              </a:solidFill>
                              <a:latin typeface="Cambria Math" panose="02040503050406030204" pitchFamily="18" charset="0"/>
                              <a:cs typeface="Times New Roman" panose="02020603050405020304" pitchFamily="18" charset="0"/>
                            </a:rPr>
                            <m:t>𝟑</m:t>
                          </m:r>
                        </m:e>
                      </m:mr>
                    </m:m>
                  </m:oMath>
                </a14:m>
                <a:r>
                  <a:rPr lang="es-CO" sz="2800" b="1" dirty="0">
                    <a:solidFill>
                      <a:srgbClr val="C00000"/>
                    </a:solidFill>
                    <a:ea typeface="Times New Roman" panose="02020603050405020304" pitchFamily="18" charset="0"/>
                    <a:cs typeface="Times New Roman" panose="02020603050405020304" pitchFamily="18" charset="0"/>
                  </a:rPr>
                  <a:t>) *(0.55)</a:t>
                </a:r>
                <a:r>
                  <a:rPr lang="es-CO" sz="2800" b="1" baseline="30000" dirty="0">
                    <a:solidFill>
                      <a:srgbClr val="C00000"/>
                    </a:solidFill>
                    <a:ea typeface="Times New Roman" panose="02020603050405020304" pitchFamily="18" charset="0"/>
                    <a:cs typeface="Times New Roman" panose="02020603050405020304" pitchFamily="18" charset="0"/>
                  </a:rPr>
                  <a:t>4</a:t>
                </a:r>
                <a:r>
                  <a:rPr lang="es-CO" sz="2800" b="1" dirty="0">
                    <a:solidFill>
                      <a:srgbClr val="C00000"/>
                    </a:solidFill>
                    <a:ea typeface="Times New Roman" panose="02020603050405020304" pitchFamily="18" charset="0"/>
                    <a:cs typeface="Times New Roman" panose="02020603050405020304" pitchFamily="18" charset="0"/>
                  </a:rPr>
                  <a:t>* (0. 45)</a:t>
                </a:r>
                <a:r>
                  <a:rPr lang="es-CO" sz="2800" b="1" baseline="30000" dirty="0">
                    <a:solidFill>
                      <a:srgbClr val="C00000"/>
                    </a:solidFill>
                    <a:ea typeface="Times New Roman" panose="02020603050405020304" pitchFamily="18" charset="0"/>
                    <a:cs typeface="Times New Roman" panose="02020603050405020304" pitchFamily="18" charset="0"/>
                  </a:rPr>
                  <a:t>0</a:t>
                </a:r>
                <a:r>
                  <a:rPr lang="es-CO" sz="2800" b="1" dirty="0">
                    <a:solidFill>
                      <a:srgbClr val="C00000"/>
                    </a:solidFill>
                    <a:ea typeface="Times New Roman" panose="02020603050405020304" pitchFamily="18" charset="0"/>
                    <a:cs typeface="Times New Roman" panose="02020603050405020304" pitchFamily="18" charset="0"/>
                  </a:rPr>
                  <a:t>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a:rPr lang="es-CO" sz="2800" b="1" i="1" smtClean="0">
                              <a:solidFill>
                                <a:srgbClr val="C00000"/>
                              </a:solidFill>
                              <a:latin typeface="Cambria Math" panose="02040503050406030204" pitchFamily="18" charset="0"/>
                              <a:cs typeface="Times New Roman" panose="02020603050405020304" pitchFamily="18" charset="0"/>
                            </a:rPr>
                            <m:t>𝟒</m:t>
                          </m:r>
                        </m:e>
                      </m:mr>
                      <m:mr>
                        <m:e>
                          <m:r>
                            <a:rPr lang="es-CO" sz="2800" b="1" i="1">
                              <a:solidFill>
                                <a:srgbClr val="C00000"/>
                              </a:solidFill>
                              <a:latin typeface="Cambria Math" panose="02040503050406030204" pitchFamily="18" charset="0"/>
                              <a:cs typeface="Times New Roman" panose="02020603050405020304" pitchFamily="18" charset="0"/>
                            </a:rPr>
                            <m:t>𝟑</m:t>
                          </m:r>
                        </m:e>
                      </m:mr>
                    </m:m>
                  </m:oMath>
                </a14:m>
                <a:r>
                  <a:rPr lang="es-CO" sz="2800" b="1" dirty="0">
                    <a:solidFill>
                      <a:srgbClr val="C00000"/>
                    </a:solidFill>
                    <a:ea typeface="Times New Roman" panose="02020603050405020304" pitchFamily="18" charset="0"/>
                    <a:cs typeface="Times New Roman" panose="02020603050405020304" pitchFamily="18" charset="0"/>
                  </a:rPr>
                  <a:t>) *(0.55)</a:t>
                </a:r>
                <a:r>
                  <a:rPr lang="es-CO" sz="2800" b="1" baseline="30000" dirty="0">
                    <a:solidFill>
                      <a:srgbClr val="C00000"/>
                    </a:solidFill>
                    <a:ea typeface="Times New Roman" panose="02020603050405020304" pitchFamily="18" charset="0"/>
                    <a:cs typeface="Times New Roman" panose="02020603050405020304" pitchFamily="18" charset="0"/>
                  </a:rPr>
                  <a:t>4</a:t>
                </a:r>
                <a:r>
                  <a:rPr lang="es-CO" sz="2800" b="1" dirty="0">
                    <a:solidFill>
                      <a:srgbClr val="C00000"/>
                    </a:solidFill>
                    <a:ea typeface="Times New Roman" panose="02020603050405020304" pitchFamily="18" charset="0"/>
                    <a:cs typeface="Times New Roman" panose="02020603050405020304" pitchFamily="18" charset="0"/>
                  </a:rPr>
                  <a:t>* (0. 45)</a:t>
                </a:r>
                <a:r>
                  <a:rPr lang="es-CO" sz="2800" b="1" baseline="30000" dirty="0">
                    <a:solidFill>
                      <a:srgbClr val="C00000"/>
                    </a:solidFill>
                    <a:ea typeface="Times New Roman" panose="02020603050405020304" pitchFamily="18" charset="0"/>
                    <a:cs typeface="Times New Roman" panose="02020603050405020304" pitchFamily="18" charset="0"/>
                  </a:rPr>
                  <a:t>1</a:t>
                </a:r>
                <a:r>
                  <a:rPr lang="es-CO" sz="2800" b="1" dirty="0">
                    <a:solidFill>
                      <a:srgbClr val="C00000"/>
                    </a:solidFill>
                    <a:ea typeface="Times New Roman" panose="02020603050405020304" pitchFamily="18" charset="0"/>
                    <a:cs typeface="Times New Roman" panose="02020603050405020304" pitchFamily="18" charset="0"/>
                  </a:rPr>
                  <a:t>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a:rPr lang="es-CO" sz="2800" b="1" i="1" smtClean="0">
                              <a:solidFill>
                                <a:srgbClr val="C00000"/>
                              </a:solidFill>
                              <a:latin typeface="Cambria Math" panose="02040503050406030204" pitchFamily="18" charset="0"/>
                              <a:cs typeface="Times New Roman" panose="02020603050405020304" pitchFamily="18" charset="0"/>
                            </a:rPr>
                            <m:t>𝟓</m:t>
                          </m:r>
                        </m:e>
                      </m:mr>
                      <m:mr>
                        <m:e>
                          <m:r>
                            <a:rPr lang="es-CO" sz="2800" b="1" i="1">
                              <a:solidFill>
                                <a:srgbClr val="C00000"/>
                              </a:solidFill>
                              <a:latin typeface="Cambria Math" panose="02040503050406030204" pitchFamily="18" charset="0"/>
                              <a:cs typeface="Times New Roman" panose="02020603050405020304" pitchFamily="18" charset="0"/>
                            </a:rPr>
                            <m:t>𝟑</m:t>
                          </m:r>
                        </m:e>
                      </m:mr>
                    </m:m>
                  </m:oMath>
                </a14:m>
                <a:r>
                  <a:rPr lang="es-CO" sz="2800" b="1" dirty="0">
                    <a:solidFill>
                      <a:srgbClr val="C00000"/>
                    </a:solidFill>
                    <a:ea typeface="Times New Roman" panose="02020603050405020304" pitchFamily="18" charset="0"/>
                    <a:cs typeface="Times New Roman" panose="02020603050405020304" pitchFamily="18" charset="0"/>
                  </a:rPr>
                  <a:t>) *(0.55)</a:t>
                </a:r>
                <a:r>
                  <a:rPr lang="es-CO" sz="2800" b="1" baseline="30000" dirty="0">
                    <a:solidFill>
                      <a:srgbClr val="C00000"/>
                    </a:solidFill>
                    <a:ea typeface="Times New Roman" panose="02020603050405020304" pitchFamily="18" charset="0"/>
                    <a:cs typeface="Times New Roman" panose="02020603050405020304" pitchFamily="18" charset="0"/>
                  </a:rPr>
                  <a:t>4</a:t>
                </a:r>
                <a:r>
                  <a:rPr lang="es-CO" sz="2800" b="1" dirty="0">
                    <a:solidFill>
                      <a:srgbClr val="C00000"/>
                    </a:solidFill>
                    <a:ea typeface="Times New Roman" panose="02020603050405020304" pitchFamily="18" charset="0"/>
                    <a:cs typeface="Times New Roman" panose="02020603050405020304" pitchFamily="18" charset="0"/>
                  </a:rPr>
                  <a:t>* (0. 45)</a:t>
                </a:r>
                <a:r>
                  <a:rPr lang="es-CO" sz="2800" b="1" baseline="30000" dirty="0">
                    <a:solidFill>
                      <a:srgbClr val="C00000"/>
                    </a:solidFill>
                    <a:ea typeface="Times New Roman" panose="02020603050405020304" pitchFamily="18" charset="0"/>
                    <a:cs typeface="Times New Roman" panose="02020603050405020304" pitchFamily="18" charset="0"/>
                  </a:rPr>
                  <a:t>2</a:t>
                </a:r>
                <a:r>
                  <a:rPr lang="es-CO" sz="2800" b="1" dirty="0">
                    <a:solidFill>
                      <a:srgbClr val="C00000"/>
                    </a:solidFill>
                    <a:ea typeface="Times New Roman" panose="02020603050405020304" pitchFamily="18" charset="0"/>
                    <a:cs typeface="Times New Roman" panose="02020603050405020304" pitchFamily="18" charset="0"/>
                  </a:rPr>
                  <a:t>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a:rPr lang="es-CO" sz="2800" b="1" i="1" smtClean="0">
                              <a:solidFill>
                                <a:srgbClr val="C00000"/>
                              </a:solidFill>
                              <a:latin typeface="Cambria Math" panose="02040503050406030204" pitchFamily="18" charset="0"/>
                              <a:cs typeface="Times New Roman" panose="02020603050405020304" pitchFamily="18" charset="0"/>
                            </a:rPr>
                            <m:t>𝟔</m:t>
                          </m:r>
                        </m:e>
                      </m:mr>
                      <m:mr>
                        <m:e>
                          <m:r>
                            <a:rPr lang="es-CO" sz="2800" b="1" i="1">
                              <a:solidFill>
                                <a:srgbClr val="C00000"/>
                              </a:solidFill>
                              <a:latin typeface="Cambria Math" panose="02040503050406030204" pitchFamily="18" charset="0"/>
                              <a:cs typeface="Times New Roman" panose="02020603050405020304" pitchFamily="18" charset="0"/>
                            </a:rPr>
                            <m:t>𝟑</m:t>
                          </m:r>
                        </m:e>
                      </m:mr>
                    </m:m>
                  </m:oMath>
                </a14:m>
                <a:r>
                  <a:rPr lang="es-CO" sz="2800" b="1" dirty="0">
                    <a:solidFill>
                      <a:srgbClr val="C00000"/>
                    </a:solidFill>
                    <a:ea typeface="Times New Roman" panose="02020603050405020304" pitchFamily="18" charset="0"/>
                    <a:cs typeface="Times New Roman" panose="02020603050405020304" pitchFamily="18" charset="0"/>
                  </a:rPr>
                  <a:t>) *(0.55)</a:t>
                </a:r>
                <a:r>
                  <a:rPr lang="es-CO" sz="2800" b="1" baseline="30000" dirty="0">
                    <a:solidFill>
                      <a:srgbClr val="C00000"/>
                    </a:solidFill>
                    <a:ea typeface="Times New Roman" panose="02020603050405020304" pitchFamily="18" charset="0"/>
                    <a:cs typeface="Times New Roman" panose="02020603050405020304" pitchFamily="18" charset="0"/>
                  </a:rPr>
                  <a:t>4</a:t>
                </a:r>
                <a:r>
                  <a:rPr lang="es-CO" sz="2800" b="1" dirty="0">
                    <a:solidFill>
                      <a:srgbClr val="C00000"/>
                    </a:solidFill>
                    <a:ea typeface="Times New Roman" panose="02020603050405020304" pitchFamily="18" charset="0"/>
                    <a:cs typeface="Times New Roman" panose="02020603050405020304" pitchFamily="18" charset="0"/>
                  </a:rPr>
                  <a:t>* (0. 45)</a:t>
                </a:r>
                <a:r>
                  <a:rPr lang="es-CO" sz="2800" b="1" baseline="30000" dirty="0">
                    <a:solidFill>
                      <a:srgbClr val="C00000"/>
                    </a:solidFill>
                    <a:ea typeface="Times New Roman" panose="02020603050405020304" pitchFamily="18" charset="0"/>
                    <a:cs typeface="Times New Roman" panose="02020603050405020304" pitchFamily="18" charset="0"/>
                  </a:rPr>
                  <a:t>3</a:t>
                </a:r>
                <a:r>
                  <a:rPr lang="es-CO" sz="2800" b="1" dirty="0">
                    <a:solidFill>
                      <a:srgbClr val="C00000"/>
                    </a:solidFill>
                    <a:ea typeface="Times New Roman" panose="02020603050405020304" pitchFamily="18" charset="0"/>
                    <a:cs typeface="Times New Roman" panose="02020603050405020304" pitchFamily="18" charset="0"/>
                  </a:rPr>
                  <a:t> = 0.6089</a:t>
                </a:r>
                <a:endParaRPr lang="es-CO" sz="32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solidFill>
                    <a:srgbClr val="00B0F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510748"/>
                <a:ext cx="10375900" cy="7155933"/>
              </a:xfrm>
              <a:prstGeom prst="rect">
                <a:avLst/>
              </a:prstGeom>
              <a:blipFill>
                <a:blip r:embed="rId2"/>
                <a:stretch>
                  <a:fillRect r="-1234"/>
                </a:stretch>
              </a:blipFill>
            </p:spPr>
            <p:txBody>
              <a:bodyPr/>
              <a:lstStyle/>
              <a:p>
                <a:r>
                  <a:rPr lang="es-CO">
                    <a:noFill/>
                  </a:rPr>
                  <a:t> </a:t>
                </a:r>
              </a:p>
            </p:txBody>
          </p:sp>
        </mc:Fallback>
      </mc:AlternateContent>
    </p:spTree>
    <p:extLst>
      <p:ext uri="{BB962C8B-B14F-4D97-AF65-F5344CB8AC3E}">
        <p14:creationId xmlns:p14="http://schemas.microsoft.com/office/powerpoint/2010/main" val="401091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wd">
                                    <p:tmAbs val="5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1001"/>
                            </p:stCondLst>
                            <p:childTnLst>
                              <p:par>
                                <p:cTn id="8" presetID="1" presetClass="entr" presetSubtype="0" fill="hold" nodeType="afterEffect">
                                  <p:stCondLst>
                                    <p:cond delay="0"/>
                                  </p:stCondLst>
                                  <p:iterate type="wd">
                                    <p:tmAbs val="500"/>
                                  </p:iterate>
                                  <p:childTnLst>
                                    <p:set>
                                      <p:cBhvr>
                                        <p:cTn id="9" dur="1" fill="hold">
                                          <p:stCondLst>
                                            <p:cond delay="0"/>
                                          </p:stCondLst>
                                        </p:cTn>
                                        <p:tgtEl>
                                          <p:spTgt spid="4">
                                            <p:txEl>
                                              <p:pRg st="2" end="2"/>
                                            </p:txEl>
                                          </p:spTgt>
                                        </p:tgtEl>
                                        <p:attrNameLst>
                                          <p:attrName>style.visibility</p:attrName>
                                        </p:attrNameLst>
                                      </p:cBhvr>
                                      <p:to>
                                        <p:strVal val="visible"/>
                                      </p:to>
                                    </p:set>
                                  </p:childTnLst>
                                </p:cTn>
                              </p:par>
                            </p:childTnLst>
                          </p:cTn>
                        </p:par>
                        <p:par>
                          <p:cTn id="10" fill="hold">
                            <p:stCondLst>
                              <p:cond delay="8502"/>
                            </p:stCondLst>
                            <p:childTnLst>
                              <p:par>
                                <p:cTn id="11" presetID="1" presetClass="entr" presetSubtype="0" fill="hold" nodeType="afterEffect">
                                  <p:stCondLst>
                                    <p:cond delay="0"/>
                                  </p:stCondLst>
                                  <p:iterate type="wd">
                                    <p:tmAbs val="500"/>
                                  </p:iterate>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par>
                          <p:cTn id="13" fill="hold">
                            <p:stCondLst>
                              <p:cond delay="15003"/>
                            </p:stCondLst>
                            <p:childTnLst>
                              <p:par>
                                <p:cTn id="14" presetID="1" presetClass="entr" presetSubtype="0" fill="hold" nodeType="afterEffect">
                                  <p:stCondLst>
                                    <p:cond delay="0"/>
                                  </p:stCondLst>
                                  <p:iterate type="wd">
                                    <p:tmAbs val="500"/>
                                  </p:iterate>
                                  <p:childTnLst>
                                    <p:set>
                                      <p:cBhvr>
                                        <p:cTn id="15" dur="1" fill="hold">
                                          <p:stCondLst>
                                            <p:cond delay="0"/>
                                          </p:stCondLst>
                                        </p:cTn>
                                        <p:tgtEl>
                                          <p:spTgt spid="4">
                                            <p:txEl>
                                              <p:pRg st="4" end="4"/>
                                            </p:txEl>
                                          </p:spTgt>
                                        </p:tgtEl>
                                        <p:attrNameLst>
                                          <p:attrName>style.visibility</p:attrName>
                                        </p:attrNameLst>
                                      </p:cBhvr>
                                      <p:to>
                                        <p:strVal val="visible"/>
                                      </p:to>
                                    </p:set>
                                  </p:childTnLst>
                                </p:cTn>
                              </p:par>
                            </p:childTnLst>
                          </p:cTn>
                        </p:par>
                        <p:par>
                          <p:cTn id="16" fill="hold">
                            <p:stCondLst>
                              <p:cond delay="21004"/>
                            </p:stCondLst>
                            <p:childTnLst>
                              <p:par>
                                <p:cTn id="17" presetID="1" presetClass="entr" presetSubtype="0" fill="hold" nodeType="afterEffect">
                                  <p:stCondLst>
                                    <p:cond delay="0"/>
                                  </p:stCondLst>
                                  <p:iterate type="wd">
                                    <p:tmAbs val="500"/>
                                  </p:iterate>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par>
                          <p:cTn id="19" fill="hold">
                            <p:stCondLst>
                              <p:cond delay="26005"/>
                            </p:stCondLst>
                            <p:childTnLst>
                              <p:par>
                                <p:cTn id="20" presetID="1" presetClass="entr" presetSubtype="0" fill="hold" nodeType="afterEffect">
                                  <p:stCondLst>
                                    <p:cond delay="0"/>
                                  </p:stCondLst>
                                  <p:iterate type="wd">
                                    <p:tmAbs val="500"/>
                                  </p:iterate>
                                  <p:childTnLst>
                                    <p:set>
                                      <p:cBhvr>
                                        <p:cTn id="21" dur="1" fill="hold">
                                          <p:stCondLst>
                                            <p:cond delay="0"/>
                                          </p:stCondLst>
                                        </p:cTn>
                                        <p:tgtEl>
                                          <p:spTgt spid="4">
                                            <p:txEl>
                                              <p:pRg st="6" end="6"/>
                                            </p:txEl>
                                          </p:spTgt>
                                        </p:tgtEl>
                                        <p:attrNameLst>
                                          <p:attrName>style.visibility</p:attrName>
                                        </p:attrNameLst>
                                      </p:cBhvr>
                                      <p:to>
                                        <p:strVal val="visible"/>
                                      </p:to>
                                    </p:set>
                                  </p:childTnLst>
                                </p:cTn>
                              </p:par>
                            </p:childTnLst>
                          </p:cTn>
                        </p:par>
                        <p:par>
                          <p:cTn id="22" fill="hold">
                            <p:stCondLst>
                              <p:cond delay="31006"/>
                            </p:stCondLst>
                            <p:childTnLst>
                              <p:par>
                                <p:cTn id="23" presetID="1" presetClass="entr" presetSubtype="0" fill="hold" nodeType="afterEffect">
                                  <p:stCondLst>
                                    <p:cond delay="0"/>
                                  </p:stCondLst>
                                  <p:iterate type="wd">
                                    <p:tmAbs val="500"/>
                                  </p:iterate>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864326" y="262554"/>
                <a:ext cx="10375900" cy="7728847"/>
              </a:xfrm>
              <a:prstGeom prst="rect">
                <a:avLst/>
              </a:prstGeom>
            </p:spPr>
            <p:txBody>
              <a:bodyPr wrap="square">
                <a:spAutoFit/>
              </a:bodyPr>
              <a:lstStyle/>
              <a:p>
                <a:pPr algn="ctr">
                  <a:lnSpc>
                    <a:spcPct val="115000"/>
                  </a:lnSpc>
                  <a:buSzPts val="1100"/>
                </a:pPr>
                <a14:m>
                  <m:oMathPara xmlns:m="http://schemas.openxmlformats.org/officeDocument/2006/math">
                    <m:oMathParaPr>
                      <m:jc m:val="centerGroup"/>
                    </m:oMathParaPr>
                    <m:oMath xmlns:m="http://schemas.openxmlformats.org/officeDocument/2006/math">
                      <m:r>
                        <m:rPr>
                          <m:nor/>
                        </m:rPr>
                        <a:rPr lang="es-CO" sz="3200" b="1" dirty="0" smtClean="0">
                          <a:solidFill>
                            <a:srgbClr val="C00000"/>
                          </a:solidFill>
                          <a:ea typeface="Times New Roman" panose="02020603050405020304" pitchFamily="18" charset="0"/>
                          <a:cs typeface="Times New Roman" panose="02020603050405020304" pitchFamily="18" charset="0"/>
                        </a:rPr>
                        <m:t>Modelos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Probabil</m:t>
                      </m:r>
                      <m:r>
                        <m:rPr>
                          <m:nor/>
                        </m:rPr>
                        <a:rPr lang="es-CO" sz="3200" b="1" dirty="0" smtClean="0">
                          <a:solidFill>
                            <a:srgbClr val="C00000"/>
                          </a:solidFill>
                          <a:ea typeface="Times New Roman" panose="02020603050405020304" pitchFamily="18" charset="0"/>
                          <a:cs typeface="Times New Roman" panose="02020603050405020304" pitchFamily="18" charset="0"/>
                        </a:rPr>
                        <m:t>í</m:t>
                      </m:r>
                      <m:r>
                        <m:rPr>
                          <m:nor/>
                        </m:rPr>
                        <a:rPr lang="es-CO" sz="3200" b="1" dirty="0" smtClean="0">
                          <a:solidFill>
                            <a:srgbClr val="C00000"/>
                          </a:solidFill>
                          <a:ea typeface="Times New Roman" panose="02020603050405020304" pitchFamily="18" charset="0"/>
                          <a:cs typeface="Times New Roman" panose="02020603050405020304" pitchFamily="18" charset="0"/>
                        </a:rPr>
                        <m:t>sticos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c) Si ambos equipos se enfrentaran en la eliminatoria de una serie regional y el triunfador fuera el que ganara 3 de 5 juegos, ¿cuál es la probabilidad de que el equipo A gane la serie?</a:t>
                </a:r>
              </a:p>
              <a:p>
                <a:pPr marL="800100" lvl="1" indent="-342900" algn="just">
                  <a:lnSpc>
                    <a:spcPct val="115000"/>
                  </a:lnSpc>
                  <a:buSzPts val="1100"/>
                  <a:buFont typeface="+mj-lt"/>
                  <a:buAutoNum type="alphaLcPeriod"/>
                </a:pPr>
                <a:r>
                  <a:rPr lang="es-CO" sz="2800" b="1" dirty="0">
                    <a:solidFill>
                      <a:srgbClr val="00B0F0"/>
                    </a:solidFill>
                    <a:ea typeface="Times New Roman" panose="02020603050405020304" pitchFamily="18" charset="0"/>
                    <a:cs typeface="Times New Roman" panose="02020603050405020304" pitchFamily="18" charset="0"/>
                  </a:rPr>
                  <a:t>Sea X</a:t>
                </a:r>
                <a:r>
                  <a:rPr lang="es-CO" sz="2800" b="1" dirty="0">
                    <a:ea typeface="Times New Roman" panose="02020603050405020304" pitchFamily="18" charset="0"/>
                    <a:cs typeface="Times New Roman" panose="02020603050405020304" pitchFamily="18" charset="0"/>
                  </a:rPr>
                  <a:t> = </a:t>
                </a:r>
                <a:r>
                  <a:rPr lang="es-CO" sz="2800" b="1" dirty="0">
                    <a:solidFill>
                      <a:schemeClr val="accent6">
                        <a:lumMod val="50000"/>
                      </a:schemeClr>
                    </a:solidFill>
                    <a:ea typeface="Times New Roman" panose="02020603050405020304" pitchFamily="18" charset="0"/>
                    <a:cs typeface="Times New Roman" panose="02020603050405020304" pitchFamily="18" charset="0"/>
                  </a:rPr>
                  <a:t># de fallas del equipo B antes de obtener el tercer éxito</a:t>
                </a:r>
                <a:endParaRPr lang="es-CO" sz="2800" b="1" dirty="0">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chemeClr val="accent6">
                        <a:lumMod val="50000"/>
                      </a:schemeClr>
                    </a:solidFill>
                    <a:ea typeface="Times New Roman" panose="02020603050405020304" pitchFamily="18" charset="0"/>
                    <a:cs typeface="Times New Roman" panose="02020603050405020304" pitchFamily="18" charset="0"/>
                  </a:rPr>
                  <a:t>X tiene distribución Binomial negativa de parámetros </a:t>
                </a:r>
                <a:r>
                  <a:rPr lang="es-CO" sz="2800" b="1" dirty="0">
                    <a:solidFill>
                      <a:srgbClr val="C00000"/>
                    </a:solidFill>
                    <a:ea typeface="Times New Roman" panose="02020603050405020304" pitchFamily="18" charset="0"/>
                    <a:cs typeface="Times New Roman" panose="02020603050405020304" pitchFamily="18" charset="0"/>
                  </a:rPr>
                  <a:t>r =3</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m:rPr>
                              <m:brk m:alnAt="7"/>
                            </m:rPr>
                            <a:rPr lang="es-CO" sz="2800" b="1" i="1">
                              <a:solidFill>
                                <a:srgbClr val="C00000"/>
                              </a:solidFill>
                              <a:latin typeface="Cambria Math" panose="02040503050406030204" pitchFamily="18" charset="0"/>
                              <a:cs typeface="Times New Roman" panose="02020603050405020304" pitchFamily="18" charset="0"/>
                            </a:rPr>
                            <m:t>𝒙</m:t>
                          </m:r>
                          <m:r>
                            <a:rPr lang="es-CO" sz="2800" b="1" i="1">
                              <a:solidFill>
                                <a:srgbClr val="C00000"/>
                              </a:solidFill>
                              <a:latin typeface="Cambria Math" panose="02040503050406030204" pitchFamily="18" charset="0"/>
                              <a:cs typeface="Times New Roman" panose="02020603050405020304" pitchFamily="18" charset="0"/>
                            </a:rPr>
                            <m:t>+</m:t>
                          </m:r>
                          <m:r>
                            <a:rPr lang="es-CO" sz="2800" b="1" i="1">
                              <a:solidFill>
                                <a:srgbClr val="C00000"/>
                              </a:solidFill>
                              <a:latin typeface="Cambria Math" panose="02040503050406030204" pitchFamily="18" charset="0"/>
                              <a:cs typeface="Times New Roman" panose="02020603050405020304" pitchFamily="18" charset="0"/>
                            </a:rPr>
                            <m:t>𝒓</m:t>
                          </m:r>
                          <m:r>
                            <a:rPr lang="es-CO" sz="2800" b="1" i="1">
                              <a:solidFill>
                                <a:srgbClr val="C00000"/>
                              </a:solidFill>
                              <a:latin typeface="Cambria Math" panose="02040503050406030204" pitchFamily="18" charset="0"/>
                              <a:cs typeface="Times New Roman" panose="02020603050405020304" pitchFamily="18" charset="0"/>
                            </a:rPr>
                            <m:t>−</m:t>
                          </m:r>
                          <m:r>
                            <a:rPr lang="es-CO" sz="2800" b="1" i="1">
                              <a:solidFill>
                                <a:srgbClr val="C00000"/>
                              </a:solidFill>
                              <a:latin typeface="Cambria Math" panose="02040503050406030204" pitchFamily="18" charset="0"/>
                              <a:cs typeface="Times New Roman" panose="02020603050405020304" pitchFamily="18" charset="0"/>
                            </a:rPr>
                            <m:t>𝟏</m:t>
                          </m:r>
                        </m:e>
                      </m:mr>
                      <m:mr>
                        <m:e>
                          <m:r>
                            <a:rPr lang="es-CO" sz="2800" b="1" i="1">
                              <a:solidFill>
                                <a:srgbClr val="C00000"/>
                              </a:solidFill>
                              <a:latin typeface="Cambria Math" panose="02040503050406030204" pitchFamily="18" charset="0"/>
                              <a:cs typeface="Times New Roman" panose="02020603050405020304" pitchFamily="18" charset="0"/>
                            </a:rPr>
                            <m:t>𝒓</m:t>
                          </m:r>
                          <m:r>
                            <a:rPr lang="es-CO" sz="2800" b="1" i="1">
                              <a:solidFill>
                                <a:srgbClr val="C00000"/>
                              </a:solidFill>
                              <a:latin typeface="Cambria Math" panose="02040503050406030204" pitchFamily="18" charset="0"/>
                              <a:cs typeface="Times New Roman" panose="02020603050405020304" pitchFamily="18" charset="0"/>
                            </a:rPr>
                            <m:t>−</m:t>
                          </m:r>
                          <m:r>
                            <a:rPr lang="es-CO" sz="2800" b="1" i="1">
                              <a:solidFill>
                                <a:srgbClr val="C00000"/>
                              </a:solidFill>
                              <a:latin typeface="Cambria Math" panose="02040503050406030204" pitchFamily="18" charset="0"/>
                              <a:cs typeface="Times New Roman" panose="02020603050405020304" pitchFamily="18" charset="0"/>
                            </a:rPr>
                            <m:t>𝟏</m:t>
                          </m:r>
                        </m:e>
                      </m:mr>
                    </m:m>
                  </m:oMath>
                </a14:m>
                <a:r>
                  <a:rPr lang="es-CO" sz="2800" b="1" dirty="0">
                    <a:solidFill>
                      <a:srgbClr val="C00000"/>
                    </a:solidFill>
                    <a:ea typeface="Times New Roman" panose="02020603050405020304" pitchFamily="18" charset="0"/>
                    <a:cs typeface="Times New Roman" panose="02020603050405020304" pitchFamily="18" charset="0"/>
                  </a:rPr>
                  <a:t>) *</a:t>
                </a:r>
                <a:r>
                  <a:rPr lang="es-CO" sz="2800" b="1" dirty="0" err="1">
                    <a:solidFill>
                      <a:srgbClr val="C00000"/>
                    </a:solidFill>
                    <a:ea typeface="Times New Roman" panose="02020603050405020304" pitchFamily="18" charset="0"/>
                    <a:cs typeface="Times New Roman" panose="02020603050405020304" pitchFamily="18" charset="0"/>
                  </a:rPr>
                  <a:t>p</a:t>
                </a:r>
                <a:r>
                  <a:rPr lang="es-CO" sz="2800" b="1" baseline="30000" dirty="0" err="1">
                    <a:solidFill>
                      <a:srgbClr val="C00000"/>
                    </a:solidFill>
                    <a:ea typeface="Times New Roman" panose="02020603050405020304" pitchFamily="18" charset="0"/>
                    <a:cs typeface="Times New Roman" panose="02020603050405020304" pitchFamily="18" charset="0"/>
                  </a:rPr>
                  <a:t>r</a:t>
                </a:r>
                <a:r>
                  <a:rPr lang="es-CO" sz="2800" b="1" dirty="0">
                    <a:solidFill>
                      <a:srgbClr val="C00000"/>
                    </a:solidFill>
                    <a:ea typeface="Times New Roman" panose="02020603050405020304" pitchFamily="18" charset="0"/>
                    <a:cs typeface="Times New Roman" panose="02020603050405020304" pitchFamily="18" charset="0"/>
                  </a:rPr>
                  <a:t> * (1-p)</a:t>
                </a:r>
                <a:r>
                  <a:rPr lang="es-CO" sz="2800" b="1" baseline="30000" dirty="0">
                    <a:solidFill>
                      <a:srgbClr val="C00000"/>
                    </a:solidFill>
                    <a:ea typeface="Times New Roman" panose="02020603050405020304" pitchFamily="18" charset="0"/>
                    <a:cs typeface="Times New Roman" panose="02020603050405020304" pitchFamily="18" charset="0"/>
                  </a:rPr>
                  <a:t>x</a:t>
                </a:r>
                <a:r>
                  <a:rPr lang="es-CO" sz="2800" b="1" dirty="0">
                    <a:solidFill>
                      <a:srgbClr val="C00000"/>
                    </a:solidFill>
                    <a:ea typeface="Times New Roman" panose="02020603050405020304" pitchFamily="18" charset="0"/>
                    <a:cs typeface="Times New Roman" panose="02020603050405020304" pitchFamily="18" charset="0"/>
                  </a:rPr>
                  <a:t>, x= 0, 1, 2, …</a:t>
                </a:r>
                <a:r>
                  <a:rPr lang="es-CO" sz="2800" b="1" baseline="30000" dirty="0">
                    <a:solidFill>
                      <a:srgbClr val="C00000"/>
                    </a:solidFill>
                    <a:ea typeface="Times New Roman" panose="02020603050405020304" pitchFamily="18" charset="0"/>
                    <a:cs typeface="Times New Roman" panose="02020603050405020304" pitchFamily="18" charset="0"/>
                  </a:rPr>
                  <a:t> </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800" b="1" i="1" smtClean="0">
                            <a:solidFill>
                              <a:srgbClr val="C00000"/>
                            </a:solidFill>
                            <a:latin typeface="Cambria Math" panose="02040503050406030204" pitchFamily="18" charset="0"/>
                            <a:cs typeface="Times New Roman" panose="02020603050405020304" pitchFamily="18" charset="0"/>
                          </a:rPr>
                        </m:ctrlPr>
                      </m:mPr>
                      <m:mr>
                        <m:e>
                          <m:r>
                            <m:rPr>
                              <m:brk m:alnAt="7"/>
                            </m:rPr>
                            <a:rPr lang="es-CO" sz="2800" b="1" i="1">
                              <a:solidFill>
                                <a:srgbClr val="C00000"/>
                              </a:solidFill>
                              <a:latin typeface="Cambria Math" panose="02040503050406030204" pitchFamily="18" charset="0"/>
                              <a:cs typeface="Times New Roman" panose="02020603050405020304" pitchFamily="18" charset="0"/>
                            </a:rPr>
                            <m:t>𝒙</m:t>
                          </m:r>
                          <m:r>
                            <a:rPr lang="es-CO" sz="2800" b="1" i="1">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𝟐</m:t>
                          </m:r>
                        </m:e>
                      </m:mr>
                      <m:mr>
                        <m:e>
                          <m:r>
                            <a:rPr lang="es-CO" sz="2800" b="1" i="1" smtClean="0">
                              <a:solidFill>
                                <a:srgbClr val="C00000"/>
                              </a:solidFill>
                              <a:latin typeface="Cambria Math" panose="02040503050406030204" pitchFamily="18" charset="0"/>
                              <a:cs typeface="Times New Roman" panose="02020603050405020304" pitchFamily="18" charset="0"/>
                            </a:rPr>
                            <m:t>𝟐</m:t>
                          </m:r>
                        </m:e>
                      </m:mr>
                    </m:m>
                  </m:oMath>
                </a14:m>
                <a:r>
                  <a:rPr lang="es-CO" sz="2800" b="1" dirty="0">
                    <a:solidFill>
                      <a:srgbClr val="C00000"/>
                    </a:solidFill>
                    <a:ea typeface="Times New Roman" panose="02020603050405020304" pitchFamily="18" charset="0"/>
                    <a:cs typeface="Times New Roman" panose="02020603050405020304" pitchFamily="18" charset="0"/>
                  </a:rPr>
                  <a:t>) *(0.55)</a:t>
                </a:r>
                <a:r>
                  <a:rPr lang="es-CO" sz="2800" b="1" baseline="30000" dirty="0">
                    <a:solidFill>
                      <a:srgbClr val="C00000"/>
                    </a:solidFill>
                    <a:ea typeface="Times New Roman" panose="02020603050405020304" pitchFamily="18" charset="0"/>
                    <a:cs typeface="Times New Roman" panose="02020603050405020304" pitchFamily="18" charset="0"/>
                  </a:rPr>
                  <a:t>3</a:t>
                </a:r>
                <a:r>
                  <a:rPr lang="es-CO" sz="2800" b="1" dirty="0">
                    <a:solidFill>
                      <a:srgbClr val="C00000"/>
                    </a:solidFill>
                    <a:ea typeface="Times New Roman" panose="02020603050405020304" pitchFamily="18" charset="0"/>
                    <a:cs typeface="Times New Roman" panose="02020603050405020304" pitchFamily="18" charset="0"/>
                  </a:rPr>
                  <a:t>* (0. 45)</a:t>
                </a:r>
                <a:r>
                  <a:rPr lang="es-CO" sz="2800" b="1" baseline="30000" dirty="0">
                    <a:solidFill>
                      <a:srgbClr val="C00000"/>
                    </a:solidFill>
                    <a:ea typeface="Times New Roman" panose="02020603050405020304" pitchFamily="18" charset="0"/>
                    <a:cs typeface="Times New Roman" panose="02020603050405020304" pitchFamily="18" charset="0"/>
                  </a:rPr>
                  <a:t>x</a:t>
                </a:r>
                <a:r>
                  <a:rPr lang="es-CO" sz="2800" b="1" dirty="0">
                    <a:solidFill>
                      <a:srgbClr val="C00000"/>
                    </a:solidFill>
                    <a:ea typeface="Times New Roman" panose="02020603050405020304" pitchFamily="18" charset="0"/>
                    <a:cs typeface="Times New Roman" panose="02020603050405020304" pitchFamily="18" charset="0"/>
                  </a:rPr>
                  <a:t>, x= 0, 1, 2, …</a:t>
                </a:r>
                <a:r>
                  <a:rPr lang="es-CO" sz="2800" b="1" baseline="30000" dirty="0">
                    <a:solidFill>
                      <a:srgbClr val="C00000"/>
                    </a:solidFill>
                    <a:ea typeface="Times New Roman" panose="02020603050405020304" pitchFamily="18" charset="0"/>
                    <a:cs typeface="Times New Roman" panose="02020603050405020304" pitchFamily="18" charset="0"/>
                  </a:rPr>
                  <a:t> </a:t>
                </a:r>
                <a:endParaRPr lang="es-CO" sz="28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c. Nos piden, </a:t>
                </a:r>
                <a:r>
                  <a:rPr lang="es-CO" sz="2800" b="1" dirty="0">
                    <a:solidFill>
                      <a:srgbClr val="C00000"/>
                    </a:solidFill>
                    <a:ea typeface="Times New Roman" panose="02020603050405020304" pitchFamily="18" charset="0"/>
                    <a:cs typeface="Times New Roman" panose="02020603050405020304" pitchFamily="18" charset="0"/>
                  </a:rPr>
                  <a:t>P{X≤2} = P{X=0} + P{X=1}+ P{X=2} </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a:rPr lang="es-CO" sz="2800" b="1" i="1" smtClean="0">
                              <a:solidFill>
                                <a:srgbClr val="C00000"/>
                              </a:solidFill>
                              <a:latin typeface="Cambria Math" panose="02040503050406030204" pitchFamily="18" charset="0"/>
                              <a:cs typeface="Times New Roman" panose="02020603050405020304" pitchFamily="18" charset="0"/>
                            </a:rPr>
                            <m:t>𝟐</m:t>
                          </m:r>
                        </m:e>
                      </m:mr>
                      <m:mr>
                        <m:e>
                          <m:r>
                            <a:rPr lang="es-CO" sz="2800" b="1" i="1" smtClean="0">
                              <a:solidFill>
                                <a:srgbClr val="C00000"/>
                              </a:solidFill>
                              <a:latin typeface="Cambria Math" panose="02040503050406030204" pitchFamily="18" charset="0"/>
                              <a:cs typeface="Times New Roman" panose="02020603050405020304" pitchFamily="18" charset="0"/>
                            </a:rPr>
                            <m:t>𝟐</m:t>
                          </m:r>
                        </m:e>
                      </m:mr>
                    </m:m>
                  </m:oMath>
                </a14:m>
                <a:r>
                  <a:rPr lang="es-CO" sz="2800" b="1" dirty="0">
                    <a:solidFill>
                      <a:srgbClr val="C00000"/>
                    </a:solidFill>
                    <a:ea typeface="Times New Roman" panose="02020603050405020304" pitchFamily="18" charset="0"/>
                    <a:cs typeface="Times New Roman" panose="02020603050405020304" pitchFamily="18" charset="0"/>
                  </a:rPr>
                  <a:t>) *(0.55)</a:t>
                </a:r>
                <a:r>
                  <a:rPr lang="es-CO" sz="2800" b="1" baseline="30000" dirty="0">
                    <a:solidFill>
                      <a:srgbClr val="C00000"/>
                    </a:solidFill>
                    <a:ea typeface="Times New Roman" panose="02020603050405020304" pitchFamily="18" charset="0"/>
                    <a:cs typeface="Times New Roman" panose="02020603050405020304" pitchFamily="18" charset="0"/>
                  </a:rPr>
                  <a:t>3</a:t>
                </a:r>
                <a:r>
                  <a:rPr lang="es-CO" sz="2800" b="1" dirty="0">
                    <a:solidFill>
                      <a:srgbClr val="C00000"/>
                    </a:solidFill>
                    <a:ea typeface="Times New Roman" panose="02020603050405020304" pitchFamily="18" charset="0"/>
                    <a:cs typeface="Times New Roman" panose="02020603050405020304" pitchFamily="18" charset="0"/>
                  </a:rPr>
                  <a:t>* (0. 45)</a:t>
                </a:r>
                <a:r>
                  <a:rPr lang="es-CO" sz="2800" b="1" baseline="30000" dirty="0">
                    <a:solidFill>
                      <a:srgbClr val="C00000"/>
                    </a:solidFill>
                    <a:ea typeface="Times New Roman" panose="02020603050405020304" pitchFamily="18" charset="0"/>
                    <a:cs typeface="Times New Roman" panose="02020603050405020304" pitchFamily="18" charset="0"/>
                  </a:rPr>
                  <a:t>0</a:t>
                </a:r>
                <a:r>
                  <a:rPr lang="es-CO" sz="2800" b="1" dirty="0">
                    <a:solidFill>
                      <a:srgbClr val="C00000"/>
                    </a:solidFill>
                    <a:ea typeface="Times New Roman" panose="02020603050405020304" pitchFamily="18" charset="0"/>
                    <a:cs typeface="Times New Roman" panose="02020603050405020304" pitchFamily="18" charset="0"/>
                  </a:rPr>
                  <a:t>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a:rPr lang="es-CO" sz="2800" b="1" i="1" smtClean="0">
                              <a:solidFill>
                                <a:srgbClr val="C00000"/>
                              </a:solidFill>
                              <a:latin typeface="Cambria Math" panose="02040503050406030204" pitchFamily="18" charset="0"/>
                              <a:cs typeface="Times New Roman" panose="02020603050405020304" pitchFamily="18" charset="0"/>
                            </a:rPr>
                            <m:t>𝟑</m:t>
                          </m:r>
                        </m:e>
                      </m:mr>
                      <m:mr>
                        <m:e>
                          <m:r>
                            <a:rPr lang="es-CO" sz="2800" b="1" i="1" smtClean="0">
                              <a:solidFill>
                                <a:srgbClr val="C00000"/>
                              </a:solidFill>
                              <a:latin typeface="Cambria Math" panose="02040503050406030204" pitchFamily="18" charset="0"/>
                              <a:cs typeface="Times New Roman" panose="02020603050405020304" pitchFamily="18" charset="0"/>
                            </a:rPr>
                            <m:t>𝟐</m:t>
                          </m:r>
                        </m:e>
                      </m:mr>
                    </m:m>
                  </m:oMath>
                </a14:m>
                <a:r>
                  <a:rPr lang="es-CO" sz="2800" b="1" dirty="0">
                    <a:solidFill>
                      <a:srgbClr val="C00000"/>
                    </a:solidFill>
                    <a:ea typeface="Times New Roman" panose="02020603050405020304" pitchFamily="18" charset="0"/>
                    <a:cs typeface="Times New Roman" panose="02020603050405020304" pitchFamily="18" charset="0"/>
                  </a:rPr>
                  <a:t>) *(0.55)</a:t>
                </a:r>
                <a:r>
                  <a:rPr lang="es-CO" sz="2800" b="1" baseline="30000" dirty="0">
                    <a:solidFill>
                      <a:srgbClr val="C00000"/>
                    </a:solidFill>
                    <a:ea typeface="Times New Roman" panose="02020603050405020304" pitchFamily="18" charset="0"/>
                    <a:cs typeface="Times New Roman" panose="02020603050405020304" pitchFamily="18" charset="0"/>
                  </a:rPr>
                  <a:t>4</a:t>
                </a:r>
                <a:r>
                  <a:rPr lang="es-CO" sz="2800" b="1" dirty="0">
                    <a:solidFill>
                      <a:srgbClr val="C00000"/>
                    </a:solidFill>
                    <a:ea typeface="Times New Roman" panose="02020603050405020304" pitchFamily="18" charset="0"/>
                    <a:cs typeface="Times New Roman" panose="02020603050405020304" pitchFamily="18" charset="0"/>
                  </a:rPr>
                  <a:t>* (0. 45)</a:t>
                </a:r>
                <a:r>
                  <a:rPr lang="es-CO" sz="2800" b="1" baseline="30000" dirty="0">
                    <a:solidFill>
                      <a:srgbClr val="C00000"/>
                    </a:solidFill>
                    <a:ea typeface="Times New Roman" panose="02020603050405020304" pitchFamily="18" charset="0"/>
                    <a:cs typeface="Times New Roman" panose="02020603050405020304" pitchFamily="18" charset="0"/>
                  </a:rPr>
                  <a:t>1</a:t>
                </a:r>
                <a:r>
                  <a:rPr lang="es-CO" sz="2800" b="1" dirty="0">
                    <a:solidFill>
                      <a:srgbClr val="C00000"/>
                    </a:solidFill>
                    <a:ea typeface="Times New Roman" panose="02020603050405020304" pitchFamily="18" charset="0"/>
                    <a:cs typeface="Times New Roman" panose="02020603050405020304" pitchFamily="18" charset="0"/>
                  </a:rPr>
                  <a:t>+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a:rPr lang="es-CO" sz="2800" b="1" i="1" smtClean="0">
                              <a:solidFill>
                                <a:srgbClr val="C00000"/>
                              </a:solidFill>
                              <a:latin typeface="Cambria Math" panose="02040503050406030204" pitchFamily="18" charset="0"/>
                              <a:cs typeface="Times New Roman" panose="02020603050405020304" pitchFamily="18" charset="0"/>
                            </a:rPr>
                            <m:t>𝟒</m:t>
                          </m:r>
                        </m:e>
                      </m:mr>
                      <m:mr>
                        <m:e>
                          <m:r>
                            <a:rPr lang="es-CO" sz="2800" b="1" i="1" smtClean="0">
                              <a:solidFill>
                                <a:srgbClr val="C00000"/>
                              </a:solidFill>
                              <a:latin typeface="Cambria Math" panose="02040503050406030204" pitchFamily="18" charset="0"/>
                              <a:cs typeface="Times New Roman" panose="02020603050405020304" pitchFamily="18" charset="0"/>
                            </a:rPr>
                            <m:t>𝟐</m:t>
                          </m:r>
                        </m:e>
                      </m:mr>
                    </m:m>
                  </m:oMath>
                </a14:m>
                <a:r>
                  <a:rPr lang="es-CO" sz="2800" b="1" dirty="0">
                    <a:solidFill>
                      <a:srgbClr val="C00000"/>
                    </a:solidFill>
                    <a:ea typeface="Times New Roman" panose="02020603050405020304" pitchFamily="18" charset="0"/>
                    <a:cs typeface="Times New Roman" panose="02020603050405020304" pitchFamily="18" charset="0"/>
                  </a:rPr>
                  <a:t>) *(0.55)</a:t>
                </a:r>
                <a:r>
                  <a:rPr lang="es-CO" sz="2800" b="1" baseline="30000" dirty="0">
                    <a:solidFill>
                      <a:srgbClr val="C00000"/>
                    </a:solidFill>
                    <a:ea typeface="Times New Roman" panose="02020603050405020304" pitchFamily="18" charset="0"/>
                    <a:cs typeface="Times New Roman" panose="02020603050405020304" pitchFamily="18" charset="0"/>
                  </a:rPr>
                  <a:t>4</a:t>
                </a:r>
                <a:r>
                  <a:rPr lang="es-CO" sz="2800" b="1" dirty="0">
                    <a:solidFill>
                      <a:srgbClr val="C00000"/>
                    </a:solidFill>
                    <a:ea typeface="Times New Roman" panose="02020603050405020304" pitchFamily="18" charset="0"/>
                    <a:cs typeface="Times New Roman" panose="02020603050405020304" pitchFamily="18" charset="0"/>
                  </a:rPr>
                  <a:t>* (0. 45)</a:t>
                </a:r>
                <a:r>
                  <a:rPr lang="es-CO" sz="2800" b="1" baseline="30000" dirty="0">
                    <a:solidFill>
                      <a:srgbClr val="C00000"/>
                    </a:solidFill>
                    <a:ea typeface="Times New Roman" panose="02020603050405020304" pitchFamily="18" charset="0"/>
                    <a:cs typeface="Times New Roman" panose="02020603050405020304" pitchFamily="18" charset="0"/>
                  </a:rPr>
                  <a:t>2</a:t>
                </a:r>
                <a:r>
                  <a:rPr lang="es-CO" sz="2800" b="1" dirty="0">
                    <a:solidFill>
                      <a:srgbClr val="C00000"/>
                    </a:solidFill>
                    <a:ea typeface="Times New Roman" panose="02020603050405020304" pitchFamily="18" charset="0"/>
                    <a:cs typeface="Times New Roman" panose="02020603050405020304" pitchFamily="18" charset="0"/>
                  </a:rPr>
                  <a:t> =  0.59313</a:t>
                </a:r>
                <a:endParaRPr lang="es-CO" sz="32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solidFill>
                    <a:srgbClr val="00B0F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864326" y="262554"/>
                <a:ext cx="10375900" cy="7728847"/>
              </a:xfrm>
              <a:prstGeom prst="rect">
                <a:avLst/>
              </a:prstGeom>
              <a:blipFill>
                <a:blip r:embed="rId2"/>
                <a:stretch>
                  <a:fillRect r="-1175"/>
                </a:stretch>
              </a:blipFill>
            </p:spPr>
            <p:txBody>
              <a:bodyPr/>
              <a:lstStyle/>
              <a:p>
                <a:r>
                  <a:rPr lang="es-CO">
                    <a:noFill/>
                  </a:rPr>
                  <a:t> </a:t>
                </a:r>
              </a:p>
            </p:txBody>
          </p:sp>
        </mc:Fallback>
      </mc:AlternateContent>
    </p:spTree>
    <p:extLst>
      <p:ext uri="{BB962C8B-B14F-4D97-AF65-F5344CB8AC3E}">
        <p14:creationId xmlns:p14="http://schemas.microsoft.com/office/powerpoint/2010/main" val="125797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wd">
                                    <p:tmAbs val="5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1001"/>
                            </p:stCondLst>
                            <p:childTnLst>
                              <p:par>
                                <p:cTn id="8" presetID="1" presetClass="entr" presetSubtype="0" fill="hold" nodeType="afterEffect">
                                  <p:stCondLst>
                                    <p:cond delay="0"/>
                                  </p:stCondLst>
                                  <p:iterate type="wd">
                                    <p:tmAbs val="5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20502"/>
                            </p:stCondLst>
                            <p:childTnLst>
                              <p:par>
                                <p:cTn id="11" presetID="1" presetClass="entr" presetSubtype="0" fill="hold" nodeType="afterEffect">
                                  <p:stCondLst>
                                    <p:cond delay="0"/>
                                  </p:stCondLst>
                                  <p:iterate type="wd">
                                    <p:tmAbs val="5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27503"/>
                            </p:stCondLst>
                            <p:childTnLst>
                              <p:par>
                                <p:cTn id="14" presetID="1" presetClass="entr" presetSubtype="0" fill="hold" nodeType="afterEffect">
                                  <p:stCondLst>
                                    <p:cond delay="0"/>
                                  </p:stCondLst>
                                  <p:iterate type="wd">
                                    <p:tmAbs val="500"/>
                                  </p:iterate>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32004"/>
                            </p:stCondLst>
                            <p:childTnLst>
                              <p:par>
                                <p:cTn id="17" presetID="1" presetClass="entr" presetSubtype="0" fill="hold" nodeType="afterEffect">
                                  <p:stCondLst>
                                    <p:cond delay="0"/>
                                  </p:stCondLst>
                                  <p:iterate type="wd">
                                    <p:tmAbs val="500"/>
                                  </p:iterate>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37005"/>
                            </p:stCondLst>
                            <p:childTnLst>
                              <p:par>
                                <p:cTn id="20" presetID="1" presetClass="entr" presetSubtype="0" fill="hold" nodeType="afterEffect">
                                  <p:stCondLst>
                                    <p:cond delay="0"/>
                                  </p:stCondLst>
                                  <p:iterate type="wd">
                                    <p:tmAbs val="500"/>
                                  </p:iterate>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42006"/>
                            </p:stCondLst>
                            <p:childTnLst>
                              <p:par>
                                <p:cTn id="23" presetID="1" presetClass="entr" presetSubtype="0" fill="hold" nodeType="afterEffect">
                                  <p:stCondLst>
                                    <p:cond delay="0"/>
                                  </p:stCondLst>
                                  <p:iterate type="wd">
                                    <p:tmAbs val="500"/>
                                  </p:iterate>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50007"/>
                            </p:stCondLst>
                            <p:childTnLst>
                              <p:par>
                                <p:cTn id="26" presetID="1" presetClass="entr" presetSubtype="0" fill="hold" nodeType="afterEffect">
                                  <p:stCondLst>
                                    <p:cond delay="0"/>
                                  </p:stCondLst>
                                  <p:iterate type="wd">
                                    <p:tmAbs val="500"/>
                                  </p:iterate>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510748"/>
                <a:ext cx="10375900" cy="7580665"/>
              </a:xfrm>
              <a:prstGeom prst="rect">
                <a:avLst/>
              </a:prstGeom>
            </p:spPr>
            <p:txBody>
              <a:bodyPr wrap="square">
                <a:spAutoFit/>
              </a:bodyPr>
              <a:lstStyle/>
              <a:p>
                <a:pPr algn="ctr">
                  <a:lnSpc>
                    <a:spcPct val="115000"/>
                  </a:lnSpc>
                  <a:buSzPts val="1100"/>
                </a:pPr>
                <a14:m>
                  <m:oMathPara xmlns:m="http://schemas.openxmlformats.org/officeDocument/2006/math">
                    <m:oMathParaPr>
                      <m:jc m:val="centerGroup"/>
                    </m:oMathParaPr>
                    <m:oMath xmlns:m="http://schemas.openxmlformats.org/officeDocument/2006/math">
                      <m:r>
                        <m:rPr>
                          <m:nor/>
                        </m:rPr>
                        <a:rPr lang="es-CO" sz="3200" b="1" dirty="0" smtClean="0">
                          <a:solidFill>
                            <a:srgbClr val="C00000"/>
                          </a:solidFill>
                          <a:ea typeface="Times New Roman" panose="02020603050405020304" pitchFamily="18" charset="0"/>
                          <a:cs typeface="Times New Roman" panose="02020603050405020304" pitchFamily="18" charset="0"/>
                        </a:rPr>
                        <m:t>Modelos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Probabil</m:t>
                      </m:r>
                      <m:r>
                        <m:rPr>
                          <m:nor/>
                        </m:rPr>
                        <a:rPr lang="es-CO" sz="3200" b="1" dirty="0" smtClean="0">
                          <a:solidFill>
                            <a:srgbClr val="C00000"/>
                          </a:solidFill>
                          <a:ea typeface="Times New Roman" panose="02020603050405020304" pitchFamily="18" charset="0"/>
                          <a:cs typeface="Times New Roman" panose="02020603050405020304" pitchFamily="18" charset="0"/>
                        </a:rPr>
                        <m:t>í</m:t>
                      </m:r>
                      <m:r>
                        <m:rPr>
                          <m:nor/>
                        </m:rPr>
                        <a:rPr lang="es-CO" sz="3200" b="1" dirty="0" smtClean="0">
                          <a:solidFill>
                            <a:srgbClr val="C00000"/>
                          </a:solidFill>
                          <a:ea typeface="Times New Roman" panose="02020603050405020304" pitchFamily="18" charset="0"/>
                          <a:cs typeface="Times New Roman" panose="02020603050405020304" pitchFamily="18" charset="0"/>
                        </a:rPr>
                        <m:t>sticos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c) Si ambos equipos se enfrentaran en la eliminatoria de una serie regional y el triunfador fuera el que ganara 3 de 5 juegos, ¿cuál es la probabilidad de que el equipo A gane la serie?</a:t>
                </a:r>
              </a:p>
              <a:p>
                <a:pPr marL="800100" lvl="1" indent="-342900" algn="just">
                  <a:lnSpc>
                    <a:spcPct val="115000"/>
                  </a:lnSpc>
                  <a:buSzPts val="1100"/>
                  <a:buFont typeface="+mj-lt"/>
                  <a:buAutoNum type="alphaLcPeriod"/>
                </a:pPr>
                <a:r>
                  <a:rPr lang="es-CO" sz="2800" b="1" dirty="0">
                    <a:solidFill>
                      <a:srgbClr val="00B0F0"/>
                    </a:solidFill>
                    <a:ea typeface="Times New Roman" panose="02020603050405020304" pitchFamily="18" charset="0"/>
                    <a:cs typeface="Times New Roman" panose="02020603050405020304" pitchFamily="18" charset="0"/>
                  </a:rPr>
                  <a:t>Sea X</a:t>
                </a:r>
                <a:r>
                  <a:rPr lang="es-CO" sz="2800" b="1" dirty="0">
                    <a:ea typeface="Times New Roman" panose="02020603050405020304" pitchFamily="18" charset="0"/>
                    <a:cs typeface="Times New Roman" panose="02020603050405020304" pitchFamily="18" charset="0"/>
                  </a:rPr>
                  <a:t> = el ensayo en el cual ocurre el </a:t>
                </a:r>
                <a:r>
                  <a:rPr lang="es-CO" sz="2800" b="1" dirty="0">
                    <a:solidFill>
                      <a:srgbClr val="7030A0"/>
                    </a:solidFill>
                    <a:ea typeface="Times New Roman" panose="02020603050405020304" pitchFamily="18" charset="0"/>
                    <a:cs typeface="Times New Roman" panose="02020603050405020304" pitchFamily="18" charset="0"/>
                  </a:rPr>
                  <a:t>r – </a:t>
                </a:r>
                <a:r>
                  <a:rPr lang="es-CO" sz="2800" b="1" dirty="0" err="1">
                    <a:solidFill>
                      <a:srgbClr val="7030A0"/>
                    </a:solidFill>
                    <a:ea typeface="Times New Roman" panose="02020603050405020304" pitchFamily="18" charset="0"/>
                    <a:cs typeface="Times New Roman" panose="02020603050405020304" pitchFamily="18" charset="0"/>
                  </a:rPr>
                  <a:t>ésimo</a:t>
                </a:r>
                <a:r>
                  <a:rPr lang="es-CO" sz="2800" b="1" dirty="0">
                    <a:solidFill>
                      <a:srgbClr val="7030A0"/>
                    </a:solidFill>
                    <a:ea typeface="Times New Roman" panose="02020603050405020304" pitchFamily="18" charset="0"/>
                    <a:cs typeface="Times New Roman" panose="02020603050405020304" pitchFamily="18" charset="0"/>
                  </a:rPr>
                  <a:t> </a:t>
                </a:r>
                <a:r>
                  <a:rPr lang="es-CO" sz="2800" b="1" dirty="0">
                    <a:ea typeface="Times New Roman" panose="02020603050405020304" pitchFamily="18" charset="0"/>
                    <a:cs typeface="Times New Roman" panose="02020603050405020304" pitchFamily="18" charset="0"/>
                  </a:rPr>
                  <a:t>éxito</a:t>
                </a:r>
              </a:p>
              <a:p>
                <a:pPr marL="800100" lvl="1" indent="-342900" algn="just">
                  <a:lnSpc>
                    <a:spcPct val="115000"/>
                  </a:lnSpc>
                  <a:buSzPts val="1100"/>
                  <a:buFont typeface="+mj-lt"/>
                  <a:buAutoNum type="alphaLcPeriod"/>
                </a:pPr>
                <a:r>
                  <a:rPr lang="es-CO" sz="2800" b="1" dirty="0">
                    <a:solidFill>
                      <a:schemeClr val="accent6">
                        <a:lumMod val="50000"/>
                      </a:schemeClr>
                    </a:solidFill>
                    <a:ea typeface="Times New Roman" panose="02020603050405020304" pitchFamily="18" charset="0"/>
                    <a:cs typeface="Times New Roman" panose="02020603050405020304" pitchFamily="18" charset="0"/>
                  </a:rPr>
                  <a:t>X tiene distribución Binomial negativa (II) de parámetros </a:t>
                </a:r>
                <a:r>
                  <a:rPr lang="es-CO" sz="2800" b="1" dirty="0">
                    <a:solidFill>
                      <a:srgbClr val="C00000"/>
                    </a:solidFill>
                    <a:ea typeface="Times New Roman" panose="02020603050405020304" pitchFamily="18" charset="0"/>
                    <a:cs typeface="Times New Roman" panose="02020603050405020304" pitchFamily="18" charset="0"/>
                  </a:rPr>
                  <a:t>r =3</a:t>
                </a: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m:rPr>
                              <m:brk m:alnAt="7"/>
                            </m:rPr>
                            <a:rPr lang="es-CO" sz="2800" b="1" i="1">
                              <a:solidFill>
                                <a:srgbClr val="C00000"/>
                              </a:solidFill>
                              <a:latin typeface="Cambria Math" panose="02040503050406030204" pitchFamily="18" charset="0"/>
                              <a:cs typeface="Times New Roman" panose="02020603050405020304" pitchFamily="18" charset="0"/>
                            </a:rPr>
                            <m:t>𝒙</m:t>
                          </m:r>
                          <m:r>
                            <a:rPr lang="es-CO" sz="2800" b="1" i="1">
                              <a:solidFill>
                                <a:srgbClr val="C00000"/>
                              </a:solidFill>
                              <a:latin typeface="Cambria Math" panose="02040503050406030204" pitchFamily="18" charset="0"/>
                              <a:cs typeface="Times New Roman" panose="02020603050405020304" pitchFamily="18" charset="0"/>
                            </a:rPr>
                            <m:t>−</m:t>
                          </m:r>
                          <m:r>
                            <a:rPr lang="es-CO" sz="2800" b="1" i="1">
                              <a:solidFill>
                                <a:srgbClr val="C00000"/>
                              </a:solidFill>
                              <a:latin typeface="Cambria Math" panose="02040503050406030204" pitchFamily="18" charset="0"/>
                              <a:cs typeface="Times New Roman" panose="02020603050405020304" pitchFamily="18" charset="0"/>
                            </a:rPr>
                            <m:t>𝟏</m:t>
                          </m:r>
                        </m:e>
                      </m:mr>
                      <m:mr>
                        <m:e>
                          <m:r>
                            <a:rPr lang="es-CO" sz="2800" b="1" i="1">
                              <a:solidFill>
                                <a:srgbClr val="C00000"/>
                              </a:solidFill>
                              <a:latin typeface="Cambria Math" panose="02040503050406030204" pitchFamily="18" charset="0"/>
                              <a:cs typeface="Times New Roman" panose="02020603050405020304" pitchFamily="18" charset="0"/>
                            </a:rPr>
                            <m:t>𝒓</m:t>
                          </m:r>
                          <m:r>
                            <a:rPr lang="es-CO" sz="2800" b="1" i="1">
                              <a:solidFill>
                                <a:srgbClr val="C00000"/>
                              </a:solidFill>
                              <a:latin typeface="Cambria Math" panose="02040503050406030204" pitchFamily="18" charset="0"/>
                              <a:cs typeface="Times New Roman" panose="02020603050405020304" pitchFamily="18" charset="0"/>
                            </a:rPr>
                            <m:t>−</m:t>
                          </m:r>
                          <m:r>
                            <a:rPr lang="es-CO" sz="2800" b="1" i="1">
                              <a:solidFill>
                                <a:srgbClr val="C00000"/>
                              </a:solidFill>
                              <a:latin typeface="Cambria Math" panose="02040503050406030204" pitchFamily="18" charset="0"/>
                              <a:cs typeface="Times New Roman" panose="02020603050405020304" pitchFamily="18" charset="0"/>
                            </a:rPr>
                            <m:t>𝟏</m:t>
                          </m:r>
                        </m:e>
                      </m:mr>
                    </m:m>
                  </m:oMath>
                </a14:m>
                <a:r>
                  <a:rPr lang="es-CO" sz="2800" b="1" dirty="0">
                    <a:solidFill>
                      <a:srgbClr val="C00000"/>
                    </a:solidFill>
                    <a:ea typeface="Times New Roman" panose="02020603050405020304" pitchFamily="18" charset="0"/>
                    <a:cs typeface="Times New Roman" panose="02020603050405020304" pitchFamily="18" charset="0"/>
                  </a:rPr>
                  <a:t>) *</a:t>
                </a:r>
                <a:r>
                  <a:rPr lang="es-CO" sz="2800" b="1" dirty="0" err="1">
                    <a:solidFill>
                      <a:srgbClr val="C00000"/>
                    </a:solidFill>
                    <a:ea typeface="Times New Roman" panose="02020603050405020304" pitchFamily="18" charset="0"/>
                    <a:cs typeface="Times New Roman" panose="02020603050405020304" pitchFamily="18" charset="0"/>
                  </a:rPr>
                  <a:t>p</a:t>
                </a:r>
                <a:r>
                  <a:rPr lang="es-CO" sz="2800" b="1" baseline="30000" dirty="0" err="1">
                    <a:solidFill>
                      <a:srgbClr val="C00000"/>
                    </a:solidFill>
                    <a:ea typeface="Times New Roman" panose="02020603050405020304" pitchFamily="18" charset="0"/>
                    <a:cs typeface="Times New Roman" panose="02020603050405020304" pitchFamily="18" charset="0"/>
                  </a:rPr>
                  <a:t>r</a:t>
                </a:r>
                <a:r>
                  <a:rPr lang="es-CO" sz="2800" b="1" dirty="0">
                    <a:solidFill>
                      <a:srgbClr val="C00000"/>
                    </a:solidFill>
                    <a:ea typeface="Times New Roman" panose="02020603050405020304" pitchFamily="18" charset="0"/>
                    <a:cs typeface="Times New Roman" panose="02020603050405020304" pitchFamily="18" charset="0"/>
                  </a:rPr>
                  <a:t> * (1-p)</a:t>
                </a:r>
                <a:r>
                  <a:rPr lang="es-CO" sz="2800" b="1" baseline="30000" dirty="0">
                    <a:solidFill>
                      <a:srgbClr val="C00000"/>
                    </a:solidFill>
                    <a:ea typeface="Times New Roman" panose="02020603050405020304" pitchFamily="18" charset="0"/>
                    <a:cs typeface="Times New Roman" panose="02020603050405020304" pitchFamily="18" charset="0"/>
                  </a:rPr>
                  <a:t>x-r</a:t>
                </a:r>
                <a:r>
                  <a:rPr lang="es-CO" sz="2800" b="1" dirty="0">
                    <a:solidFill>
                      <a:srgbClr val="C00000"/>
                    </a:solidFill>
                    <a:ea typeface="Times New Roman" panose="02020603050405020304" pitchFamily="18" charset="0"/>
                    <a:cs typeface="Times New Roman" panose="02020603050405020304" pitchFamily="18" charset="0"/>
                  </a:rPr>
                  <a:t>, x = r, r+1, r+2, ….</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C00000"/>
                    </a:solidFill>
                    <a:ea typeface="Times New Roman" panose="02020603050405020304" pitchFamily="18" charset="0"/>
                    <a:cs typeface="Times New Roman" panose="02020603050405020304" pitchFamily="18" charset="0"/>
                  </a:rPr>
                  <a:t>Con (</a:t>
                </a:r>
                <a:r>
                  <a:rPr lang="es-CO" sz="2800" b="1" dirty="0" err="1">
                    <a:solidFill>
                      <a:srgbClr val="C00000"/>
                    </a:solidFill>
                    <a:ea typeface="Times New Roman" panose="02020603050405020304" pitchFamily="18" charset="0"/>
                    <a:cs typeface="Times New Roman" panose="02020603050405020304" pitchFamily="18" charset="0"/>
                  </a:rPr>
                  <a:t>f.m.p</a:t>
                </a:r>
                <a:r>
                  <a:rPr lang="es-CO" sz="2800" b="1" dirty="0">
                    <a:solidFill>
                      <a:srgbClr val="C00000"/>
                    </a:solidFill>
                    <a:ea typeface="Times New Roman" panose="02020603050405020304" pitchFamily="18" charset="0"/>
                    <a:cs typeface="Times New Roman" panose="02020603050405020304" pitchFamily="18" charset="0"/>
                  </a:rPr>
                  <a:t>) P{X = x } = (</a:t>
                </a:r>
                <a14:m>
                  <m:oMath xmlns:m="http://schemas.openxmlformats.org/officeDocument/2006/math">
                    <m:m>
                      <m:mPr>
                        <m:mcs>
                          <m:mc>
                            <m:mcPr>
                              <m:count m:val="1"/>
                              <m:mcJc m:val="center"/>
                            </m:mcPr>
                          </m:mc>
                        </m:mcs>
                        <m:ctrlPr>
                          <a:rPr lang="es-CO" sz="2800" b="1" i="1" smtClean="0">
                            <a:solidFill>
                              <a:srgbClr val="C00000"/>
                            </a:solidFill>
                            <a:latin typeface="Cambria Math" panose="02040503050406030204" pitchFamily="18" charset="0"/>
                            <a:cs typeface="Times New Roman" panose="02020603050405020304" pitchFamily="18" charset="0"/>
                          </a:rPr>
                        </m:ctrlPr>
                      </m:mPr>
                      <m:mr>
                        <m:e>
                          <m:r>
                            <m:rPr>
                              <m:brk m:alnAt="7"/>
                            </m:rPr>
                            <a:rPr lang="es-CO" sz="2800" b="1" i="1">
                              <a:solidFill>
                                <a:srgbClr val="C00000"/>
                              </a:solidFill>
                              <a:latin typeface="Cambria Math" panose="02040503050406030204" pitchFamily="18" charset="0"/>
                              <a:cs typeface="Times New Roman" panose="02020603050405020304" pitchFamily="18" charset="0"/>
                            </a:rPr>
                            <m:t>𝒙</m:t>
                          </m:r>
                          <m:r>
                            <a:rPr lang="es-CO" sz="2800" b="1" i="1" smtClean="0">
                              <a:solidFill>
                                <a:srgbClr val="C00000"/>
                              </a:solidFill>
                              <a:latin typeface="Cambria Math" panose="02040503050406030204" pitchFamily="18" charset="0"/>
                              <a:cs typeface="Times New Roman" panose="02020603050405020304" pitchFamily="18" charset="0"/>
                            </a:rPr>
                            <m:t>−</m:t>
                          </m:r>
                          <m:r>
                            <a:rPr lang="es-CO" sz="2800" b="1" i="1" smtClean="0">
                              <a:solidFill>
                                <a:srgbClr val="C00000"/>
                              </a:solidFill>
                              <a:latin typeface="Cambria Math" panose="02040503050406030204" pitchFamily="18" charset="0"/>
                              <a:cs typeface="Times New Roman" panose="02020603050405020304" pitchFamily="18" charset="0"/>
                            </a:rPr>
                            <m:t>𝟏</m:t>
                          </m:r>
                        </m:e>
                      </m:mr>
                      <m:mr>
                        <m:e>
                          <m:r>
                            <a:rPr lang="es-CO" sz="2800" b="1" i="1" smtClean="0">
                              <a:solidFill>
                                <a:srgbClr val="C00000"/>
                              </a:solidFill>
                              <a:latin typeface="Cambria Math" panose="02040503050406030204" pitchFamily="18" charset="0"/>
                              <a:cs typeface="Times New Roman" panose="02020603050405020304" pitchFamily="18" charset="0"/>
                            </a:rPr>
                            <m:t>𝟐</m:t>
                          </m:r>
                        </m:e>
                      </m:mr>
                    </m:m>
                  </m:oMath>
                </a14:m>
                <a:r>
                  <a:rPr lang="es-CO" sz="2800" b="1" dirty="0">
                    <a:solidFill>
                      <a:srgbClr val="C00000"/>
                    </a:solidFill>
                    <a:ea typeface="Times New Roman" panose="02020603050405020304" pitchFamily="18" charset="0"/>
                    <a:cs typeface="Times New Roman" panose="02020603050405020304" pitchFamily="18" charset="0"/>
                  </a:rPr>
                  <a:t>) *(0.55)</a:t>
                </a:r>
                <a:r>
                  <a:rPr lang="es-CO" sz="2800" b="1" baseline="30000" dirty="0">
                    <a:solidFill>
                      <a:srgbClr val="C00000"/>
                    </a:solidFill>
                    <a:ea typeface="Times New Roman" panose="02020603050405020304" pitchFamily="18" charset="0"/>
                    <a:cs typeface="Times New Roman" panose="02020603050405020304" pitchFamily="18" charset="0"/>
                  </a:rPr>
                  <a:t>4</a:t>
                </a:r>
                <a:r>
                  <a:rPr lang="es-CO" sz="2800" b="1" dirty="0">
                    <a:solidFill>
                      <a:srgbClr val="C00000"/>
                    </a:solidFill>
                    <a:ea typeface="Times New Roman" panose="02020603050405020304" pitchFamily="18" charset="0"/>
                    <a:cs typeface="Times New Roman" panose="02020603050405020304" pitchFamily="18" charset="0"/>
                  </a:rPr>
                  <a:t>* (0. 45)</a:t>
                </a:r>
                <a:r>
                  <a:rPr lang="es-CO" sz="2800" b="1" baseline="30000" dirty="0">
                    <a:solidFill>
                      <a:srgbClr val="C00000"/>
                    </a:solidFill>
                    <a:ea typeface="Times New Roman" panose="02020603050405020304" pitchFamily="18" charset="0"/>
                    <a:cs typeface="Times New Roman" panose="02020603050405020304" pitchFamily="18" charset="0"/>
                  </a:rPr>
                  <a:t>x-3</a:t>
                </a:r>
                <a:r>
                  <a:rPr lang="es-CO" sz="2800" b="1" dirty="0">
                    <a:solidFill>
                      <a:srgbClr val="C00000"/>
                    </a:solidFill>
                    <a:ea typeface="Times New Roman" panose="02020603050405020304" pitchFamily="18" charset="0"/>
                    <a:cs typeface="Times New Roman" panose="02020603050405020304" pitchFamily="18" charset="0"/>
                  </a:rPr>
                  <a:t>, x = 3, 4, 5, …</a:t>
                </a:r>
                <a:endParaRPr lang="es-CO" sz="2800" b="1" baseline="30000"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2060"/>
                    </a:solidFill>
                    <a:ea typeface="Times New Roman" panose="02020603050405020304" pitchFamily="18" charset="0"/>
                    <a:cs typeface="Times New Roman" panose="02020603050405020304" pitchFamily="18" charset="0"/>
                  </a:rPr>
                  <a:t>c. Nos piden, </a:t>
                </a:r>
                <a:r>
                  <a:rPr lang="es-CO" sz="2800" b="1" dirty="0">
                    <a:solidFill>
                      <a:srgbClr val="C00000"/>
                    </a:solidFill>
                    <a:ea typeface="Times New Roman" panose="02020603050405020304" pitchFamily="18" charset="0"/>
                    <a:cs typeface="Times New Roman" panose="02020603050405020304" pitchFamily="18" charset="0"/>
                  </a:rPr>
                  <a:t>P{X ≤ 5 }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a:rPr lang="es-CO" sz="2800" b="1" i="1" smtClean="0">
                              <a:solidFill>
                                <a:srgbClr val="C00000"/>
                              </a:solidFill>
                              <a:latin typeface="Cambria Math" panose="02040503050406030204" pitchFamily="18" charset="0"/>
                              <a:cs typeface="Times New Roman" panose="02020603050405020304" pitchFamily="18" charset="0"/>
                            </a:rPr>
                            <m:t>𝟐</m:t>
                          </m:r>
                        </m:e>
                      </m:mr>
                      <m:mr>
                        <m:e>
                          <m:r>
                            <a:rPr lang="es-CO" sz="2800" b="1" i="1" smtClean="0">
                              <a:solidFill>
                                <a:srgbClr val="C00000"/>
                              </a:solidFill>
                              <a:latin typeface="Cambria Math" panose="02040503050406030204" pitchFamily="18" charset="0"/>
                              <a:cs typeface="Times New Roman" panose="02020603050405020304" pitchFamily="18" charset="0"/>
                            </a:rPr>
                            <m:t>𝟐</m:t>
                          </m:r>
                        </m:e>
                      </m:mr>
                    </m:m>
                  </m:oMath>
                </a14:m>
                <a:r>
                  <a:rPr lang="es-CO" sz="2800" b="1" dirty="0">
                    <a:solidFill>
                      <a:srgbClr val="C00000"/>
                    </a:solidFill>
                    <a:ea typeface="Times New Roman" panose="02020603050405020304" pitchFamily="18" charset="0"/>
                    <a:cs typeface="Times New Roman" panose="02020603050405020304" pitchFamily="18" charset="0"/>
                  </a:rPr>
                  <a:t>) *(0.55)</a:t>
                </a:r>
                <a:r>
                  <a:rPr lang="es-CO" sz="2800" b="1" baseline="30000" dirty="0">
                    <a:solidFill>
                      <a:srgbClr val="C00000"/>
                    </a:solidFill>
                    <a:ea typeface="Times New Roman" panose="02020603050405020304" pitchFamily="18" charset="0"/>
                    <a:cs typeface="Times New Roman" panose="02020603050405020304" pitchFamily="18" charset="0"/>
                  </a:rPr>
                  <a:t>4</a:t>
                </a:r>
                <a:r>
                  <a:rPr lang="es-CO" sz="2800" b="1" dirty="0">
                    <a:solidFill>
                      <a:srgbClr val="C00000"/>
                    </a:solidFill>
                    <a:ea typeface="Times New Roman" panose="02020603050405020304" pitchFamily="18" charset="0"/>
                    <a:cs typeface="Times New Roman" panose="02020603050405020304" pitchFamily="18" charset="0"/>
                  </a:rPr>
                  <a:t>* (0. 45)</a:t>
                </a:r>
                <a:r>
                  <a:rPr lang="es-CO" sz="2800" b="1" baseline="30000" dirty="0">
                    <a:solidFill>
                      <a:srgbClr val="C00000"/>
                    </a:solidFill>
                    <a:ea typeface="Times New Roman" panose="02020603050405020304" pitchFamily="18" charset="0"/>
                    <a:cs typeface="Times New Roman" panose="02020603050405020304" pitchFamily="18" charset="0"/>
                  </a:rPr>
                  <a:t>0</a:t>
                </a:r>
                <a:r>
                  <a:rPr lang="es-CO" sz="2800" b="1" dirty="0">
                    <a:solidFill>
                      <a:srgbClr val="C00000"/>
                    </a:solidFill>
                    <a:ea typeface="Times New Roman" panose="02020603050405020304" pitchFamily="18" charset="0"/>
                    <a:cs typeface="Times New Roman" panose="02020603050405020304" pitchFamily="18" charset="0"/>
                  </a:rPr>
                  <a:t> +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a:rPr lang="es-CO" sz="2800" b="1" i="1" smtClean="0">
                              <a:solidFill>
                                <a:srgbClr val="C00000"/>
                              </a:solidFill>
                              <a:latin typeface="Cambria Math" panose="02040503050406030204" pitchFamily="18" charset="0"/>
                              <a:cs typeface="Times New Roman" panose="02020603050405020304" pitchFamily="18" charset="0"/>
                            </a:rPr>
                            <m:t>𝟑</m:t>
                          </m:r>
                        </m:e>
                      </m:mr>
                      <m:mr>
                        <m:e>
                          <m:r>
                            <a:rPr lang="es-CO" sz="2800" b="1" i="1" smtClean="0">
                              <a:solidFill>
                                <a:srgbClr val="C00000"/>
                              </a:solidFill>
                              <a:latin typeface="Cambria Math" panose="02040503050406030204" pitchFamily="18" charset="0"/>
                              <a:cs typeface="Times New Roman" panose="02020603050405020304" pitchFamily="18" charset="0"/>
                            </a:rPr>
                            <m:t>𝟐</m:t>
                          </m:r>
                        </m:e>
                      </m:mr>
                    </m:m>
                  </m:oMath>
                </a14:m>
                <a:r>
                  <a:rPr lang="es-CO" sz="2800" b="1" dirty="0">
                    <a:solidFill>
                      <a:srgbClr val="C00000"/>
                    </a:solidFill>
                    <a:ea typeface="Times New Roman" panose="02020603050405020304" pitchFamily="18" charset="0"/>
                    <a:cs typeface="Times New Roman" panose="02020603050405020304" pitchFamily="18" charset="0"/>
                  </a:rPr>
                  <a:t>) *(0.55)</a:t>
                </a:r>
                <a:r>
                  <a:rPr lang="es-CO" sz="2800" b="1" baseline="30000" dirty="0">
                    <a:solidFill>
                      <a:srgbClr val="C00000"/>
                    </a:solidFill>
                    <a:ea typeface="Times New Roman" panose="02020603050405020304" pitchFamily="18" charset="0"/>
                    <a:cs typeface="Times New Roman" panose="02020603050405020304" pitchFamily="18" charset="0"/>
                  </a:rPr>
                  <a:t>4</a:t>
                </a:r>
                <a:r>
                  <a:rPr lang="es-CO" sz="2800" b="1" dirty="0">
                    <a:solidFill>
                      <a:srgbClr val="C00000"/>
                    </a:solidFill>
                    <a:ea typeface="Times New Roman" panose="02020603050405020304" pitchFamily="18" charset="0"/>
                    <a:cs typeface="Times New Roman" panose="02020603050405020304" pitchFamily="18" charset="0"/>
                  </a:rPr>
                  <a:t>* (0. 45)</a:t>
                </a:r>
                <a:r>
                  <a:rPr lang="es-CO" sz="2800" b="1" baseline="30000" dirty="0">
                    <a:solidFill>
                      <a:srgbClr val="C00000"/>
                    </a:solidFill>
                    <a:ea typeface="Times New Roman" panose="02020603050405020304" pitchFamily="18" charset="0"/>
                    <a:cs typeface="Times New Roman" panose="02020603050405020304" pitchFamily="18" charset="0"/>
                  </a:rPr>
                  <a:t>1</a:t>
                </a:r>
                <a:r>
                  <a:rPr lang="es-CO" sz="2800" b="1" dirty="0">
                    <a:solidFill>
                      <a:srgbClr val="C00000"/>
                    </a:solidFill>
                    <a:ea typeface="Times New Roman" panose="02020603050405020304" pitchFamily="18" charset="0"/>
                    <a:cs typeface="Times New Roman" panose="02020603050405020304" pitchFamily="18" charset="0"/>
                  </a:rPr>
                  <a:t> +(</a:t>
                </a:r>
                <a14:m>
                  <m:oMath xmlns:m="http://schemas.openxmlformats.org/officeDocument/2006/math">
                    <m:m>
                      <m:mPr>
                        <m:mcs>
                          <m:mc>
                            <m:mcPr>
                              <m:count m:val="1"/>
                              <m:mcJc m:val="center"/>
                            </m:mcPr>
                          </m:mc>
                        </m:mcs>
                        <m:ctrlPr>
                          <a:rPr lang="es-CO" sz="2800" b="1" i="1">
                            <a:solidFill>
                              <a:srgbClr val="C00000"/>
                            </a:solidFill>
                            <a:latin typeface="Cambria Math" panose="02040503050406030204" pitchFamily="18" charset="0"/>
                            <a:cs typeface="Times New Roman" panose="02020603050405020304" pitchFamily="18" charset="0"/>
                          </a:rPr>
                        </m:ctrlPr>
                      </m:mPr>
                      <m:mr>
                        <m:e>
                          <m:r>
                            <a:rPr lang="es-CO" sz="2800" b="1" i="1" smtClean="0">
                              <a:solidFill>
                                <a:srgbClr val="C00000"/>
                              </a:solidFill>
                              <a:latin typeface="Cambria Math" panose="02040503050406030204" pitchFamily="18" charset="0"/>
                              <a:cs typeface="Times New Roman" panose="02020603050405020304" pitchFamily="18" charset="0"/>
                            </a:rPr>
                            <m:t>𝟒</m:t>
                          </m:r>
                        </m:e>
                      </m:mr>
                      <m:mr>
                        <m:e>
                          <m:r>
                            <a:rPr lang="es-CO" sz="2800" b="1" i="1" smtClean="0">
                              <a:solidFill>
                                <a:srgbClr val="C00000"/>
                              </a:solidFill>
                              <a:latin typeface="Cambria Math" panose="02040503050406030204" pitchFamily="18" charset="0"/>
                              <a:cs typeface="Times New Roman" panose="02020603050405020304" pitchFamily="18" charset="0"/>
                            </a:rPr>
                            <m:t>𝟐</m:t>
                          </m:r>
                        </m:e>
                      </m:mr>
                    </m:m>
                  </m:oMath>
                </a14:m>
                <a:r>
                  <a:rPr lang="es-CO" sz="2800" b="1" dirty="0">
                    <a:solidFill>
                      <a:srgbClr val="C00000"/>
                    </a:solidFill>
                    <a:ea typeface="Times New Roman" panose="02020603050405020304" pitchFamily="18" charset="0"/>
                    <a:cs typeface="Times New Roman" panose="02020603050405020304" pitchFamily="18" charset="0"/>
                  </a:rPr>
                  <a:t>) *(0.55)</a:t>
                </a:r>
                <a:r>
                  <a:rPr lang="es-CO" sz="2800" b="1" baseline="30000" dirty="0">
                    <a:solidFill>
                      <a:srgbClr val="C00000"/>
                    </a:solidFill>
                    <a:ea typeface="Times New Roman" panose="02020603050405020304" pitchFamily="18" charset="0"/>
                    <a:cs typeface="Times New Roman" panose="02020603050405020304" pitchFamily="18" charset="0"/>
                  </a:rPr>
                  <a:t>4</a:t>
                </a:r>
                <a:r>
                  <a:rPr lang="es-CO" sz="2800" b="1" dirty="0">
                    <a:solidFill>
                      <a:srgbClr val="C00000"/>
                    </a:solidFill>
                    <a:ea typeface="Times New Roman" panose="02020603050405020304" pitchFamily="18" charset="0"/>
                    <a:cs typeface="Times New Roman" panose="02020603050405020304" pitchFamily="18" charset="0"/>
                  </a:rPr>
                  <a:t>* (0. 45)</a:t>
                </a:r>
                <a:r>
                  <a:rPr lang="es-CO" sz="2800" b="1" baseline="30000" dirty="0">
                    <a:solidFill>
                      <a:srgbClr val="C00000"/>
                    </a:solidFill>
                    <a:ea typeface="Times New Roman" panose="02020603050405020304" pitchFamily="18" charset="0"/>
                    <a:cs typeface="Times New Roman" panose="02020603050405020304" pitchFamily="18" charset="0"/>
                  </a:rPr>
                  <a:t>2</a:t>
                </a:r>
                <a:r>
                  <a:rPr lang="es-CO" sz="2800" b="1" dirty="0">
                    <a:solidFill>
                      <a:srgbClr val="C00000"/>
                    </a:solidFill>
                    <a:ea typeface="Times New Roman" panose="02020603050405020304" pitchFamily="18" charset="0"/>
                    <a:cs typeface="Times New Roman" panose="02020603050405020304" pitchFamily="18" charset="0"/>
                  </a:rPr>
                  <a:t> = 0.59313</a:t>
                </a:r>
                <a:endParaRPr lang="es-CO" sz="3200" b="1" baseline="30000" dirty="0">
                  <a:solidFill>
                    <a:schemeClr val="accent6">
                      <a:lumMod val="50000"/>
                    </a:schemeClr>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solidFill>
                    <a:srgbClr val="00B0F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510748"/>
                <a:ext cx="10375900" cy="7580665"/>
              </a:xfrm>
              <a:prstGeom prst="rect">
                <a:avLst/>
              </a:prstGeom>
              <a:blipFill>
                <a:blip r:embed="rId2"/>
                <a:stretch>
                  <a:fillRect r="-1234"/>
                </a:stretch>
              </a:blipFill>
            </p:spPr>
            <p:txBody>
              <a:bodyPr/>
              <a:lstStyle/>
              <a:p>
                <a:r>
                  <a:rPr lang="es-CO">
                    <a:noFill/>
                  </a:rPr>
                  <a:t> </a:t>
                </a:r>
              </a:p>
            </p:txBody>
          </p:sp>
        </mc:Fallback>
      </mc:AlternateContent>
    </p:spTree>
    <p:extLst>
      <p:ext uri="{BB962C8B-B14F-4D97-AF65-F5344CB8AC3E}">
        <p14:creationId xmlns:p14="http://schemas.microsoft.com/office/powerpoint/2010/main" val="89755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wd">
                                    <p:tmAbs val="5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1001"/>
                            </p:stCondLst>
                            <p:childTnLst>
                              <p:par>
                                <p:cTn id="8" presetID="1" presetClass="entr" presetSubtype="0" fill="hold" nodeType="afterEffect">
                                  <p:stCondLst>
                                    <p:cond delay="0"/>
                                  </p:stCondLst>
                                  <p:iterate type="wd">
                                    <p:tmAbs val="5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20502"/>
                            </p:stCondLst>
                            <p:childTnLst>
                              <p:par>
                                <p:cTn id="11" presetID="1" presetClass="entr" presetSubtype="0" fill="hold" nodeType="afterEffect">
                                  <p:stCondLst>
                                    <p:cond delay="0"/>
                                  </p:stCondLst>
                                  <p:iterate type="wd">
                                    <p:tmAbs val="5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27003"/>
                            </p:stCondLst>
                            <p:childTnLst>
                              <p:par>
                                <p:cTn id="14" presetID="1" presetClass="entr" presetSubtype="0" fill="hold" nodeType="afterEffect">
                                  <p:stCondLst>
                                    <p:cond delay="0"/>
                                  </p:stCondLst>
                                  <p:iterate type="wd">
                                    <p:tmAbs val="500"/>
                                  </p:iterate>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33004"/>
                            </p:stCondLst>
                            <p:childTnLst>
                              <p:par>
                                <p:cTn id="17" presetID="1" presetClass="entr" presetSubtype="0" fill="hold" nodeType="afterEffect">
                                  <p:stCondLst>
                                    <p:cond delay="0"/>
                                  </p:stCondLst>
                                  <p:iterate type="wd">
                                    <p:tmAbs val="500"/>
                                  </p:iterate>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38005"/>
                            </p:stCondLst>
                            <p:childTnLst>
                              <p:par>
                                <p:cTn id="20" presetID="1" presetClass="entr" presetSubtype="0" fill="hold" nodeType="afterEffect">
                                  <p:stCondLst>
                                    <p:cond delay="0"/>
                                  </p:stCondLst>
                                  <p:iterate type="wd">
                                    <p:tmAbs val="500"/>
                                  </p:iterate>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43006"/>
                            </p:stCondLst>
                            <p:childTnLst>
                              <p:par>
                                <p:cTn id="23" presetID="1" presetClass="entr" presetSubtype="0" fill="hold" nodeType="afterEffect">
                                  <p:stCondLst>
                                    <p:cond delay="0"/>
                                  </p:stCondLst>
                                  <p:iterate type="wd">
                                    <p:tmAbs val="500"/>
                                  </p:iterate>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903514" y="288679"/>
            <a:ext cx="10375900" cy="5613845"/>
          </a:xfrm>
          <a:prstGeom prst="rect">
            <a:avLst/>
          </a:prstGeom>
        </p:spPr>
        <p:txBody>
          <a:bodyPr wrap="square">
            <a:spAutoFit/>
          </a:bodyPr>
          <a:lstStyle/>
          <a:p>
            <a:pPr algn="ctr">
              <a:lnSpc>
                <a:spcPct val="115000"/>
              </a:lnSpc>
              <a:buSzPts val="1100"/>
            </a:pPr>
            <a:r>
              <a:rPr lang="es-CO" sz="3200" b="1" dirty="0">
                <a:solidFill>
                  <a:srgbClr val="C00000"/>
                </a:solidFill>
                <a:ea typeface="Times New Roman" panose="02020603050405020304" pitchFamily="18" charset="0"/>
                <a:cs typeface="Times New Roman" panose="02020603050405020304" pitchFamily="18" charset="0"/>
              </a:rPr>
              <a:t>Modelos Probabilísticos Discretos</a:t>
            </a:r>
          </a:p>
          <a:p>
            <a:pPr marL="342900" indent="-342900" algn="just">
              <a:lnSpc>
                <a:spcPct val="115000"/>
              </a:lnSpc>
              <a:buSzPts val="1100"/>
              <a:buFont typeface="+mj-lt"/>
              <a:buAutoNum type="alphaLcPeriod"/>
            </a:pPr>
            <a:r>
              <a:rPr lang="es-CO" sz="2400" b="1" dirty="0">
                <a:solidFill>
                  <a:srgbClr val="002060"/>
                </a:solidFill>
                <a:ea typeface="Times New Roman" panose="02020603050405020304" pitchFamily="18" charset="0"/>
                <a:cs typeface="Times New Roman" panose="02020603050405020304" pitchFamily="18" charset="0"/>
              </a:rPr>
              <a:t>Ejercicio 13.  En una determinada especie animal, en cada parto hay igual probabilidad de macho que de hembra (un sólo descendiente por parto). Cuando de una pareja nace una hembra, esta no tiene más descendencia. El mayor número de partos posibles es 4 y el menor es 1. Se quiere estudiar la variable aleatoria X = Nº de descendientes varones de la pareja. a)	 Construir el espacio muestral correspondiente y determinar las probabilidades de los sucesos elementales. b)	 Obtener y dibujar la función de probabilidad de la v. a. X. c)	 </a:t>
            </a:r>
            <a:r>
              <a:rPr lang="es-CO" sz="2400" b="1" dirty="0" err="1">
                <a:solidFill>
                  <a:srgbClr val="002060"/>
                </a:solidFill>
                <a:ea typeface="Times New Roman" panose="02020603050405020304" pitchFamily="18" charset="0"/>
                <a:cs typeface="Times New Roman" panose="02020603050405020304" pitchFamily="18" charset="0"/>
              </a:rPr>
              <a:t>Idem</a:t>
            </a:r>
            <a:r>
              <a:rPr lang="es-CO" sz="2400" b="1" dirty="0">
                <a:solidFill>
                  <a:srgbClr val="002060"/>
                </a:solidFill>
                <a:ea typeface="Times New Roman" panose="02020603050405020304" pitchFamily="18" charset="0"/>
                <a:cs typeface="Times New Roman" panose="02020603050405020304" pitchFamily="18" charset="0"/>
              </a:rPr>
              <a:t> con la función de distribución. d)	 Calcular E[X], V(X). e)	 Calcular P(X&gt;0), P(0 &lt; X &lt; 3) y P(X &gt;1). </a:t>
            </a:r>
            <a:endParaRPr lang="es-CO" sz="3200" b="1" dirty="0">
              <a:solidFill>
                <a:srgbClr val="00206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364794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iterate type="wd">
                                    <p:tmAbs val="300"/>
                                  </p:iterate>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510748"/>
                <a:ext cx="10375900" cy="6620787"/>
              </a:xfrm>
              <a:prstGeom prst="rect">
                <a:avLst/>
              </a:prstGeom>
            </p:spPr>
            <p:txBody>
              <a:bodyPr wrap="square">
                <a:spAutoFit/>
              </a:bodyPr>
              <a:lstStyle/>
              <a:p>
                <a:pPr algn="ctr">
                  <a:lnSpc>
                    <a:spcPct val="115000"/>
                  </a:lnSpc>
                  <a:buSzPts val="1100"/>
                </a:pPr>
                <a14:m>
                  <m:oMathPara xmlns:m="http://schemas.openxmlformats.org/officeDocument/2006/math">
                    <m:oMathParaPr>
                      <m:jc m:val="centerGroup"/>
                    </m:oMathParaPr>
                    <m:oMath xmlns:m="http://schemas.openxmlformats.org/officeDocument/2006/math">
                      <m:r>
                        <m:rPr>
                          <m:nor/>
                        </m:rPr>
                        <a:rPr lang="es-CO" sz="3200" b="1" dirty="0" smtClean="0">
                          <a:solidFill>
                            <a:srgbClr val="C00000"/>
                          </a:solidFill>
                          <a:ea typeface="Times New Roman" panose="02020603050405020304" pitchFamily="18" charset="0"/>
                          <a:cs typeface="Times New Roman" panose="02020603050405020304" pitchFamily="18" charset="0"/>
                        </a:rPr>
                        <m:t>Modelos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Probabil</m:t>
                      </m:r>
                      <m:r>
                        <m:rPr>
                          <m:nor/>
                        </m:rPr>
                        <a:rPr lang="es-CO" sz="3200" b="1" dirty="0" smtClean="0">
                          <a:solidFill>
                            <a:srgbClr val="C00000"/>
                          </a:solidFill>
                          <a:ea typeface="Times New Roman" panose="02020603050405020304" pitchFamily="18" charset="0"/>
                          <a:cs typeface="Times New Roman" panose="02020603050405020304" pitchFamily="18" charset="0"/>
                        </a:rPr>
                        <m:t>í</m:t>
                      </m:r>
                      <m:r>
                        <m:rPr>
                          <m:nor/>
                        </m:rPr>
                        <a:rPr lang="es-CO" sz="3200" b="1" dirty="0" smtClean="0">
                          <a:solidFill>
                            <a:srgbClr val="C00000"/>
                          </a:solidFill>
                          <a:ea typeface="Times New Roman" panose="02020603050405020304" pitchFamily="18" charset="0"/>
                          <a:cs typeface="Times New Roman" panose="02020603050405020304" pitchFamily="18" charset="0"/>
                        </a:rPr>
                        <m:t>sticos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B0F0"/>
                    </a:solidFill>
                    <a:ea typeface="Times New Roman" panose="02020603050405020304" pitchFamily="18" charset="0"/>
                    <a:cs typeface="Times New Roman" panose="02020603050405020304" pitchFamily="18" charset="0"/>
                  </a:rPr>
                  <a:t>Sea X = Nº de descendientes varones de la pareja</a:t>
                </a:r>
                <a:endParaRPr lang="es-CO" sz="2800" b="1" dirty="0">
                  <a:ea typeface="Times New Roman" panose="02020603050405020304" pitchFamily="18" charset="0"/>
                  <a:cs typeface="Times New Roman" panose="02020603050405020304" pitchFamily="18" charset="0"/>
                </a:endParaRPr>
              </a:p>
              <a:p>
                <a:pPr marL="800100" lvl="1" indent="-342900">
                  <a:lnSpc>
                    <a:spcPct val="115000"/>
                  </a:lnSpc>
                  <a:buSzPts val="1100"/>
                  <a:buFont typeface="+mj-lt"/>
                  <a:buAutoNum type="alphaLcPeriod"/>
                </a:pPr>
                <a:r>
                  <a:rPr lang="es-CO" sz="2800" b="1" dirty="0">
                    <a:solidFill>
                      <a:schemeClr val="accent6">
                        <a:lumMod val="50000"/>
                      </a:schemeClr>
                    </a:solidFill>
                    <a:ea typeface="Times New Roman" panose="02020603050405020304" pitchFamily="18" charset="0"/>
                    <a:cs typeface="Times New Roman" panose="02020603050405020304" pitchFamily="18" charset="0"/>
                  </a:rPr>
                  <a:t>a) Construir el espacio muestral correspondiente y determinar las probabilidades de los sucesos elementales.</a:t>
                </a:r>
              </a:p>
              <a:p>
                <a:pPr marL="800100" lvl="1" indent="-342900">
                  <a:lnSpc>
                    <a:spcPct val="115000"/>
                  </a:lnSpc>
                  <a:buSzPts val="1100"/>
                  <a:buFont typeface="+mj-lt"/>
                  <a:buAutoNum type="alphaLcPeriod"/>
                </a:pPr>
                <a:r>
                  <a:rPr lang="es-CO" sz="2800" b="1" dirty="0">
                    <a:solidFill>
                      <a:schemeClr val="accent6">
                        <a:lumMod val="50000"/>
                      </a:schemeClr>
                    </a:solidFill>
                    <a:ea typeface="Times New Roman" panose="02020603050405020304" pitchFamily="18" charset="0"/>
                    <a:cs typeface="Times New Roman" panose="02020603050405020304" pitchFamily="18" charset="0"/>
                  </a:rPr>
                  <a:t>S = { M, HM, HHM, HHHM, HHHH} = {0, 1, 2, 3, 4}</a:t>
                </a:r>
              </a:p>
              <a:p>
                <a:pPr marL="800100" lvl="1" indent="-342900" algn="just">
                  <a:lnSpc>
                    <a:spcPct val="115000"/>
                  </a:lnSpc>
                  <a:buSzPts val="1100"/>
                  <a:buFont typeface="+mj-lt"/>
                  <a:buAutoNum type="alphaLcPeriod"/>
                </a:pPr>
                <a14:m>
                  <m:oMath xmlns:m="http://schemas.openxmlformats.org/officeDocument/2006/math">
                    <m:r>
                      <a:rPr lang="es-CO" sz="2800" b="1" i="1">
                        <a:latin typeface="Cambria Math" panose="02040503050406030204" pitchFamily="18" charset="0"/>
                        <a:ea typeface="Times New Roman" panose="02020603050405020304" pitchFamily="18" charset="0"/>
                        <a:cs typeface="Times New Roman" panose="02020603050405020304" pitchFamily="18" charset="0"/>
                      </a:rPr>
                      <m:t>𝑷</m:t>
                    </m:r>
                    <m:d>
                      <m:dPr>
                        <m:begChr m:val="{"/>
                        <m:endChr m:val="}"/>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2800" b="1" i="1">
                            <a:latin typeface="Cambria Math" panose="02040503050406030204" pitchFamily="18" charset="0"/>
                            <a:ea typeface="Times New Roman" panose="02020603050405020304" pitchFamily="18" charset="0"/>
                            <a:cs typeface="Times New Roman" panose="02020603050405020304" pitchFamily="18" charset="0"/>
                          </a:rPr>
                          <m:t>𝑿</m:t>
                        </m:r>
                        <m:r>
                          <a:rPr lang="es-CO" sz="2800" b="1" i="1">
                            <a:latin typeface="Cambria Math" panose="02040503050406030204" pitchFamily="18" charset="0"/>
                            <a:ea typeface="Times New Roman" panose="02020603050405020304" pitchFamily="18" charset="0"/>
                            <a:cs typeface="Times New Roman" panose="02020603050405020304" pitchFamily="18" charset="0"/>
                          </a:rPr>
                          <m:t>=</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𝟎</m:t>
                        </m:r>
                      </m:e>
                    </m:d>
                  </m:oMath>
                </a14:m>
                <a:r>
                  <a:rPr lang="es-CO" sz="2800" b="1" dirty="0">
                    <a:latin typeface="Calibri" panose="020F0502020204030204" pitchFamily="34" charset="0"/>
                    <a:ea typeface="Times New Roman" panose="02020603050405020304" pitchFamily="18" charset="0"/>
                    <a:cs typeface="Times New Roman" panose="02020603050405020304" pitchFamily="18" charset="0"/>
                  </a:rPr>
                  <a:t> | </a:t>
                </a:r>
                <a14:m>
                  <m:oMath xmlns:m="http://schemas.openxmlformats.org/officeDocument/2006/math">
                    <m:r>
                      <a:rPr lang="es-CO" sz="2800" b="1" i="1">
                        <a:latin typeface="Cambria Math" panose="02040503050406030204" pitchFamily="18" charset="0"/>
                        <a:ea typeface="Times New Roman" panose="02020603050405020304" pitchFamily="18" charset="0"/>
                        <a:cs typeface="Times New Roman" panose="02020603050405020304" pitchFamily="18" charset="0"/>
                      </a:rPr>
                      <m:t>𝑷</m:t>
                    </m:r>
                    <m:d>
                      <m:dPr>
                        <m:begChr m:val="{"/>
                        <m:endChr m:val="}"/>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2800" b="1" i="1">
                            <a:latin typeface="Cambria Math" panose="02040503050406030204" pitchFamily="18" charset="0"/>
                            <a:ea typeface="Times New Roman" panose="02020603050405020304" pitchFamily="18" charset="0"/>
                            <a:cs typeface="Times New Roman" panose="02020603050405020304" pitchFamily="18" charset="0"/>
                          </a:rPr>
                          <m:t>𝑿</m:t>
                        </m:r>
                        <m:r>
                          <a:rPr lang="es-CO" sz="2800" b="1" i="1">
                            <a:latin typeface="Cambria Math" panose="02040503050406030204" pitchFamily="18" charset="0"/>
                            <a:ea typeface="Times New Roman" panose="02020603050405020304" pitchFamily="18" charset="0"/>
                            <a:cs typeface="Times New Roman" panose="02020603050405020304" pitchFamily="18" charset="0"/>
                          </a:rPr>
                          <m:t>=</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𝟏</m:t>
                        </m:r>
                      </m:e>
                    </m:d>
                  </m:oMath>
                </a14:m>
                <a:r>
                  <a:rPr lang="es-CO" sz="2800" b="1"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s-CO" sz="2800" b="1" i="1">
                        <a:latin typeface="Cambria Math" panose="02040503050406030204" pitchFamily="18" charset="0"/>
                        <a:ea typeface="Times New Roman" panose="02020603050405020304" pitchFamily="18" charset="0"/>
                        <a:cs typeface="Times New Roman" panose="02020603050405020304" pitchFamily="18" charset="0"/>
                      </a:rPr>
                      <m:t>𝑷</m:t>
                    </m:r>
                    <m:d>
                      <m:dPr>
                        <m:begChr m:val="{"/>
                        <m:endChr m:val="}"/>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2800" b="1" i="1">
                            <a:latin typeface="Cambria Math" panose="02040503050406030204" pitchFamily="18" charset="0"/>
                            <a:ea typeface="Times New Roman" panose="02020603050405020304" pitchFamily="18" charset="0"/>
                            <a:cs typeface="Times New Roman" panose="02020603050405020304" pitchFamily="18" charset="0"/>
                          </a:rPr>
                          <m:t>𝑿</m:t>
                        </m:r>
                        <m:r>
                          <a:rPr lang="es-CO" sz="2800" b="1" i="1">
                            <a:latin typeface="Cambria Math" panose="02040503050406030204" pitchFamily="18" charset="0"/>
                            <a:ea typeface="Times New Roman" panose="02020603050405020304" pitchFamily="18" charset="0"/>
                            <a:cs typeface="Times New Roman" panose="02020603050405020304" pitchFamily="18" charset="0"/>
                          </a:rPr>
                          <m:t>=</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𝟐</m:t>
                        </m:r>
                      </m:e>
                    </m:d>
                  </m:oMath>
                </a14:m>
                <a:r>
                  <a:rPr lang="es-CO" sz="2800" b="1"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s-CO" sz="2800" b="1">
                        <a:latin typeface="Cambria Math" panose="02040503050406030204" pitchFamily="18" charset="0"/>
                        <a:ea typeface="Times New Roman" panose="02020603050405020304" pitchFamily="18" charset="0"/>
                        <a:cs typeface="Times New Roman" panose="02020603050405020304" pitchFamily="18" charset="0"/>
                      </a:rPr>
                      <m:t> </m:t>
                    </m:r>
                    <m:r>
                      <a:rPr lang="es-CO" sz="2800" b="1" i="1">
                        <a:latin typeface="Cambria Math" panose="02040503050406030204" pitchFamily="18" charset="0"/>
                        <a:ea typeface="Times New Roman" panose="02020603050405020304" pitchFamily="18" charset="0"/>
                        <a:cs typeface="Times New Roman" panose="02020603050405020304" pitchFamily="18" charset="0"/>
                      </a:rPr>
                      <m:t>𝑷</m:t>
                    </m:r>
                    <m:d>
                      <m:dPr>
                        <m:begChr m:val="{"/>
                        <m:endChr m:val="}"/>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2800" b="1" i="1">
                            <a:latin typeface="Cambria Math" panose="02040503050406030204" pitchFamily="18" charset="0"/>
                            <a:ea typeface="Times New Roman" panose="02020603050405020304" pitchFamily="18" charset="0"/>
                            <a:cs typeface="Times New Roman" panose="02020603050405020304" pitchFamily="18" charset="0"/>
                          </a:rPr>
                          <m:t>𝑿</m:t>
                        </m:r>
                        <m:r>
                          <a:rPr lang="es-CO" sz="2800" b="1" i="1">
                            <a:latin typeface="Cambria Math" panose="02040503050406030204" pitchFamily="18" charset="0"/>
                            <a:ea typeface="Times New Roman" panose="02020603050405020304" pitchFamily="18" charset="0"/>
                            <a:cs typeface="Times New Roman" panose="02020603050405020304" pitchFamily="18" charset="0"/>
                          </a:rPr>
                          <m:t>=</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𝟑</m:t>
                        </m:r>
                      </m:e>
                    </m:d>
                  </m:oMath>
                </a14:m>
                <a:r>
                  <a:rPr lang="es-CO" sz="2800" b="1" dirty="0">
                    <a:latin typeface="Calibri" panose="020F0502020204030204" pitchFamily="34" charset="0"/>
                    <a:ea typeface="Times New Roman" panose="02020603050405020304" pitchFamily="18" charset="0"/>
                    <a:cs typeface="Times New Roman" panose="02020603050405020304" pitchFamily="18" charset="0"/>
                  </a:rPr>
                  <a:t> |</a:t>
                </a:r>
                <a:r>
                  <a:rPr lang="es-CO" sz="2800" b="1" dirty="0">
                    <a:ea typeface="Times New Roman" panose="02020603050405020304" pitchFamily="18" charset="0"/>
                    <a:cs typeface="Times New Roman" panose="02020603050405020304" pitchFamily="18" charset="0"/>
                  </a:rPr>
                  <a:t> </a:t>
                </a:r>
                <a14:m>
                  <m:oMath xmlns:m="http://schemas.openxmlformats.org/officeDocument/2006/math">
                    <m:r>
                      <a:rPr lang="es-CO" sz="2800" b="1" i="1">
                        <a:latin typeface="Cambria Math" panose="02040503050406030204" pitchFamily="18" charset="0"/>
                        <a:ea typeface="Times New Roman" panose="02020603050405020304" pitchFamily="18" charset="0"/>
                        <a:cs typeface="Times New Roman" panose="02020603050405020304" pitchFamily="18" charset="0"/>
                      </a:rPr>
                      <m:t>𝑷</m:t>
                    </m:r>
                    <m:d>
                      <m:dPr>
                        <m:begChr m:val="{"/>
                        <m:endChr m:val="}"/>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2800" b="1" i="1">
                            <a:latin typeface="Cambria Math" panose="02040503050406030204" pitchFamily="18" charset="0"/>
                            <a:ea typeface="Times New Roman" panose="02020603050405020304" pitchFamily="18" charset="0"/>
                            <a:cs typeface="Times New Roman" panose="02020603050405020304" pitchFamily="18" charset="0"/>
                          </a:rPr>
                          <m:t>𝑿</m:t>
                        </m:r>
                        <m:r>
                          <a:rPr lang="es-CO" sz="2800" b="1" i="1">
                            <a:latin typeface="Cambria Math" panose="02040503050406030204" pitchFamily="18" charset="0"/>
                            <a:ea typeface="Times New Roman" panose="02020603050405020304" pitchFamily="18" charset="0"/>
                            <a:cs typeface="Times New Roman" panose="02020603050405020304" pitchFamily="18" charset="0"/>
                          </a:rPr>
                          <m:t>=</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𝟒</m:t>
                        </m:r>
                      </m:e>
                    </m:d>
                  </m:oMath>
                </a14:m>
                <a:r>
                  <a:rPr lang="es-CO" sz="2800" b="1" dirty="0">
                    <a:latin typeface="Calibri" panose="020F0502020204030204" pitchFamily="34" charset="0"/>
                    <a:ea typeface="Times New Roman" panose="02020603050405020304" pitchFamily="18" charset="0"/>
                    <a:cs typeface="Times New Roman" panose="02020603050405020304" pitchFamily="18" charset="0"/>
                  </a:rPr>
                  <a:t> |</a:t>
                </a:r>
              </a:p>
              <a:p>
                <a:pPr marL="800100" lvl="1" indent="-342900" algn="just">
                  <a:lnSpc>
                    <a:spcPct val="115000"/>
                  </a:lnSpc>
                  <a:buSzPts val="1100"/>
                  <a:buFont typeface="+mj-lt"/>
                  <a:buAutoNum type="alphaLcPeriod"/>
                </a:pPr>
                <a:r>
                  <a:rPr lang="es-CO" sz="2800" b="1" dirty="0">
                    <a:ea typeface="Times New Roman" panose="02020603050405020304" pitchFamily="18" charset="0"/>
                    <a:cs typeface="Times New Roman" panose="02020603050405020304" pitchFamily="18" charset="0"/>
                  </a:rPr>
                  <a:t>         </a:t>
                </a:r>
                <a14:m>
                  <m:oMath xmlns:m="http://schemas.openxmlformats.org/officeDocument/2006/math">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𝟏</m:t>
                        </m:r>
                      </m:num>
                      <m:den>
                        <m:r>
                          <a:rPr lang="es-CO" sz="2800" b="1" i="1">
                            <a:latin typeface="Cambria Math" panose="02040503050406030204" pitchFamily="18" charset="0"/>
                            <a:ea typeface="Times New Roman" panose="02020603050405020304" pitchFamily="18" charset="0"/>
                            <a:cs typeface="Times New Roman" panose="02020603050405020304" pitchFamily="18" charset="0"/>
                          </a:rPr>
                          <m:t>𝟐</m:t>
                        </m:r>
                      </m:den>
                    </m:f>
                  </m:oMath>
                </a14:m>
                <a:r>
                  <a:rPr lang="es-CO" sz="2800" b="1" dirty="0">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𝟏</m:t>
                        </m:r>
                      </m:num>
                      <m:den>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𝟒</m:t>
                        </m:r>
                      </m:den>
                    </m:f>
                  </m:oMath>
                </a14:m>
                <a:r>
                  <a:rPr lang="es-CO" sz="2800" b="1" dirty="0">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𝟏</m:t>
                        </m:r>
                      </m:num>
                      <m:den>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𝟖</m:t>
                        </m:r>
                      </m:den>
                    </m:f>
                  </m:oMath>
                </a14:m>
                <a:r>
                  <a:rPr lang="es-CO" sz="2800" b="1" dirty="0">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𝟏</m:t>
                        </m:r>
                      </m:num>
                      <m:den>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𝟏𝟔</m:t>
                        </m:r>
                      </m:den>
                    </m:f>
                  </m:oMath>
                </a14:m>
                <a:r>
                  <a:rPr lang="es-CO" sz="2800" b="1" dirty="0">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a:latin typeface="Cambria Math" panose="02040503050406030204" pitchFamily="18" charset="0"/>
                            <a:ea typeface="Times New Roman" panose="02020603050405020304" pitchFamily="18" charset="0"/>
                            <a:cs typeface="Times New Roman" panose="02020603050405020304" pitchFamily="18" charset="0"/>
                          </a:rPr>
                          <m:t>𝟏</m:t>
                        </m:r>
                      </m:num>
                      <m:den>
                        <m:r>
                          <a:rPr lang="es-CO" sz="2800" b="1" i="1">
                            <a:latin typeface="Cambria Math" panose="02040503050406030204" pitchFamily="18" charset="0"/>
                            <a:ea typeface="Times New Roman" panose="02020603050405020304" pitchFamily="18" charset="0"/>
                            <a:cs typeface="Times New Roman" panose="02020603050405020304" pitchFamily="18" charset="0"/>
                          </a:rPr>
                          <m:t>𝟏𝟔</m:t>
                        </m:r>
                      </m:den>
                    </m:f>
                  </m:oMath>
                </a14:m>
                <a:r>
                  <a:rPr lang="es-CO" sz="2800" b="1" dirty="0">
                    <a:latin typeface="Calibri" panose="020F0502020204030204" pitchFamily="34" charset="0"/>
                    <a:ea typeface="Times New Roman" panose="02020603050405020304" pitchFamily="18" charset="0"/>
                    <a:cs typeface="Calibri" panose="020F0502020204030204" pitchFamily="34" charset="0"/>
                  </a:rPr>
                  <a:t>      | </a:t>
                </a:r>
              </a:p>
              <a:p>
                <a:pPr marL="800100" lvl="1" indent="-342900">
                  <a:lnSpc>
                    <a:spcPct val="115000"/>
                  </a:lnSpc>
                  <a:buSzPts val="1100"/>
                  <a:buFont typeface="+mj-lt"/>
                  <a:buAutoNum type="alphaLcPeriod"/>
                </a:pPr>
                <a:r>
                  <a:rPr lang="es-CO" sz="2800" b="1" dirty="0">
                    <a:latin typeface="Calibri" panose="020F0502020204030204" pitchFamily="34" charset="0"/>
                    <a:ea typeface="Times New Roman" panose="02020603050405020304" pitchFamily="18" charset="0"/>
                    <a:cs typeface="Calibri" panose="020F0502020204030204" pitchFamily="34" charset="0"/>
                  </a:rPr>
                  <a:t>b) Obtener y dibujar la función de probabilidad de la v. a. X</a:t>
                </a:r>
              </a:p>
              <a:p>
                <a:pPr marL="800100" lvl="1" indent="-342900" algn="just">
                  <a:lnSpc>
                    <a:spcPct val="115000"/>
                  </a:lnSpc>
                  <a:buSzPts val="1100"/>
                  <a:buFont typeface="+mj-lt"/>
                  <a:buAutoNum type="alphaLcPeriod"/>
                </a:pPr>
                <a:r>
                  <a:rPr lang="es-CO" sz="2800" b="1" dirty="0">
                    <a:latin typeface="Calibri" panose="020F0502020204030204" pitchFamily="34" charset="0"/>
                    <a:ea typeface="Times New Roman" panose="02020603050405020304" pitchFamily="18" charset="0"/>
                    <a:cs typeface="Calibri" panose="020F0502020204030204" pitchFamily="34" charset="0"/>
                  </a:rPr>
                  <a:t>Valor Esperado de X</a:t>
                </a:r>
              </a:p>
              <a:p>
                <a:pPr marL="800100" lvl="1" indent="-342900" algn="just">
                  <a:lnSpc>
                    <a:spcPct val="115000"/>
                  </a:lnSpc>
                  <a:buSzPts val="1100"/>
                  <a:buFont typeface="+mj-lt"/>
                  <a:buAutoNum type="alphaLcPeriod"/>
                </a:pPr>
                <a:r>
                  <a:rPr lang="es-CO" sz="2800" b="1" dirty="0">
                    <a:latin typeface="Calibri" panose="020F0502020204030204" pitchFamily="34" charset="0"/>
                    <a:ea typeface="Times New Roman" panose="02020603050405020304" pitchFamily="18" charset="0"/>
                    <a:cs typeface="Calibri" panose="020F0502020204030204" pitchFamily="34" charset="0"/>
                  </a:rPr>
                  <a:t>E(X) = 0*</a:t>
                </a:r>
                <a14:m>
                  <m:oMath xmlns:m="http://schemas.openxmlformats.org/officeDocument/2006/math">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a:latin typeface="Cambria Math" panose="02040503050406030204" pitchFamily="18" charset="0"/>
                            <a:ea typeface="Times New Roman" panose="02020603050405020304" pitchFamily="18" charset="0"/>
                            <a:cs typeface="Times New Roman" panose="02020603050405020304" pitchFamily="18" charset="0"/>
                          </a:rPr>
                          <m:t>𝟏</m:t>
                        </m:r>
                      </m:num>
                      <m:den>
                        <m:r>
                          <a:rPr lang="es-CO" sz="2800" b="1" i="1">
                            <a:latin typeface="Cambria Math" panose="02040503050406030204" pitchFamily="18" charset="0"/>
                            <a:ea typeface="Times New Roman" panose="02020603050405020304" pitchFamily="18" charset="0"/>
                            <a:cs typeface="Times New Roman" panose="02020603050405020304" pitchFamily="18" charset="0"/>
                          </a:rPr>
                          <m:t>𝟐</m:t>
                        </m:r>
                      </m:den>
                    </m:f>
                  </m:oMath>
                </a14:m>
                <a:r>
                  <a:rPr lang="es-CO" sz="2800" b="1" dirty="0">
                    <a:latin typeface="Calibri" panose="020F0502020204030204" pitchFamily="34" charset="0"/>
                    <a:ea typeface="Times New Roman" panose="02020603050405020304" pitchFamily="18" charset="0"/>
                    <a:cs typeface="Calibri" panose="020F0502020204030204" pitchFamily="34" charset="0"/>
                  </a:rPr>
                  <a:t> + 1*</a:t>
                </a:r>
                <a14:m>
                  <m:oMath xmlns:m="http://schemas.openxmlformats.org/officeDocument/2006/math">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a:latin typeface="Cambria Math" panose="02040503050406030204" pitchFamily="18" charset="0"/>
                            <a:ea typeface="Times New Roman" panose="02020603050405020304" pitchFamily="18" charset="0"/>
                            <a:cs typeface="Times New Roman" panose="02020603050405020304" pitchFamily="18" charset="0"/>
                          </a:rPr>
                          <m:t>𝟏</m:t>
                        </m:r>
                      </m:num>
                      <m:den>
                        <m:r>
                          <a:rPr lang="es-CO" sz="2800" b="1" i="1">
                            <a:latin typeface="Cambria Math" panose="02040503050406030204" pitchFamily="18" charset="0"/>
                            <a:ea typeface="Times New Roman" panose="02020603050405020304" pitchFamily="18" charset="0"/>
                            <a:cs typeface="Times New Roman" panose="02020603050405020304" pitchFamily="18" charset="0"/>
                          </a:rPr>
                          <m:t>𝟒</m:t>
                        </m:r>
                      </m:den>
                    </m:f>
                  </m:oMath>
                </a14:m>
                <a:r>
                  <a:rPr lang="es-CO" sz="2800" b="1" dirty="0">
                    <a:latin typeface="Calibri" panose="020F0502020204030204" pitchFamily="34" charset="0"/>
                    <a:ea typeface="Times New Roman" panose="02020603050405020304" pitchFamily="18" charset="0"/>
                    <a:cs typeface="Calibri" panose="020F0502020204030204" pitchFamily="34" charset="0"/>
                  </a:rPr>
                  <a:t> + 2*</a:t>
                </a:r>
                <a14:m>
                  <m:oMath xmlns:m="http://schemas.openxmlformats.org/officeDocument/2006/math">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a:latin typeface="Cambria Math" panose="02040503050406030204" pitchFamily="18" charset="0"/>
                            <a:ea typeface="Times New Roman" panose="02020603050405020304" pitchFamily="18" charset="0"/>
                            <a:cs typeface="Times New Roman" panose="02020603050405020304" pitchFamily="18" charset="0"/>
                          </a:rPr>
                          <m:t>𝟏</m:t>
                        </m:r>
                      </m:num>
                      <m:den>
                        <m:r>
                          <a:rPr lang="es-CO" sz="2800" b="1" i="1">
                            <a:latin typeface="Cambria Math" panose="02040503050406030204" pitchFamily="18" charset="0"/>
                            <a:ea typeface="Times New Roman" panose="02020603050405020304" pitchFamily="18" charset="0"/>
                            <a:cs typeface="Times New Roman" panose="02020603050405020304" pitchFamily="18" charset="0"/>
                          </a:rPr>
                          <m:t>𝟖</m:t>
                        </m:r>
                      </m:den>
                    </m:f>
                  </m:oMath>
                </a14:m>
                <a:r>
                  <a:rPr lang="es-CO" sz="2800" b="1" dirty="0">
                    <a:latin typeface="Calibri" panose="020F0502020204030204" pitchFamily="34" charset="0"/>
                    <a:ea typeface="Times New Roman" panose="02020603050405020304" pitchFamily="18" charset="0"/>
                    <a:cs typeface="Calibri" panose="020F0502020204030204" pitchFamily="34" charset="0"/>
                  </a:rPr>
                  <a:t> +3* </a:t>
                </a:r>
                <a14:m>
                  <m:oMath xmlns:m="http://schemas.openxmlformats.org/officeDocument/2006/math">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a:latin typeface="Cambria Math" panose="02040503050406030204" pitchFamily="18" charset="0"/>
                            <a:ea typeface="Times New Roman" panose="02020603050405020304" pitchFamily="18" charset="0"/>
                            <a:cs typeface="Times New Roman" panose="02020603050405020304" pitchFamily="18" charset="0"/>
                          </a:rPr>
                          <m:t>𝟏</m:t>
                        </m:r>
                      </m:num>
                      <m:den>
                        <m:r>
                          <a:rPr lang="es-CO" sz="2800" b="1" i="1">
                            <a:latin typeface="Cambria Math" panose="02040503050406030204" pitchFamily="18" charset="0"/>
                            <a:ea typeface="Times New Roman" panose="02020603050405020304" pitchFamily="18" charset="0"/>
                            <a:cs typeface="Times New Roman" panose="02020603050405020304" pitchFamily="18" charset="0"/>
                          </a:rPr>
                          <m:t>𝟏𝟔</m:t>
                        </m:r>
                      </m:den>
                    </m:f>
                  </m:oMath>
                </a14:m>
                <a:r>
                  <a:rPr lang="es-CO" sz="2800" b="1" dirty="0">
                    <a:latin typeface="Calibri" panose="020F0502020204030204" pitchFamily="34" charset="0"/>
                    <a:ea typeface="Times New Roman" panose="02020603050405020304" pitchFamily="18" charset="0"/>
                    <a:cs typeface="Calibri" panose="020F0502020204030204" pitchFamily="34" charset="0"/>
                  </a:rPr>
                  <a:t> + 4* </a:t>
                </a:r>
                <a14:m>
                  <m:oMath xmlns:m="http://schemas.openxmlformats.org/officeDocument/2006/math">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a:latin typeface="Cambria Math" panose="02040503050406030204" pitchFamily="18" charset="0"/>
                            <a:ea typeface="Times New Roman" panose="02020603050405020304" pitchFamily="18" charset="0"/>
                            <a:cs typeface="Times New Roman" panose="02020603050405020304" pitchFamily="18" charset="0"/>
                          </a:rPr>
                          <m:t>𝟏</m:t>
                        </m:r>
                      </m:num>
                      <m:den>
                        <m:r>
                          <a:rPr lang="es-CO" sz="2800" b="1" i="1">
                            <a:latin typeface="Cambria Math" panose="02040503050406030204" pitchFamily="18" charset="0"/>
                            <a:ea typeface="Times New Roman" panose="02020603050405020304" pitchFamily="18" charset="0"/>
                            <a:cs typeface="Times New Roman" panose="02020603050405020304" pitchFamily="18" charset="0"/>
                          </a:rPr>
                          <m:t>𝟏𝟔</m:t>
                        </m:r>
                      </m:den>
                    </m:f>
                  </m:oMath>
                </a14:m>
                <a:r>
                  <a:rPr lang="es-CO" sz="2800" b="1" dirty="0">
                    <a:latin typeface="Calibri" panose="020F0502020204030204" pitchFamily="34" charset="0"/>
                    <a:ea typeface="Times New Roman" panose="02020603050405020304" pitchFamily="18" charset="0"/>
                    <a:cs typeface="Calibri" panose="020F0502020204030204" pitchFamily="34" charset="0"/>
                  </a:rPr>
                  <a:t> </a:t>
                </a:r>
                <a:r>
                  <a:rPr lang="es-CO" sz="2800" b="1"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𝟏𝟓</m:t>
                        </m:r>
                      </m:num>
                      <m:den>
                        <m:r>
                          <a:rPr lang="es-CO" sz="2800" b="1" i="1">
                            <a:latin typeface="Cambria Math" panose="02040503050406030204" pitchFamily="18" charset="0"/>
                            <a:ea typeface="Times New Roman" panose="02020603050405020304" pitchFamily="18" charset="0"/>
                            <a:cs typeface="Times New Roman" panose="02020603050405020304" pitchFamily="18" charset="0"/>
                          </a:rPr>
                          <m:t>𝟏𝟔</m:t>
                        </m:r>
                      </m:den>
                    </m:f>
                  </m:oMath>
                </a14:m>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marL="800100" lvl="1" indent="-342900">
                  <a:lnSpc>
                    <a:spcPct val="115000"/>
                  </a:lnSpc>
                  <a:buSzPts val="1100"/>
                  <a:buFont typeface="+mj-lt"/>
                  <a:buAutoNum type="alphaLcPeriod"/>
                </a:pPr>
                <a:endParaRPr lang="es-CO" sz="2800" b="1" dirty="0">
                  <a:solidFill>
                    <a:srgbClr val="00B0F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510748"/>
                <a:ext cx="10375900" cy="6620787"/>
              </a:xfrm>
              <a:prstGeom prst="rect">
                <a:avLst/>
              </a:prstGeom>
              <a:blipFill>
                <a:blip r:embed="rId2"/>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65962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wd">
                                    <p:tmAbs val="5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1001"/>
                            </p:stCondLst>
                            <p:childTnLst>
                              <p:par>
                                <p:cTn id="8" presetID="1" presetClass="entr" presetSubtype="0" fill="hold" nodeType="afterEffect">
                                  <p:stCondLst>
                                    <p:cond delay="0"/>
                                  </p:stCondLst>
                                  <p:iterate type="wd">
                                    <p:tmAbs val="5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5502"/>
                            </p:stCondLst>
                            <p:childTnLst>
                              <p:par>
                                <p:cTn id="11" presetID="1" presetClass="entr" presetSubtype="0" fill="hold" nodeType="afterEffect">
                                  <p:stCondLst>
                                    <p:cond delay="0"/>
                                  </p:stCondLst>
                                  <p:iterate type="wd">
                                    <p:tmAbs val="5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13003"/>
                            </p:stCondLst>
                            <p:childTnLst>
                              <p:par>
                                <p:cTn id="14" presetID="1" presetClass="entr" presetSubtype="0" fill="hold" nodeType="afterEffect">
                                  <p:stCondLst>
                                    <p:cond delay="0"/>
                                  </p:stCondLst>
                                  <p:iterate type="wd">
                                    <p:tmAbs val="500"/>
                                  </p:iterate>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25004"/>
                            </p:stCondLst>
                            <p:childTnLst>
                              <p:par>
                                <p:cTn id="17" presetID="1" presetClass="entr" presetSubtype="0" fill="hold" nodeType="afterEffect">
                                  <p:stCondLst>
                                    <p:cond delay="0"/>
                                  </p:stCondLst>
                                  <p:iterate type="wd">
                                    <p:tmAbs val="500"/>
                                  </p:iterate>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37005"/>
                            </p:stCondLst>
                            <p:childTnLst>
                              <p:par>
                                <p:cTn id="20" presetID="1" presetClass="entr" presetSubtype="0" fill="hold" nodeType="afterEffect">
                                  <p:stCondLst>
                                    <p:cond delay="0"/>
                                  </p:stCondLst>
                                  <p:iterate type="wd">
                                    <p:tmAbs val="500"/>
                                  </p:iterate>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44506"/>
                            </p:stCondLst>
                            <p:childTnLst>
                              <p:par>
                                <p:cTn id="23" presetID="1" presetClass="entr" presetSubtype="0" fill="hold" nodeType="afterEffect">
                                  <p:stCondLst>
                                    <p:cond delay="0"/>
                                  </p:stCondLst>
                                  <p:iterate type="wd">
                                    <p:tmAbs val="500"/>
                                  </p:iterate>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52007"/>
                            </p:stCondLst>
                            <p:childTnLst>
                              <p:par>
                                <p:cTn id="26" presetID="1" presetClass="entr" presetSubtype="0" fill="hold" nodeType="afterEffect">
                                  <p:stCondLst>
                                    <p:cond delay="0"/>
                                  </p:stCondLst>
                                  <p:iterate type="wd">
                                    <p:tmAbs val="500"/>
                                  </p:iterate>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par>
                          <p:cTn id="28" fill="hold">
                            <p:stCondLst>
                              <p:cond delay="53508"/>
                            </p:stCondLst>
                            <p:childTnLst>
                              <p:par>
                                <p:cTn id="29" presetID="1" presetClass="entr" presetSubtype="0" fill="hold" nodeType="afterEffect">
                                  <p:stCondLst>
                                    <p:cond delay="0"/>
                                  </p:stCondLst>
                                  <p:iterate type="wd">
                                    <p:tmAbs val="500"/>
                                  </p:iterate>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510748"/>
                <a:ext cx="10375900" cy="6515694"/>
              </a:xfrm>
              <a:prstGeom prst="rect">
                <a:avLst/>
              </a:prstGeom>
            </p:spPr>
            <p:txBody>
              <a:bodyPr wrap="square">
                <a:spAutoFit/>
              </a:bodyPr>
              <a:lstStyle/>
              <a:p>
                <a:pPr algn="ctr">
                  <a:lnSpc>
                    <a:spcPct val="115000"/>
                  </a:lnSpc>
                  <a:buSzPts val="1100"/>
                </a:pPr>
                <a14:m>
                  <m:oMathPara xmlns:m="http://schemas.openxmlformats.org/officeDocument/2006/math">
                    <m:oMathParaPr>
                      <m:jc m:val="centerGroup"/>
                    </m:oMathParaPr>
                    <m:oMath xmlns:m="http://schemas.openxmlformats.org/officeDocument/2006/math">
                      <m:r>
                        <m:rPr>
                          <m:nor/>
                        </m:rPr>
                        <a:rPr lang="es-CO" sz="3200" b="1" dirty="0" smtClean="0">
                          <a:solidFill>
                            <a:srgbClr val="C00000"/>
                          </a:solidFill>
                          <a:ea typeface="Times New Roman" panose="02020603050405020304" pitchFamily="18" charset="0"/>
                          <a:cs typeface="Times New Roman" panose="02020603050405020304" pitchFamily="18" charset="0"/>
                        </a:rPr>
                        <m:t>Modelos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Probabil</m:t>
                      </m:r>
                      <m:r>
                        <m:rPr>
                          <m:nor/>
                        </m:rPr>
                        <a:rPr lang="es-CO" sz="3200" b="1" dirty="0" smtClean="0">
                          <a:solidFill>
                            <a:srgbClr val="C00000"/>
                          </a:solidFill>
                          <a:ea typeface="Times New Roman" panose="02020603050405020304" pitchFamily="18" charset="0"/>
                          <a:cs typeface="Times New Roman" panose="02020603050405020304" pitchFamily="18" charset="0"/>
                        </a:rPr>
                        <m:t>í</m:t>
                      </m:r>
                      <m:r>
                        <m:rPr>
                          <m:nor/>
                        </m:rPr>
                        <a:rPr lang="es-CO" sz="3200" b="1" dirty="0" smtClean="0">
                          <a:solidFill>
                            <a:srgbClr val="C00000"/>
                          </a:solidFill>
                          <a:ea typeface="Times New Roman" panose="02020603050405020304" pitchFamily="18" charset="0"/>
                          <a:cs typeface="Times New Roman" panose="02020603050405020304" pitchFamily="18" charset="0"/>
                        </a:rPr>
                        <m:t>sticos</m:t>
                      </m:r>
                      <m:r>
                        <m:rPr>
                          <m:nor/>
                        </m:rPr>
                        <a:rPr lang="es-CO" sz="3200" b="1" dirty="0" smtClean="0">
                          <a:solidFill>
                            <a:srgbClr val="C00000"/>
                          </a:solidFill>
                          <a:ea typeface="Times New Roman" panose="02020603050405020304" pitchFamily="18" charset="0"/>
                          <a:cs typeface="Times New Roman" panose="02020603050405020304" pitchFamily="18" charset="0"/>
                        </a:rPr>
                        <m:t> </m:t>
                      </m:r>
                      <m:r>
                        <m:rPr>
                          <m:nor/>
                        </m:rPr>
                        <a:rPr lang="es-CO" sz="3200" b="1" dirty="0" smtClean="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solidFill>
                    <a:srgbClr val="C0000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14:m>
                  <m:oMath xmlns:m="http://schemas.openxmlformats.org/officeDocument/2006/math">
                    <m:r>
                      <a:rPr lang="es-CO" sz="2800" b="1" i="1">
                        <a:latin typeface="Cambria Math" panose="02040503050406030204" pitchFamily="18" charset="0"/>
                        <a:ea typeface="Times New Roman" panose="02020603050405020304" pitchFamily="18" charset="0"/>
                        <a:cs typeface="Times New Roman" panose="02020603050405020304" pitchFamily="18" charset="0"/>
                      </a:rPr>
                      <m:t>𝑷</m:t>
                    </m:r>
                    <m:d>
                      <m:dPr>
                        <m:begChr m:val="{"/>
                        <m:endChr m:val="}"/>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2800" b="1" i="1">
                            <a:latin typeface="Cambria Math" panose="02040503050406030204" pitchFamily="18" charset="0"/>
                            <a:ea typeface="Times New Roman" panose="02020603050405020304" pitchFamily="18" charset="0"/>
                            <a:cs typeface="Times New Roman" panose="02020603050405020304" pitchFamily="18" charset="0"/>
                          </a:rPr>
                          <m:t>𝑿</m:t>
                        </m:r>
                        <m:r>
                          <a:rPr lang="es-CO" sz="2800" b="1" i="1">
                            <a:latin typeface="Cambria Math" panose="02040503050406030204" pitchFamily="18" charset="0"/>
                            <a:ea typeface="Times New Roman" panose="02020603050405020304" pitchFamily="18" charset="0"/>
                            <a:cs typeface="Times New Roman" panose="02020603050405020304" pitchFamily="18" charset="0"/>
                          </a:rPr>
                          <m:t>=</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𝟎</m:t>
                        </m:r>
                      </m:e>
                    </m:d>
                  </m:oMath>
                </a14:m>
                <a:r>
                  <a:rPr lang="es-CO" sz="2800" b="1" dirty="0">
                    <a:latin typeface="Calibri" panose="020F0502020204030204" pitchFamily="34" charset="0"/>
                    <a:ea typeface="Times New Roman" panose="02020603050405020304" pitchFamily="18" charset="0"/>
                    <a:cs typeface="Times New Roman" panose="02020603050405020304" pitchFamily="18" charset="0"/>
                  </a:rPr>
                  <a:t> | </a:t>
                </a:r>
                <a14:m>
                  <m:oMath xmlns:m="http://schemas.openxmlformats.org/officeDocument/2006/math">
                    <m:r>
                      <a:rPr lang="es-CO" sz="2800" b="1" i="1">
                        <a:latin typeface="Cambria Math" panose="02040503050406030204" pitchFamily="18" charset="0"/>
                        <a:ea typeface="Times New Roman" panose="02020603050405020304" pitchFamily="18" charset="0"/>
                        <a:cs typeface="Times New Roman" panose="02020603050405020304" pitchFamily="18" charset="0"/>
                      </a:rPr>
                      <m:t>𝑷</m:t>
                    </m:r>
                    <m:d>
                      <m:dPr>
                        <m:begChr m:val="{"/>
                        <m:endChr m:val="}"/>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2800" b="1" i="1">
                            <a:latin typeface="Cambria Math" panose="02040503050406030204" pitchFamily="18" charset="0"/>
                            <a:ea typeface="Times New Roman" panose="02020603050405020304" pitchFamily="18" charset="0"/>
                            <a:cs typeface="Times New Roman" panose="02020603050405020304" pitchFamily="18" charset="0"/>
                          </a:rPr>
                          <m:t>𝑿</m:t>
                        </m:r>
                        <m:r>
                          <a:rPr lang="es-CO" sz="2800" b="1" i="1">
                            <a:latin typeface="Cambria Math" panose="02040503050406030204" pitchFamily="18" charset="0"/>
                            <a:ea typeface="Times New Roman" panose="02020603050405020304" pitchFamily="18" charset="0"/>
                            <a:cs typeface="Times New Roman" panose="02020603050405020304" pitchFamily="18" charset="0"/>
                          </a:rPr>
                          <m:t>=</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𝟏</m:t>
                        </m:r>
                      </m:e>
                    </m:d>
                  </m:oMath>
                </a14:m>
                <a:r>
                  <a:rPr lang="es-CO" sz="2800" b="1"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s-CO" sz="2800" b="1" i="1">
                        <a:latin typeface="Cambria Math" panose="02040503050406030204" pitchFamily="18" charset="0"/>
                        <a:ea typeface="Times New Roman" panose="02020603050405020304" pitchFamily="18" charset="0"/>
                        <a:cs typeface="Times New Roman" panose="02020603050405020304" pitchFamily="18" charset="0"/>
                      </a:rPr>
                      <m:t>𝑷</m:t>
                    </m:r>
                    <m:d>
                      <m:dPr>
                        <m:begChr m:val="{"/>
                        <m:endChr m:val="}"/>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2800" b="1" i="1">
                            <a:latin typeface="Cambria Math" panose="02040503050406030204" pitchFamily="18" charset="0"/>
                            <a:ea typeface="Times New Roman" panose="02020603050405020304" pitchFamily="18" charset="0"/>
                            <a:cs typeface="Times New Roman" panose="02020603050405020304" pitchFamily="18" charset="0"/>
                          </a:rPr>
                          <m:t>𝑿</m:t>
                        </m:r>
                        <m:r>
                          <a:rPr lang="es-CO" sz="2800" b="1" i="1">
                            <a:latin typeface="Cambria Math" panose="02040503050406030204" pitchFamily="18" charset="0"/>
                            <a:ea typeface="Times New Roman" panose="02020603050405020304" pitchFamily="18" charset="0"/>
                            <a:cs typeface="Times New Roman" panose="02020603050405020304" pitchFamily="18" charset="0"/>
                          </a:rPr>
                          <m:t>=</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𝟐</m:t>
                        </m:r>
                      </m:e>
                    </m:d>
                  </m:oMath>
                </a14:m>
                <a:r>
                  <a:rPr lang="es-CO" sz="2800" b="1"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s-CO" sz="2800" b="1">
                        <a:latin typeface="Cambria Math" panose="02040503050406030204" pitchFamily="18" charset="0"/>
                        <a:ea typeface="Times New Roman" panose="02020603050405020304" pitchFamily="18" charset="0"/>
                        <a:cs typeface="Times New Roman" panose="02020603050405020304" pitchFamily="18" charset="0"/>
                      </a:rPr>
                      <m:t> </m:t>
                    </m:r>
                    <m:r>
                      <a:rPr lang="es-CO" sz="2800" b="1" i="1">
                        <a:latin typeface="Cambria Math" panose="02040503050406030204" pitchFamily="18" charset="0"/>
                        <a:ea typeface="Times New Roman" panose="02020603050405020304" pitchFamily="18" charset="0"/>
                        <a:cs typeface="Times New Roman" panose="02020603050405020304" pitchFamily="18" charset="0"/>
                      </a:rPr>
                      <m:t>𝑷</m:t>
                    </m:r>
                    <m:d>
                      <m:dPr>
                        <m:begChr m:val="{"/>
                        <m:endChr m:val="}"/>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2800" b="1" i="1">
                            <a:latin typeface="Cambria Math" panose="02040503050406030204" pitchFamily="18" charset="0"/>
                            <a:ea typeface="Times New Roman" panose="02020603050405020304" pitchFamily="18" charset="0"/>
                            <a:cs typeface="Times New Roman" panose="02020603050405020304" pitchFamily="18" charset="0"/>
                          </a:rPr>
                          <m:t>𝑿</m:t>
                        </m:r>
                        <m:r>
                          <a:rPr lang="es-CO" sz="2800" b="1" i="1">
                            <a:latin typeface="Cambria Math" panose="02040503050406030204" pitchFamily="18" charset="0"/>
                            <a:ea typeface="Times New Roman" panose="02020603050405020304" pitchFamily="18" charset="0"/>
                            <a:cs typeface="Times New Roman" panose="02020603050405020304" pitchFamily="18" charset="0"/>
                          </a:rPr>
                          <m:t>=</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𝟑</m:t>
                        </m:r>
                      </m:e>
                    </m:d>
                  </m:oMath>
                </a14:m>
                <a:r>
                  <a:rPr lang="es-CO" sz="2800" b="1" dirty="0">
                    <a:latin typeface="Calibri" panose="020F0502020204030204" pitchFamily="34" charset="0"/>
                    <a:ea typeface="Times New Roman" panose="02020603050405020304" pitchFamily="18" charset="0"/>
                    <a:cs typeface="Times New Roman" panose="02020603050405020304" pitchFamily="18" charset="0"/>
                  </a:rPr>
                  <a:t> |</a:t>
                </a:r>
                <a:r>
                  <a:rPr lang="es-CO" sz="2800" b="1" dirty="0">
                    <a:ea typeface="Times New Roman" panose="02020603050405020304" pitchFamily="18" charset="0"/>
                    <a:cs typeface="Times New Roman" panose="02020603050405020304" pitchFamily="18" charset="0"/>
                  </a:rPr>
                  <a:t> </a:t>
                </a:r>
                <a14:m>
                  <m:oMath xmlns:m="http://schemas.openxmlformats.org/officeDocument/2006/math">
                    <m:r>
                      <a:rPr lang="es-CO" sz="2800" b="1" i="1">
                        <a:latin typeface="Cambria Math" panose="02040503050406030204" pitchFamily="18" charset="0"/>
                        <a:ea typeface="Times New Roman" panose="02020603050405020304" pitchFamily="18" charset="0"/>
                        <a:cs typeface="Times New Roman" panose="02020603050405020304" pitchFamily="18" charset="0"/>
                      </a:rPr>
                      <m:t>𝑷</m:t>
                    </m:r>
                    <m:d>
                      <m:dPr>
                        <m:begChr m:val="{"/>
                        <m:endChr m:val="}"/>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2800" b="1" i="1">
                            <a:latin typeface="Cambria Math" panose="02040503050406030204" pitchFamily="18" charset="0"/>
                            <a:ea typeface="Times New Roman" panose="02020603050405020304" pitchFamily="18" charset="0"/>
                            <a:cs typeface="Times New Roman" panose="02020603050405020304" pitchFamily="18" charset="0"/>
                          </a:rPr>
                          <m:t>𝑿</m:t>
                        </m:r>
                        <m:r>
                          <a:rPr lang="es-CO" sz="2800" b="1" i="1">
                            <a:latin typeface="Cambria Math" panose="02040503050406030204" pitchFamily="18" charset="0"/>
                            <a:ea typeface="Times New Roman" panose="02020603050405020304" pitchFamily="18" charset="0"/>
                            <a:cs typeface="Times New Roman" panose="02020603050405020304" pitchFamily="18" charset="0"/>
                          </a:rPr>
                          <m:t>=</m:t>
                        </m:r>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𝟒</m:t>
                        </m:r>
                      </m:e>
                    </m:d>
                  </m:oMath>
                </a14:m>
                <a:r>
                  <a:rPr lang="es-CO" sz="2800" b="1" dirty="0">
                    <a:latin typeface="Calibri" panose="020F0502020204030204" pitchFamily="34" charset="0"/>
                    <a:ea typeface="Times New Roman" panose="02020603050405020304" pitchFamily="18" charset="0"/>
                    <a:cs typeface="Times New Roman" panose="02020603050405020304" pitchFamily="18" charset="0"/>
                  </a:rPr>
                  <a:t> |</a:t>
                </a:r>
              </a:p>
              <a:p>
                <a:pPr marL="800100" lvl="1" indent="-342900" algn="just">
                  <a:lnSpc>
                    <a:spcPct val="115000"/>
                  </a:lnSpc>
                  <a:buSzPts val="1100"/>
                  <a:buFont typeface="+mj-lt"/>
                  <a:buAutoNum type="alphaLcPeriod"/>
                </a:pPr>
                <a:r>
                  <a:rPr lang="es-CO" sz="2800" b="1" dirty="0">
                    <a:ea typeface="Times New Roman" panose="02020603050405020304" pitchFamily="18" charset="0"/>
                    <a:cs typeface="Times New Roman" panose="02020603050405020304" pitchFamily="18" charset="0"/>
                  </a:rPr>
                  <a:t>         </a:t>
                </a:r>
                <a14:m>
                  <m:oMath xmlns:m="http://schemas.openxmlformats.org/officeDocument/2006/math">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𝟏</m:t>
                        </m:r>
                      </m:num>
                      <m:den>
                        <m:r>
                          <a:rPr lang="es-CO" sz="2800" b="1" i="1">
                            <a:latin typeface="Cambria Math" panose="02040503050406030204" pitchFamily="18" charset="0"/>
                            <a:ea typeface="Times New Roman" panose="02020603050405020304" pitchFamily="18" charset="0"/>
                            <a:cs typeface="Times New Roman" panose="02020603050405020304" pitchFamily="18" charset="0"/>
                          </a:rPr>
                          <m:t>𝟐</m:t>
                        </m:r>
                      </m:den>
                    </m:f>
                  </m:oMath>
                </a14:m>
                <a:r>
                  <a:rPr lang="es-CO" sz="2800" b="1" dirty="0">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𝟏</m:t>
                        </m:r>
                      </m:num>
                      <m:den>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𝟒</m:t>
                        </m:r>
                      </m:den>
                    </m:f>
                  </m:oMath>
                </a14:m>
                <a:r>
                  <a:rPr lang="es-CO" sz="2800" b="1" dirty="0">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𝟏</m:t>
                        </m:r>
                      </m:num>
                      <m:den>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𝟖</m:t>
                        </m:r>
                      </m:den>
                    </m:f>
                  </m:oMath>
                </a14:m>
                <a:r>
                  <a:rPr lang="es-CO" sz="2800" b="1" dirty="0">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𝟏</m:t>
                        </m:r>
                      </m:num>
                      <m:den>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𝟏𝟔</m:t>
                        </m:r>
                      </m:den>
                    </m:f>
                  </m:oMath>
                </a14:m>
                <a:r>
                  <a:rPr lang="es-CO" sz="2800" b="1" dirty="0">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a:latin typeface="Cambria Math" panose="02040503050406030204" pitchFamily="18" charset="0"/>
                            <a:ea typeface="Times New Roman" panose="02020603050405020304" pitchFamily="18" charset="0"/>
                            <a:cs typeface="Times New Roman" panose="02020603050405020304" pitchFamily="18" charset="0"/>
                          </a:rPr>
                          <m:t>𝟏</m:t>
                        </m:r>
                      </m:num>
                      <m:den>
                        <m:r>
                          <a:rPr lang="es-CO" sz="2800" b="1" i="1">
                            <a:latin typeface="Cambria Math" panose="02040503050406030204" pitchFamily="18" charset="0"/>
                            <a:ea typeface="Times New Roman" panose="02020603050405020304" pitchFamily="18" charset="0"/>
                            <a:cs typeface="Times New Roman" panose="02020603050405020304" pitchFamily="18" charset="0"/>
                          </a:rPr>
                          <m:t>𝟏𝟔</m:t>
                        </m:r>
                      </m:den>
                    </m:f>
                  </m:oMath>
                </a14:m>
                <a:r>
                  <a:rPr lang="es-CO" sz="2800" b="1" dirty="0">
                    <a:latin typeface="Calibri" panose="020F0502020204030204" pitchFamily="34" charset="0"/>
                    <a:ea typeface="Times New Roman" panose="02020603050405020304" pitchFamily="18" charset="0"/>
                    <a:cs typeface="Calibri" panose="020F0502020204030204" pitchFamily="34" charset="0"/>
                  </a:rPr>
                  <a:t>      | </a:t>
                </a:r>
              </a:p>
              <a:p>
                <a:pPr marL="800100" lvl="1" indent="-342900" algn="just">
                  <a:lnSpc>
                    <a:spcPct val="115000"/>
                  </a:lnSpc>
                  <a:buSzPts val="1100"/>
                  <a:buFont typeface="+mj-lt"/>
                  <a:buAutoNum type="alphaLcPeriod"/>
                </a:pPr>
                <a:r>
                  <a:rPr lang="es-CO" sz="2800" b="1" dirty="0">
                    <a:latin typeface="Calibri" panose="020F0502020204030204" pitchFamily="34" charset="0"/>
                    <a:ea typeface="Times New Roman" panose="02020603050405020304" pitchFamily="18" charset="0"/>
                    <a:cs typeface="Calibri" panose="020F0502020204030204" pitchFamily="34" charset="0"/>
                  </a:rPr>
                  <a:t>Valor Esperado de X</a:t>
                </a:r>
                <a:r>
                  <a:rPr lang="es-CO" sz="2800" b="1" baseline="30000" dirty="0">
                    <a:latin typeface="Calibri" panose="020F0502020204030204" pitchFamily="34" charset="0"/>
                    <a:ea typeface="Times New Roman" panose="02020603050405020304" pitchFamily="18" charset="0"/>
                    <a:cs typeface="Calibri" panose="020F0502020204030204" pitchFamily="34" charset="0"/>
                  </a:rPr>
                  <a:t>2</a:t>
                </a:r>
              </a:p>
              <a:p>
                <a:pPr marL="800100" lvl="1" indent="-342900" algn="just">
                  <a:lnSpc>
                    <a:spcPct val="115000"/>
                  </a:lnSpc>
                  <a:buSzPts val="1100"/>
                  <a:buFont typeface="+mj-lt"/>
                  <a:buAutoNum type="alphaLcPeriod"/>
                </a:pPr>
                <a:r>
                  <a:rPr lang="es-CO" sz="2800" b="1" dirty="0">
                    <a:latin typeface="Calibri" panose="020F0502020204030204" pitchFamily="34" charset="0"/>
                    <a:ea typeface="Times New Roman" panose="02020603050405020304" pitchFamily="18" charset="0"/>
                    <a:cs typeface="Calibri" panose="020F0502020204030204" pitchFamily="34" charset="0"/>
                  </a:rPr>
                  <a:t>E(X</a:t>
                </a:r>
                <a:r>
                  <a:rPr lang="es-CO" sz="2800" b="1" baseline="30000" dirty="0">
                    <a:latin typeface="Calibri" panose="020F0502020204030204" pitchFamily="34" charset="0"/>
                    <a:ea typeface="Times New Roman" panose="02020603050405020304" pitchFamily="18" charset="0"/>
                    <a:cs typeface="Calibri" panose="020F0502020204030204" pitchFamily="34" charset="0"/>
                  </a:rPr>
                  <a:t>2</a:t>
                </a:r>
                <a:r>
                  <a:rPr lang="es-CO" sz="2800" b="1" dirty="0">
                    <a:latin typeface="Calibri" panose="020F0502020204030204" pitchFamily="34" charset="0"/>
                    <a:ea typeface="Times New Roman" panose="02020603050405020304" pitchFamily="18" charset="0"/>
                    <a:cs typeface="Calibri" panose="020F0502020204030204" pitchFamily="34" charset="0"/>
                  </a:rPr>
                  <a:t>) = 0</a:t>
                </a:r>
                <a:r>
                  <a:rPr lang="es-CO" sz="2800" b="1" baseline="30000" dirty="0">
                    <a:latin typeface="Calibri" panose="020F0502020204030204" pitchFamily="34" charset="0"/>
                    <a:ea typeface="Times New Roman" panose="02020603050405020304" pitchFamily="18" charset="0"/>
                    <a:cs typeface="Calibri" panose="020F0502020204030204" pitchFamily="34" charset="0"/>
                  </a:rPr>
                  <a:t>2</a:t>
                </a:r>
                <a:r>
                  <a:rPr lang="es-CO" sz="2800" b="1" dirty="0">
                    <a:latin typeface="Calibri" panose="020F0502020204030204" pitchFamily="34" charset="0"/>
                    <a:ea typeface="Times New Roman" panose="02020603050405020304" pitchFamily="18" charset="0"/>
                    <a:cs typeface="Calibri" panose="020F0502020204030204" pitchFamily="34" charset="0"/>
                  </a:rPr>
                  <a:t>*</a:t>
                </a:r>
                <a14:m>
                  <m:oMath xmlns:m="http://schemas.openxmlformats.org/officeDocument/2006/math">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𝟏</m:t>
                        </m:r>
                      </m:num>
                      <m:den>
                        <m:r>
                          <a:rPr lang="es-CO" sz="2800" b="1" i="1">
                            <a:latin typeface="Cambria Math" panose="02040503050406030204" pitchFamily="18" charset="0"/>
                            <a:ea typeface="Times New Roman" panose="02020603050405020304" pitchFamily="18" charset="0"/>
                            <a:cs typeface="Times New Roman" panose="02020603050405020304" pitchFamily="18" charset="0"/>
                          </a:rPr>
                          <m:t>𝟐</m:t>
                        </m:r>
                      </m:den>
                    </m:f>
                  </m:oMath>
                </a14:m>
                <a:r>
                  <a:rPr lang="es-CO" sz="2800" b="1" dirty="0">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r>
                      <a:rPr lang="es-CO" sz="2800" b="1" i="0" smtClean="0">
                        <a:latin typeface="Cambria Math" panose="02040503050406030204" pitchFamily="18" charset="0"/>
                        <a:ea typeface="Times New Roman" panose="02020603050405020304" pitchFamily="18" charset="0"/>
                        <a:cs typeface="Times New Roman" panose="02020603050405020304" pitchFamily="18" charset="0"/>
                      </a:rPr>
                      <m:t>𝟏</m:t>
                    </m:r>
                    <m:r>
                      <a:rPr lang="es-CO" sz="2800" b="1" baseline="30000">
                        <a:latin typeface="Cambria Math" panose="02040503050406030204" pitchFamily="18" charset="0"/>
                        <a:ea typeface="Times New Roman" panose="02020603050405020304" pitchFamily="18" charset="0"/>
                        <a:cs typeface="Times New Roman" panose="02020603050405020304" pitchFamily="18" charset="0"/>
                      </a:rPr>
                      <m:t>𝟐</m:t>
                    </m:r>
                    <m:r>
                      <a:rPr lang="es-CO" sz="2800" b="1">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𝟏</m:t>
                        </m:r>
                      </m:num>
                      <m:den>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𝟒</m:t>
                        </m:r>
                      </m:den>
                    </m:f>
                  </m:oMath>
                </a14:m>
                <a:r>
                  <a:rPr lang="es-CO" sz="2800" b="1" dirty="0">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r>
                      <a:rPr lang="es-CO" sz="2800" b="1" i="0" smtClean="0">
                        <a:latin typeface="Cambria Math" panose="02040503050406030204" pitchFamily="18" charset="0"/>
                        <a:ea typeface="Times New Roman" panose="02020603050405020304" pitchFamily="18" charset="0"/>
                        <a:cs typeface="Times New Roman" panose="02020603050405020304" pitchFamily="18" charset="0"/>
                      </a:rPr>
                      <m:t>𝟐</m:t>
                    </m:r>
                    <m:r>
                      <a:rPr lang="es-CO" sz="2800" b="1" baseline="30000">
                        <a:latin typeface="Cambria Math" panose="02040503050406030204" pitchFamily="18" charset="0"/>
                        <a:ea typeface="Times New Roman" panose="02020603050405020304" pitchFamily="18" charset="0"/>
                        <a:cs typeface="Times New Roman" panose="02020603050405020304" pitchFamily="18" charset="0"/>
                      </a:rPr>
                      <m:t>𝟐</m:t>
                    </m:r>
                    <m:r>
                      <a:rPr lang="es-CO" sz="2800" b="1">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𝟏</m:t>
                        </m:r>
                      </m:num>
                      <m:den>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𝟖</m:t>
                        </m:r>
                      </m:den>
                    </m:f>
                  </m:oMath>
                </a14:m>
                <a:r>
                  <a:rPr lang="es-CO" sz="2800" b="1" dirty="0">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r>
                      <a:rPr lang="es-CO" sz="2800" b="1" i="0" smtClean="0">
                        <a:latin typeface="Cambria Math" panose="02040503050406030204" pitchFamily="18" charset="0"/>
                        <a:ea typeface="Times New Roman" panose="02020603050405020304" pitchFamily="18" charset="0"/>
                        <a:cs typeface="Times New Roman" panose="02020603050405020304" pitchFamily="18" charset="0"/>
                      </a:rPr>
                      <m:t>𝟑</m:t>
                    </m:r>
                    <m:r>
                      <a:rPr lang="es-CO" sz="2800" b="1" baseline="30000">
                        <a:latin typeface="Cambria Math" panose="02040503050406030204" pitchFamily="18" charset="0"/>
                        <a:ea typeface="Times New Roman" panose="02020603050405020304" pitchFamily="18" charset="0"/>
                        <a:cs typeface="Times New Roman" panose="02020603050405020304" pitchFamily="18" charset="0"/>
                      </a:rPr>
                      <m:t>𝟐</m:t>
                    </m:r>
                    <m:r>
                      <a:rPr lang="es-CO" sz="2800" b="1">
                        <a:latin typeface="Cambria Math" panose="02040503050406030204" pitchFamily="18" charset="0"/>
                        <a:ea typeface="Times New Roman" panose="02020603050405020304" pitchFamily="18" charset="0"/>
                        <a:cs typeface="Times New Roman" panose="02020603050405020304" pitchFamily="18" charset="0"/>
                      </a:rPr>
                      <m:t> ∗ </m:t>
                    </m:r>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𝟏</m:t>
                        </m:r>
                      </m:num>
                      <m:den>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𝟏𝟔</m:t>
                        </m:r>
                      </m:den>
                    </m:f>
                  </m:oMath>
                </a14:m>
                <a:r>
                  <a:rPr lang="es-CO" sz="2800" b="1" dirty="0">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r>
                      <a:rPr lang="es-CO" sz="2800" b="1" i="0" smtClean="0">
                        <a:latin typeface="Cambria Math" panose="02040503050406030204" pitchFamily="18" charset="0"/>
                        <a:ea typeface="Times New Roman" panose="02020603050405020304" pitchFamily="18" charset="0"/>
                        <a:cs typeface="Times New Roman" panose="02020603050405020304" pitchFamily="18" charset="0"/>
                      </a:rPr>
                      <m:t>𝟒</m:t>
                    </m:r>
                    <m:r>
                      <a:rPr lang="es-CO" sz="2800" b="1" baseline="30000">
                        <a:latin typeface="Cambria Math" panose="02040503050406030204" pitchFamily="18" charset="0"/>
                        <a:ea typeface="Times New Roman" panose="02020603050405020304" pitchFamily="18" charset="0"/>
                        <a:cs typeface="Times New Roman" panose="02020603050405020304" pitchFamily="18" charset="0"/>
                      </a:rPr>
                      <m:t>𝟐</m:t>
                    </m:r>
                    <m:r>
                      <a:rPr lang="es-CO" sz="2800" b="1">
                        <a:latin typeface="Cambria Math" panose="02040503050406030204" pitchFamily="18" charset="0"/>
                        <a:ea typeface="Times New Roman" panose="02020603050405020304" pitchFamily="18" charset="0"/>
                        <a:cs typeface="Times New Roman" panose="02020603050405020304" pitchFamily="18" charset="0"/>
                      </a:rPr>
                      <m:t> ∗ </m:t>
                    </m:r>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a:latin typeface="Cambria Math" panose="02040503050406030204" pitchFamily="18" charset="0"/>
                            <a:ea typeface="Times New Roman" panose="02020603050405020304" pitchFamily="18" charset="0"/>
                            <a:cs typeface="Times New Roman" panose="02020603050405020304" pitchFamily="18" charset="0"/>
                          </a:rPr>
                          <m:t>𝟏</m:t>
                        </m:r>
                      </m:num>
                      <m:den>
                        <m:r>
                          <a:rPr lang="es-CO" sz="2800" b="1" i="1">
                            <a:latin typeface="Cambria Math" panose="02040503050406030204" pitchFamily="18" charset="0"/>
                            <a:ea typeface="Times New Roman" panose="02020603050405020304" pitchFamily="18" charset="0"/>
                            <a:cs typeface="Times New Roman" panose="02020603050405020304" pitchFamily="18" charset="0"/>
                          </a:rPr>
                          <m:t>𝟏𝟔</m:t>
                        </m:r>
                      </m:den>
                    </m:f>
                  </m:oMath>
                </a14:m>
                <a:r>
                  <a:rPr lang="es-CO" sz="2800" b="1" dirty="0">
                    <a:latin typeface="Calibri" panose="020F0502020204030204" pitchFamily="34" charset="0"/>
                    <a:ea typeface="Times New Roman" panose="02020603050405020304" pitchFamily="18" charset="0"/>
                    <a:cs typeface="Calibri" panose="020F0502020204030204" pitchFamily="34" charset="0"/>
                  </a:rPr>
                  <a:t> </a:t>
                </a:r>
                <a:r>
                  <a:rPr lang="es-CO" sz="2800" b="1"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𝟑𝟕</m:t>
                        </m:r>
                      </m:num>
                      <m:den>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𝟏𝟔</m:t>
                        </m:r>
                      </m:den>
                    </m:f>
                  </m:oMath>
                </a14:m>
                <a:endParaRPr lang="es-CO" sz="2800" b="1" dirty="0">
                  <a:latin typeface="Calibri" panose="020F0502020204030204" pitchFamily="34" charset="0"/>
                  <a:ea typeface="Times New Roman" panose="02020603050405020304" pitchFamily="18" charset="0"/>
                  <a:cs typeface="Calibri" panose="020F0502020204030204" pitchFamily="34" charset="0"/>
                </a:endParaRPr>
              </a:p>
              <a:p>
                <a:pPr marL="800100" lvl="1" indent="-342900" algn="just">
                  <a:lnSpc>
                    <a:spcPct val="115000"/>
                  </a:lnSpc>
                  <a:buSzPts val="1100"/>
                  <a:buFont typeface="+mj-lt"/>
                  <a:buAutoNum type="alphaLcPeriod"/>
                </a:pPr>
                <a:r>
                  <a:rPr lang="es-CO" sz="2800" b="1" dirty="0">
                    <a:latin typeface="Calibri" panose="020F0502020204030204" pitchFamily="34" charset="0"/>
                    <a:ea typeface="Times New Roman" panose="02020603050405020304" pitchFamily="18" charset="0"/>
                    <a:cs typeface="Calibri" panose="020F0502020204030204" pitchFamily="34" charset="0"/>
                  </a:rPr>
                  <a:t>V(X) = E(X</a:t>
                </a:r>
                <a:r>
                  <a:rPr lang="es-CO" sz="2800" b="1" baseline="30000" dirty="0">
                    <a:latin typeface="Calibri" panose="020F0502020204030204" pitchFamily="34" charset="0"/>
                    <a:ea typeface="Times New Roman" panose="02020603050405020304" pitchFamily="18" charset="0"/>
                    <a:cs typeface="Calibri" panose="020F0502020204030204" pitchFamily="34" charset="0"/>
                  </a:rPr>
                  <a:t>2</a:t>
                </a:r>
                <a:r>
                  <a:rPr lang="es-CO" sz="2800" b="1" dirty="0">
                    <a:latin typeface="Calibri" panose="020F0502020204030204" pitchFamily="34" charset="0"/>
                    <a:ea typeface="Times New Roman" panose="02020603050405020304" pitchFamily="18" charset="0"/>
                    <a:cs typeface="Calibri" panose="020F0502020204030204" pitchFamily="34" charset="0"/>
                  </a:rPr>
                  <a:t>) - E(X)</a:t>
                </a:r>
                <a:r>
                  <a:rPr lang="es-CO" sz="2800" b="1" baseline="30000" dirty="0">
                    <a:latin typeface="Calibri" panose="020F0502020204030204" pitchFamily="34" charset="0"/>
                    <a:ea typeface="Times New Roman" panose="02020603050405020304" pitchFamily="18" charset="0"/>
                    <a:cs typeface="Calibri" panose="020F0502020204030204" pitchFamily="34" charset="0"/>
                  </a:rPr>
                  <a:t>2</a:t>
                </a:r>
                <a:r>
                  <a:rPr lang="es-CO" sz="2800" b="1" dirty="0">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𝟑𝟕</m:t>
                        </m:r>
                      </m:num>
                      <m:den>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𝟏𝟔</m:t>
                        </m:r>
                      </m:den>
                    </m:f>
                  </m:oMath>
                </a14:m>
                <a:r>
                  <a:rPr lang="es-CO" sz="2800" b="1" dirty="0">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𝟏𝟓</m:t>
                        </m:r>
                      </m:num>
                      <m:den>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𝟏𝟔</m:t>
                        </m:r>
                      </m:den>
                    </m:f>
                  </m:oMath>
                </a14:m>
                <a:r>
                  <a:rPr lang="es-CO" sz="2800" b="1" dirty="0">
                    <a:latin typeface="Calibri" panose="020F0502020204030204" pitchFamily="34" charset="0"/>
                    <a:ea typeface="Times New Roman" panose="02020603050405020304" pitchFamily="18" charset="0"/>
                    <a:cs typeface="Calibri" panose="020F0502020204030204" pitchFamily="34" charset="0"/>
                  </a:rPr>
                  <a:t>)</a:t>
                </a:r>
                <a:r>
                  <a:rPr lang="es-CO" sz="2800" b="1" baseline="30000" dirty="0">
                    <a:latin typeface="Calibri" panose="020F0502020204030204" pitchFamily="34" charset="0"/>
                    <a:ea typeface="Times New Roman" panose="02020603050405020304" pitchFamily="18" charset="0"/>
                    <a:cs typeface="Calibri" panose="020F0502020204030204" pitchFamily="34" charset="0"/>
                  </a:rPr>
                  <a:t>2 </a:t>
                </a:r>
                <a:r>
                  <a:rPr lang="es-CO" sz="2800" b="1" dirty="0">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𝟑𝟔𝟕</m:t>
                        </m:r>
                      </m:num>
                      <m:den>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𝟐𝟓𝟔</m:t>
                        </m:r>
                      </m:den>
                    </m:f>
                  </m:oMath>
                </a14:m>
                <a:endParaRPr lang="es-CO" sz="2800" b="1" dirty="0">
                  <a:solidFill>
                    <a:srgbClr val="00B0F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B0F0"/>
                    </a:solidFill>
                    <a:ea typeface="Times New Roman" panose="02020603050405020304" pitchFamily="18" charset="0"/>
                    <a:cs typeface="Times New Roman" panose="02020603050405020304" pitchFamily="18" charset="0"/>
                  </a:rPr>
                  <a:t>Calcular P(X&gt;0) = </a:t>
                </a:r>
                <a14:m>
                  <m:oMath xmlns:m="http://schemas.openxmlformats.org/officeDocument/2006/math">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a:latin typeface="Cambria Math" panose="02040503050406030204" pitchFamily="18" charset="0"/>
                            <a:ea typeface="Times New Roman" panose="02020603050405020304" pitchFamily="18" charset="0"/>
                            <a:cs typeface="Times New Roman" panose="02020603050405020304" pitchFamily="18" charset="0"/>
                          </a:rPr>
                          <m:t>𝟏</m:t>
                        </m:r>
                      </m:num>
                      <m:den>
                        <m:r>
                          <a:rPr lang="es-CO" sz="2800" b="1" i="1">
                            <a:latin typeface="Cambria Math" panose="02040503050406030204" pitchFamily="18" charset="0"/>
                            <a:ea typeface="Times New Roman" panose="02020603050405020304" pitchFamily="18" charset="0"/>
                            <a:cs typeface="Times New Roman" panose="02020603050405020304" pitchFamily="18" charset="0"/>
                          </a:rPr>
                          <m:t>𝟐</m:t>
                        </m:r>
                      </m:den>
                    </m:f>
                  </m:oMath>
                </a14:m>
                <a:r>
                  <a:rPr lang="es-CO" sz="2800" b="1" dirty="0">
                    <a:solidFill>
                      <a:srgbClr val="00B0F0"/>
                    </a:solidFill>
                    <a:ea typeface="Times New Roman" panose="02020603050405020304" pitchFamily="18" charset="0"/>
                    <a:cs typeface="Times New Roman" panose="02020603050405020304" pitchFamily="18" charset="0"/>
                  </a:rPr>
                  <a:t>, </a:t>
                </a:r>
              </a:p>
              <a:p>
                <a:pPr marL="800100" lvl="1" indent="-342900" algn="just">
                  <a:lnSpc>
                    <a:spcPct val="115000"/>
                  </a:lnSpc>
                  <a:buSzPts val="1100"/>
                  <a:buFont typeface="+mj-lt"/>
                  <a:buAutoNum type="alphaLcPeriod"/>
                </a:pPr>
                <a:r>
                  <a:rPr lang="es-CO" sz="2800" b="1" dirty="0">
                    <a:solidFill>
                      <a:srgbClr val="00B0F0"/>
                    </a:solidFill>
                    <a:ea typeface="Times New Roman" panose="02020603050405020304" pitchFamily="18" charset="0"/>
                    <a:cs typeface="Times New Roman" panose="02020603050405020304" pitchFamily="18" charset="0"/>
                  </a:rPr>
                  <a:t>P(0 &lt; X &lt; 3) = </a:t>
                </a:r>
                <a14:m>
                  <m:oMath xmlns:m="http://schemas.openxmlformats.org/officeDocument/2006/math">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a:latin typeface="Cambria Math" panose="02040503050406030204" pitchFamily="18" charset="0"/>
                            <a:ea typeface="Times New Roman" panose="02020603050405020304" pitchFamily="18" charset="0"/>
                            <a:cs typeface="Times New Roman" panose="02020603050405020304" pitchFamily="18" charset="0"/>
                          </a:rPr>
                          <m:t>𝟏</m:t>
                        </m:r>
                      </m:num>
                      <m:den>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𝟒</m:t>
                        </m:r>
                      </m:den>
                    </m:f>
                  </m:oMath>
                </a14:m>
                <a:r>
                  <a:rPr lang="es-CO" sz="2800" b="1" dirty="0">
                    <a:solidFill>
                      <a:srgbClr val="00B0F0"/>
                    </a:solidFill>
                    <a:ea typeface="Times New Roman" panose="02020603050405020304" pitchFamily="18" charset="0"/>
                    <a:cs typeface="Times New Roman" panose="02020603050405020304" pitchFamily="18" charset="0"/>
                  </a:rPr>
                  <a:t> + </a:t>
                </a:r>
                <a14:m>
                  <m:oMath xmlns:m="http://schemas.openxmlformats.org/officeDocument/2006/math">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a:latin typeface="Cambria Math" panose="02040503050406030204" pitchFamily="18" charset="0"/>
                            <a:ea typeface="Times New Roman" panose="02020603050405020304" pitchFamily="18" charset="0"/>
                            <a:cs typeface="Times New Roman" panose="02020603050405020304" pitchFamily="18" charset="0"/>
                          </a:rPr>
                          <m:t>𝟏</m:t>
                        </m:r>
                      </m:num>
                      <m:den>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𝟖</m:t>
                        </m:r>
                      </m:den>
                    </m:f>
                    <m:r>
                      <m:rPr>
                        <m:nor/>
                      </m:rPr>
                      <a:rPr lang="es-CO" sz="2800" b="1" i="0" smtClean="0">
                        <a:latin typeface="Cambria Math" panose="02040503050406030204" pitchFamily="18" charset="0"/>
                        <a:ea typeface="Times New Roman" panose="02020603050405020304" pitchFamily="18" charset="0"/>
                        <a:cs typeface="Times New Roman" panose="02020603050405020304" pitchFamily="18" charset="0"/>
                      </a:rPr>
                      <m:t> </m:t>
                    </m:r>
                    <m:r>
                      <m:rPr>
                        <m:nor/>
                      </m:rPr>
                      <a:rPr lang="es-CO" sz="2800" b="1" dirty="0">
                        <a:solidFill>
                          <a:srgbClr val="00B0F0"/>
                        </a:solidFill>
                        <a:ea typeface="Times New Roman" panose="02020603050405020304" pitchFamily="18" charset="0"/>
                        <a:cs typeface="Times New Roman" panose="02020603050405020304" pitchFamily="18" charset="0"/>
                      </a:rPr>
                      <m:t>= </m:t>
                    </m:r>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𝟑</m:t>
                        </m:r>
                      </m:num>
                      <m:den>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𝟖</m:t>
                        </m:r>
                      </m:den>
                    </m:f>
                  </m:oMath>
                </a14:m>
                <a:endParaRPr lang="es-CO" sz="2800" b="1" dirty="0">
                  <a:solidFill>
                    <a:srgbClr val="00B0F0"/>
                  </a:solidFill>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2800" b="1" dirty="0">
                    <a:solidFill>
                      <a:srgbClr val="00B0F0"/>
                    </a:solidFill>
                    <a:ea typeface="Times New Roman" panose="02020603050405020304" pitchFamily="18" charset="0"/>
                    <a:cs typeface="Times New Roman" panose="02020603050405020304" pitchFamily="18" charset="0"/>
                  </a:rPr>
                  <a:t> P(X &gt;1) = </a:t>
                </a:r>
                <a14:m>
                  <m:oMath xmlns:m="http://schemas.openxmlformats.org/officeDocument/2006/math">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a:latin typeface="Cambria Math" panose="02040503050406030204" pitchFamily="18" charset="0"/>
                            <a:ea typeface="Times New Roman" panose="02020603050405020304" pitchFamily="18" charset="0"/>
                            <a:cs typeface="Times New Roman" panose="02020603050405020304" pitchFamily="18" charset="0"/>
                          </a:rPr>
                          <m:t>𝟏</m:t>
                        </m:r>
                      </m:num>
                      <m:den>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𝟖</m:t>
                        </m:r>
                      </m:den>
                    </m:f>
                  </m:oMath>
                </a14:m>
                <a:r>
                  <a:rPr lang="es-CO" sz="2800" b="1" dirty="0">
                    <a:solidFill>
                      <a:srgbClr val="00B0F0"/>
                    </a:solidFill>
                    <a:ea typeface="Times New Roman" panose="02020603050405020304" pitchFamily="18" charset="0"/>
                    <a:cs typeface="Times New Roman" panose="02020603050405020304" pitchFamily="18" charset="0"/>
                  </a:rPr>
                  <a:t> + </a:t>
                </a:r>
                <a14:m>
                  <m:oMath xmlns:m="http://schemas.openxmlformats.org/officeDocument/2006/math">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a:latin typeface="Cambria Math" panose="02040503050406030204" pitchFamily="18" charset="0"/>
                            <a:ea typeface="Times New Roman" panose="02020603050405020304" pitchFamily="18" charset="0"/>
                            <a:cs typeface="Times New Roman" panose="02020603050405020304" pitchFamily="18" charset="0"/>
                          </a:rPr>
                          <m:t>𝟏</m:t>
                        </m:r>
                      </m:num>
                      <m:den>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𝟏𝟔</m:t>
                        </m:r>
                      </m:den>
                    </m:f>
                    <m:r>
                      <m:rPr>
                        <m:nor/>
                      </m:rPr>
                      <a:rPr lang="es-CO" sz="2800" b="1">
                        <a:latin typeface="Cambria Math" panose="02040503050406030204" pitchFamily="18" charset="0"/>
                        <a:ea typeface="Times New Roman" panose="02020603050405020304" pitchFamily="18" charset="0"/>
                        <a:cs typeface="Times New Roman" panose="02020603050405020304" pitchFamily="18" charset="0"/>
                      </a:rPr>
                      <m:t> </m:t>
                    </m:r>
                    <m:r>
                      <m:rPr>
                        <m:nor/>
                      </m:rPr>
                      <a:rPr lang="es-CO" sz="2800" b="1" i="0" dirty="0" smtClean="0">
                        <a:solidFill>
                          <a:srgbClr val="00B0F0"/>
                        </a:solidFill>
                        <a:ea typeface="Times New Roman" panose="02020603050405020304" pitchFamily="18" charset="0"/>
                        <a:cs typeface="Times New Roman" panose="02020603050405020304" pitchFamily="18" charset="0"/>
                      </a:rPr>
                      <m:t>+</m:t>
                    </m:r>
                    <m:r>
                      <m:rPr>
                        <m:nor/>
                      </m:rPr>
                      <a:rPr lang="es-CO" sz="2800" b="1" dirty="0">
                        <a:solidFill>
                          <a:srgbClr val="00B0F0"/>
                        </a:solidFill>
                        <a:ea typeface="Times New Roman" panose="02020603050405020304" pitchFamily="18" charset="0"/>
                        <a:cs typeface="Times New Roman" panose="02020603050405020304" pitchFamily="18" charset="0"/>
                      </a:rPr>
                      <m:t> </m:t>
                    </m:r>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𝟏</m:t>
                        </m:r>
                      </m:num>
                      <m:den>
                        <m:r>
                          <a:rPr lang="es-CO" sz="2800" b="1" i="1" smtClean="0">
                            <a:latin typeface="Cambria Math" panose="02040503050406030204" pitchFamily="18" charset="0"/>
                            <a:ea typeface="Times New Roman" panose="02020603050405020304" pitchFamily="18" charset="0"/>
                            <a:cs typeface="Times New Roman" panose="02020603050405020304" pitchFamily="18" charset="0"/>
                          </a:rPr>
                          <m:t>𝟏𝟔</m:t>
                        </m:r>
                      </m:den>
                    </m:f>
                  </m:oMath>
                </a14:m>
                <a:r>
                  <a:rPr lang="es-CO" sz="2800" b="1" dirty="0">
                    <a:solidFill>
                      <a:srgbClr val="00B0F0"/>
                    </a:solidFill>
                    <a:ea typeface="Times New Roman" panose="02020603050405020304" pitchFamily="18" charset="0"/>
                    <a:cs typeface="Times New Roman" panose="02020603050405020304" pitchFamily="18" charset="0"/>
                  </a:rPr>
                  <a:t>  = </a:t>
                </a:r>
                <a14:m>
                  <m:oMath xmlns:m="http://schemas.openxmlformats.org/officeDocument/2006/math">
                    <m:f>
                      <m:fPr>
                        <m:ctrlPr>
                          <a:rPr lang="es-CO" sz="28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2800" b="1" i="1">
                            <a:latin typeface="Cambria Math" panose="02040503050406030204" pitchFamily="18" charset="0"/>
                            <a:ea typeface="Times New Roman" panose="02020603050405020304" pitchFamily="18" charset="0"/>
                            <a:cs typeface="Times New Roman" panose="02020603050405020304" pitchFamily="18" charset="0"/>
                          </a:rPr>
                          <m:t>𝟏</m:t>
                        </m:r>
                      </m:num>
                      <m:den>
                        <m:r>
                          <a:rPr lang="es-CO" sz="2800" b="1" i="1">
                            <a:latin typeface="Cambria Math" panose="02040503050406030204" pitchFamily="18" charset="0"/>
                            <a:ea typeface="Times New Roman" panose="02020603050405020304" pitchFamily="18" charset="0"/>
                            <a:cs typeface="Times New Roman" panose="02020603050405020304" pitchFamily="18" charset="0"/>
                          </a:rPr>
                          <m:t>𝟒</m:t>
                        </m:r>
                      </m:den>
                    </m:f>
                  </m:oMath>
                </a14:m>
                <a:endParaRPr lang="es-CO" sz="2800" b="1" dirty="0">
                  <a:solidFill>
                    <a:srgbClr val="00B0F0"/>
                  </a:solidFill>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510748"/>
                <a:ext cx="10375900" cy="6515694"/>
              </a:xfrm>
              <a:prstGeom prst="rect">
                <a:avLst/>
              </a:prstGeom>
              <a:blipFill>
                <a:blip r:embed="rId2"/>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98690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wd">
                                    <p:tmAbs val="5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1001"/>
                            </p:stCondLst>
                            <p:childTnLst>
                              <p:par>
                                <p:cTn id="8" presetID="1" presetClass="entr" presetSubtype="0" fill="hold" nodeType="afterEffect">
                                  <p:stCondLst>
                                    <p:cond delay="0"/>
                                  </p:stCondLst>
                                  <p:iterate type="wd">
                                    <p:tmAbs val="3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8202"/>
                            </p:stCondLst>
                            <p:childTnLst>
                              <p:par>
                                <p:cTn id="11" presetID="1" presetClass="entr" presetSubtype="0" fill="hold" nodeType="afterEffect">
                                  <p:stCondLst>
                                    <p:cond delay="0"/>
                                  </p:stCondLst>
                                  <p:iterate type="wd">
                                    <p:tmAbs val="3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12703"/>
                            </p:stCondLst>
                            <p:childTnLst>
                              <p:par>
                                <p:cTn id="14" presetID="1" presetClass="entr" presetSubtype="0" fill="hold" nodeType="afterEffect">
                                  <p:stCondLst>
                                    <p:cond delay="0"/>
                                  </p:stCondLst>
                                  <p:iterate type="wd">
                                    <p:tmAbs val="300"/>
                                  </p:iterate>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13604"/>
                            </p:stCondLst>
                            <p:childTnLst>
                              <p:par>
                                <p:cTn id="17" presetID="1" presetClass="entr" presetSubtype="0" fill="hold" nodeType="afterEffect">
                                  <p:stCondLst>
                                    <p:cond delay="0"/>
                                  </p:stCondLst>
                                  <p:iterate type="wd">
                                    <p:tmAbs val="300"/>
                                  </p:iterate>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15105"/>
                            </p:stCondLst>
                            <p:childTnLst>
                              <p:par>
                                <p:cTn id="20" presetID="1" presetClass="entr" presetSubtype="0" fill="hold" nodeType="afterEffect">
                                  <p:stCondLst>
                                    <p:cond delay="0"/>
                                  </p:stCondLst>
                                  <p:iterate type="wd">
                                    <p:tmAbs val="300"/>
                                  </p:iterate>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18706"/>
                            </p:stCondLst>
                            <p:childTnLst>
                              <p:par>
                                <p:cTn id="23" presetID="1" presetClass="entr" presetSubtype="0" fill="hold" nodeType="afterEffect">
                                  <p:stCondLst>
                                    <p:cond delay="0"/>
                                  </p:stCondLst>
                                  <p:iterate type="wd">
                                    <p:tmAbs val="300"/>
                                  </p:iterate>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20507"/>
                            </p:stCondLst>
                            <p:childTnLst>
                              <p:par>
                                <p:cTn id="26" presetID="1" presetClass="entr" presetSubtype="0" fill="hold" nodeType="afterEffect">
                                  <p:stCondLst>
                                    <p:cond delay="0"/>
                                  </p:stCondLst>
                                  <p:iterate type="wd">
                                    <p:tmAbs val="300"/>
                                  </p:iterate>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par>
                          <p:cTn id="28" fill="hold">
                            <p:stCondLst>
                              <p:cond delay="24708"/>
                            </p:stCondLst>
                            <p:childTnLst>
                              <p:par>
                                <p:cTn id="29" presetID="1" presetClass="entr" presetSubtype="0" fill="hold" nodeType="afterEffect">
                                  <p:stCondLst>
                                    <p:cond delay="0"/>
                                  </p:stCondLst>
                                  <p:iterate type="wd">
                                    <p:tmAbs val="300"/>
                                  </p:iterate>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838200" y="602188"/>
                <a:ext cx="10375900" cy="7388241"/>
              </a:xfrm>
              <a:prstGeom prst="rect">
                <a:avLst/>
              </a:prstGeom>
            </p:spPr>
            <p:txBody>
              <a:bodyPr wrap="square">
                <a:spAutoFit/>
              </a:bodyPr>
              <a:lstStyle/>
              <a:p>
                <a:pPr algn="just">
                  <a:lnSpc>
                    <a:spcPct val="115000"/>
                  </a:lnSpc>
                  <a:spcAft>
                    <a:spcPts val="1000"/>
                  </a:spcAft>
                </a:pPr>
                <a14:m>
                  <m:oMathPara xmlns:m="http://schemas.openxmlformats.org/officeDocument/2006/math">
                    <m:oMathParaPr>
                      <m:jc m:val="centerGroup"/>
                    </m:oMathParaPr>
                    <m:oMath xmlns:m="http://schemas.openxmlformats.org/officeDocument/2006/math">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𝑷</m:t>
                      </m:r>
                      <m:d>
                        <m:dPr>
                          <m:begChr m:val="{"/>
                          <m:endChr m:val="}"/>
                          <m:ctrlPr>
                            <a:rPr lang="es-CO" sz="32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3200" b="1" i="1">
                              <a:latin typeface="Cambria Math" panose="02040503050406030204" pitchFamily="18" charset="0"/>
                              <a:ea typeface="Times New Roman" panose="02020603050405020304" pitchFamily="18" charset="0"/>
                              <a:cs typeface="Times New Roman" panose="02020603050405020304" pitchFamily="18" charset="0"/>
                            </a:rPr>
                            <m:t>𝑿</m:t>
                          </m:r>
                          <m:r>
                            <a:rPr lang="es-CO" sz="3200" b="1" i="1">
                              <a:latin typeface="Cambria Math" panose="02040503050406030204" pitchFamily="18" charset="0"/>
                              <a:ea typeface="Times New Roman" panose="02020603050405020304" pitchFamily="18" charset="0"/>
                              <a:cs typeface="Times New Roman" panose="02020603050405020304" pitchFamily="18" charset="0"/>
                            </a:rPr>
                            <m:t>=</m:t>
                          </m:r>
                          <m:r>
                            <a:rPr lang="es-CO" sz="3200" b="1" i="1">
                              <a:latin typeface="Cambria Math" panose="02040503050406030204" pitchFamily="18" charset="0"/>
                              <a:ea typeface="Times New Roman" panose="02020603050405020304" pitchFamily="18" charset="0"/>
                              <a:cs typeface="Times New Roman" panose="02020603050405020304" pitchFamily="18" charset="0"/>
                            </a:rPr>
                            <m:t>𝒙</m:t>
                          </m:r>
                        </m:e>
                      </m:d>
                      <m:r>
                        <a:rPr lang="es-CO" sz="3200" b="1" i="1">
                          <a:latin typeface="Cambria Math" panose="02040503050406030204" pitchFamily="18" charset="0"/>
                          <a:ea typeface="Times New Roman" panose="02020603050405020304" pitchFamily="18" charset="0"/>
                          <a:cs typeface="Times New Roman" panose="02020603050405020304" pitchFamily="18" charset="0"/>
                        </a:rPr>
                        <m:t>=</m:t>
                      </m:r>
                      <m:r>
                        <a:rPr lang="es-CO" sz="3200" b="1" i="1">
                          <a:latin typeface="Cambria Math" panose="02040503050406030204" pitchFamily="18" charset="0"/>
                          <a:ea typeface="Times New Roman" panose="02020603050405020304" pitchFamily="18" charset="0"/>
                          <a:cs typeface="Times New Roman" panose="02020603050405020304" pitchFamily="18" charset="0"/>
                        </a:rPr>
                        <m:t>𝑷</m:t>
                      </m:r>
                      <m:d>
                        <m:dPr>
                          <m:ctrlPr>
                            <a:rPr lang="es-CO" sz="32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3200" b="1" i="1">
                              <a:latin typeface="Cambria Math" panose="02040503050406030204" pitchFamily="18" charset="0"/>
                              <a:ea typeface="Times New Roman" panose="02020603050405020304" pitchFamily="18" charset="0"/>
                              <a:cs typeface="Times New Roman" panose="02020603050405020304" pitchFamily="18" charset="0"/>
                            </a:rPr>
                            <m:t>𝒙</m:t>
                          </m:r>
                        </m:e>
                      </m:d>
                      <m:r>
                        <a:rPr lang="es-CO" sz="3200" b="1" i="1">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32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solidFill>
                                <a:srgbClr val="C00000"/>
                              </a:solidFill>
                              <a:latin typeface="Cambria Math" panose="02040503050406030204" pitchFamily="18" charset="0"/>
                              <a:ea typeface="Times New Roman" panose="02020603050405020304" pitchFamily="18" charset="0"/>
                              <a:cs typeface="Times New Roman" panose="02020603050405020304" pitchFamily="18" charset="0"/>
                            </a:rPr>
                            <m:t>𝟏𝟐</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𝟐𝟓</m:t>
                          </m:r>
                          <m:r>
                            <a:rPr lang="es-CO" sz="3200" b="1" i="1">
                              <a:latin typeface="Cambria Math" panose="02040503050406030204" pitchFamily="18" charset="0"/>
                              <a:ea typeface="Times New Roman" panose="02020603050405020304" pitchFamily="18" charset="0"/>
                              <a:cs typeface="Times New Roman" panose="02020603050405020304" pitchFamily="18" charset="0"/>
                            </a:rPr>
                            <m:t>𝒙</m:t>
                          </m:r>
                        </m:den>
                      </m:f>
                      <m:r>
                        <a:rPr lang="es-CO" sz="3200" b="1" i="1">
                          <a:latin typeface="Cambria Math" panose="02040503050406030204" pitchFamily="18" charset="0"/>
                          <a:ea typeface="Times New Roman" panose="02020603050405020304" pitchFamily="18" charset="0"/>
                          <a:cs typeface="Times New Roman" panose="02020603050405020304" pitchFamily="18" charset="0"/>
                        </a:rPr>
                        <m:t>, </m:t>
                      </m:r>
                      <m:r>
                        <a:rPr lang="es-CO" sz="3200" b="1" i="1">
                          <a:latin typeface="Cambria Math" panose="02040503050406030204" pitchFamily="18" charset="0"/>
                          <a:ea typeface="Times New Roman" panose="02020603050405020304" pitchFamily="18" charset="0"/>
                          <a:cs typeface="Times New Roman" panose="02020603050405020304" pitchFamily="18" charset="0"/>
                        </a:rPr>
                        <m:t>𝒙</m:t>
                      </m:r>
                      <m:r>
                        <a:rPr lang="es-CO" sz="3200" b="1" i="1">
                          <a:latin typeface="Cambria Math" panose="02040503050406030204" pitchFamily="18" charset="0"/>
                          <a:ea typeface="Times New Roman" panose="02020603050405020304" pitchFamily="18" charset="0"/>
                          <a:cs typeface="Times New Roman" panose="02020603050405020304" pitchFamily="18" charset="0"/>
                        </a:rPr>
                        <m:t>=</m:t>
                      </m:r>
                      <m:r>
                        <a:rPr lang="es-CO" sz="3200" b="1" i="1">
                          <a:latin typeface="Cambria Math" panose="02040503050406030204" pitchFamily="18" charset="0"/>
                          <a:ea typeface="Times New Roman" panose="02020603050405020304" pitchFamily="18" charset="0"/>
                          <a:cs typeface="Times New Roman" panose="02020603050405020304" pitchFamily="18" charset="0"/>
                        </a:rPr>
                        <m:t>𝟏</m:t>
                      </m:r>
                      <m:r>
                        <a:rPr lang="es-CO" sz="3200" b="1" i="1">
                          <a:latin typeface="Cambria Math" panose="02040503050406030204" pitchFamily="18" charset="0"/>
                          <a:ea typeface="Times New Roman" panose="02020603050405020304" pitchFamily="18" charset="0"/>
                          <a:cs typeface="Times New Roman" panose="02020603050405020304" pitchFamily="18" charset="0"/>
                        </a:rPr>
                        <m:t>, </m:t>
                      </m:r>
                      <m:r>
                        <a:rPr lang="es-CO" sz="3200" b="1" i="1">
                          <a:latin typeface="Cambria Math" panose="02040503050406030204" pitchFamily="18" charset="0"/>
                          <a:ea typeface="Times New Roman" panose="02020603050405020304" pitchFamily="18" charset="0"/>
                          <a:cs typeface="Times New Roman" panose="02020603050405020304" pitchFamily="18" charset="0"/>
                        </a:rPr>
                        <m:t>𝟐</m:t>
                      </m:r>
                      <m:r>
                        <a:rPr lang="es-CO" sz="3200" b="1" i="1">
                          <a:latin typeface="Cambria Math" panose="02040503050406030204" pitchFamily="18" charset="0"/>
                          <a:ea typeface="Times New Roman" panose="02020603050405020304" pitchFamily="18" charset="0"/>
                          <a:cs typeface="Times New Roman" panose="02020603050405020304" pitchFamily="18" charset="0"/>
                        </a:rPr>
                        <m:t>, </m:t>
                      </m:r>
                      <m:r>
                        <a:rPr lang="es-CO" sz="3200" b="1" i="1">
                          <a:latin typeface="Cambria Math" panose="02040503050406030204" pitchFamily="18" charset="0"/>
                          <a:ea typeface="Times New Roman" panose="02020603050405020304" pitchFamily="18" charset="0"/>
                          <a:cs typeface="Times New Roman" panose="02020603050405020304" pitchFamily="18" charset="0"/>
                        </a:rPr>
                        <m:t>𝟑</m:t>
                      </m:r>
                      <m:r>
                        <a:rPr lang="es-CO" sz="3200" b="1" i="1">
                          <a:latin typeface="Cambria Math" panose="02040503050406030204" pitchFamily="18" charset="0"/>
                          <a:ea typeface="Times New Roman" panose="02020603050405020304" pitchFamily="18" charset="0"/>
                          <a:cs typeface="Times New Roman" panose="02020603050405020304" pitchFamily="18" charset="0"/>
                        </a:rPr>
                        <m:t>, </m:t>
                      </m:r>
                      <m:r>
                        <a:rPr lang="es-CO" sz="3200" b="1" i="1">
                          <a:latin typeface="Cambria Math" panose="02040503050406030204" pitchFamily="18" charset="0"/>
                          <a:ea typeface="Times New Roman" panose="02020603050405020304" pitchFamily="18" charset="0"/>
                          <a:cs typeface="Times New Roman" panose="02020603050405020304" pitchFamily="18" charset="0"/>
                        </a:rPr>
                        <m:t>𝟒</m:t>
                      </m:r>
                      <m:r>
                        <a:rPr lang="es-CO" sz="3200" b="1" i="1">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14:m>
                  <m:oMath xmlns:m="http://schemas.openxmlformats.org/officeDocument/2006/math">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𝑷</m:t>
                    </m:r>
                    <m:d>
                      <m:dPr>
                        <m:begChr m:val="{"/>
                        <m:endChr m:val="}"/>
                        <m:ctrlPr>
                          <a:rPr lang="es-CO" sz="32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3200" b="1" i="1">
                            <a:latin typeface="Cambria Math" panose="02040503050406030204" pitchFamily="18" charset="0"/>
                            <a:ea typeface="Times New Roman" panose="02020603050405020304" pitchFamily="18" charset="0"/>
                            <a:cs typeface="Times New Roman" panose="02020603050405020304" pitchFamily="18" charset="0"/>
                          </a:rPr>
                          <m:t>𝑿</m:t>
                        </m:r>
                        <m:r>
                          <a:rPr lang="es-CO" sz="3200" b="1" i="1">
                            <a:latin typeface="Cambria Math" panose="02040503050406030204" pitchFamily="18" charset="0"/>
                            <a:ea typeface="Times New Roman" panose="02020603050405020304" pitchFamily="18" charset="0"/>
                            <a:cs typeface="Times New Roman" panose="02020603050405020304" pitchFamily="18" charset="0"/>
                          </a:rPr>
                          <m:t>=</m:t>
                        </m:r>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𝟏</m:t>
                        </m:r>
                      </m:e>
                    </m:d>
                  </m:oMath>
                </a14:m>
                <a:r>
                  <a:rPr lang="es-CO" sz="3200" b="1" dirty="0">
                    <a:latin typeface="Calibri" panose="020F0502020204030204" pitchFamily="34" charset="0"/>
                    <a:ea typeface="Times New Roman" panose="02020603050405020304" pitchFamily="18" charset="0"/>
                    <a:cs typeface="Times New Roman" panose="02020603050405020304" pitchFamily="18" charset="0"/>
                  </a:rPr>
                  <a:t> | </a:t>
                </a:r>
                <a14:m>
                  <m:oMath xmlns:m="http://schemas.openxmlformats.org/officeDocument/2006/math">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𝑷</m:t>
                    </m:r>
                    <m:d>
                      <m:dPr>
                        <m:begChr m:val="{"/>
                        <m:endChr m:val="}"/>
                        <m:ctrlPr>
                          <a:rPr lang="es-CO" sz="32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3200" b="1" i="1">
                            <a:latin typeface="Cambria Math" panose="02040503050406030204" pitchFamily="18" charset="0"/>
                            <a:ea typeface="Times New Roman" panose="02020603050405020304" pitchFamily="18" charset="0"/>
                            <a:cs typeface="Times New Roman" panose="02020603050405020304" pitchFamily="18" charset="0"/>
                          </a:rPr>
                          <m:t>𝑿</m:t>
                        </m:r>
                        <m:r>
                          <a:rPr lang="es-CO" sz="3200" b="1" i="1">
                            <a:latin typeface="Cambria Math" panose="02040503050406030204" pitchFamily="18" charset="0"/>
                            <a:ea typeface="Times New Roman" panose="02020603050405020304" pitchFamily="18" charset="0"/>
                            <a:cs typeface="Times New Roman" panose="02020603050405020304" pitchFamily="18" charset="0"/>
                          </a:rPr>
                          <m:t>=</m:t>
                        </m:r>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m:t>
                        </m:r>
                      </m:e>
                    </m:d>
                  </m:oMath>
                </a14:m>
                <a:r>
                  <a:rPr lang="es-CO" sz="3200" b="1"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𝑷</m:t>
                    </m:r>
                    <m:d>
                      <m:dPr>
                        <m:begChr m:val="{"/>
                        <m:endChr m:val="}"/>
                        <m:ctrlPr>
                          <a:rPr lang="es-CO" sz="32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3200" b="1" i="1">
                            <a:latin typeface="Cambria Math" panose="02040503050406030204" pitchFamily="18" charset="0"/>
                            <a:ea typeface="Times New Roman" panose="02020603050405020304" pitchFamily="18" charset="0"/>
                            <a:cs typeface="Times New Roman" panose="02020603050405020304" pitchFamily="18" charset="0"/>
                          </a:rPr>
                          <m:t>𝑿</m:t>
                        </m:r>
                        <m:r>
                          <a:rPr lang="es-CO" sz="3200" b="1" i="1">
                            <a:latin typeface="Cambria Math" panose="02040503050406030204" pitchFamily="18" charset="0"/>
                            <a:ea typeface="Times New Roman" panose="02020603050405020304" pitchFamily="18" charset="0"/>
                            <a:cs typeface="Times New Roman" panose="02020603050405020304" pitchFamily="18" charset="0"/>
                          </a:rPr>
                          <m:t>=</m:t>
                        </m:r>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𝟑</m:t>
                        </m:r>
                      </m:e>
                    </m:d>
                  </m:oMath>
                </a14:m>
                <a:r>
                  <a:rPr lang="es-CO" sz="3200" b="1"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s-CO" sz="3200" b="1" i="0" smtClean="0">
                        <a:latin typeface="Cambria Math" panose="02040503050406030204" pitchFamily="18" charset="0"/>
                        <a:ea typeface="Times New Roman" panose="02020603050405020304" pitchFamily="18" charset="0"/>
                        <a:cs typeface="Times New Roman" panose="02020603050405020304" pitchFamily="18" charset="0"/>
                      </a:rPr>
                      <m:t> </m:t>
                    </m:r>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𝑷</m:t>
                    </m:r>
                    <m:d>
                      <m:dPr>
                        <m:begChr m:val="{"/>
                        <m:endChr m:val="}"/>
                        <m:ctrlPr>
                          <a:rPr lang="es-CO" sz="32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3200" b="1" i="1">
                            <a:latin typeface="Cambria Math" panose="02040503050406030204" pitchFamily="18" charset="0"/>
                            <a:ea typeface="Times New Roman" panose="02020603050405020304" pitchFamily="18" charset="0"/>
                            <a:cs typeface="Times New Roman" panose="02020603050405020304" pitchFamily="18" charset="0"/>
                          </a:rPr>
                          <m:t>𝑿</m:t>
                        </m:r>
                        <m:r>
                          <a:rPr lang="es-CO" sz="3200" b="1" i="1">
                            <a:latin typeface="Cambria Math" panose="02040503050406030204" pitchFamily="18" charset="0"/>
                            <a:ea typeface="Times New Roman" panose="02020603050405020304" pitchFamily="18" charset="0"/>
                            <a:cs typeface="Times New Roman" panose="02020603050405020304" pitchFamily="18" charset="0"/>
                          </a:rPr>
                          <m:t>=</m:t>
                        </m:r>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𝟒</m:t>
                        </m:r>
                      </m:e>
                    </m:d>
                  </m:oMath>
                </a14:m>
                <a:r>
                  <a:rPr lang="es-CO" sz="3200" b="1" dirty="0">
                    <a:latin typeface="Calibri" panose="020F0502020204030204" pitchFamily="34" charset="0"/>
                    <a:ea typeface="Times New Roman" panose="02020603050405020304" pitchFamily="18" charset="0"/>
                    <a:cs typeface="Times New Roman" panose="02020603050405020304" pitchFamily="18" charset="0"/>
                  </a:rPr>
                  <a:t> |</a:t>
                </a:r>
              </a:p>
              <a:p>
                <a:pPr marL="342900" lvl="0" indent="-342900" algn="just">
                  <a:lnSpc>
                    <a:spcPct val="115000"/>
                  </a:lnSpc>
                  <a:spcAft>
                    <a:spcPts val="0"/>
                  </a:spcAft>
                  <a:buSzPts val="1100"/>
                  <a:buFont typeface="+mj-lt"/>
                  <a:buAutoNum type="alphaLcPeriod"/>
                </a:pPr>
                <a:r>
                  <a:rPr lang="es-CO" sz="3200" b="1" dirty="0">
                    <a:ea typeface="Times New Roman" panose="02020603050405020304" pitchFamily="18" charset="0"/>
                    <a:cs typeface="Times New Roman" panose="02020603050405020304" pitchFamily="18" charset="0"/>
                  </a:rPr>
                  <a:t>         </a:t>
                </a:r>
                <a14:m>
                  <m:oMath xmlns:m="http://schemas.openxmlformats.org/officeDocument/2006/math">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𝟏𝟐</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𝟐𝟓</m:t>
                        </m:r>
                      </m:den>
                    </m:f>
                  </m:oMath>
                </a14:m>
                <a:r>
                  <a:rPr lang="es-CO" sz="3200" b="1" dirty="0">
                    <a:effectLst/>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𝟔</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𝟐𝟓</m:t>
                        </m:r>
                      </m:den>
                    </m:f>
                  </m:oMath>
                </a14:m>
                <a:r>
                  <a:rPr lang="es-CO" sz="3200" b="1" dirty="0">
                    <a:effectLst/>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𝟒</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𝟐𝟓</m:t>
                        </m:r>
                      </m:den>
                    </m:f>
                  </m:oMath>
                </a14:m>
                <a:r>
                  <a:rPr lang="es-CO" sz="3200" b="1" dirty="0">
                    <a:effectLst/>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𝟑</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𝟐𝟓</m:t>
                        </m:r>
                      </m:den>
                    </m:f>
                  </m:oMath>
                </a14:m>
                <a:r>
                  <a:rPr lang="es-CO" sz="3200" b="1" dirty="0">
                    <a:effectLst/>
                    <a:latin typeface="Calibri" panose="020F0502020204030204" pitchFamily="34" charset="0"/>
                    <a:ea typeface="Times New Roman" panose="02020603050405020304" pitchFamily="18" charset="0"/>
                    <a:cs typeface="Calibri" panose="020F0502020204030204" pitchFamily="34" charset="0"/>
                  </a:rPr>
                  <a:t>       | </a:t>
                </a:r>
              </a:p>
              <a:p>
                <a:pPr marL="342900" indent="-342900" algn="just">
                  <a:lnSpc>
                    <a:spcPct val="115000"/>
                  </a:lnSpc>
                  <a:buSzPts val="1100"/>
                  <a:buFont typeface="+mj-lt"/>
                  <a:buAutoNum type="alphaLcPeriod"/>
                </a:pPr>
                <a:r>
                  <a:rPr lang="es-CO" sz="3200" b="1" dirty="0">
                    <a:effectLst/>
                    <a:latin typeface="Calibri" panose="020F0502020204030204" pitchFamily="34" charset="0"/>
                    <a:ea typeface="Times New Roman" panose="02020603050405020304" pitchFamily="18" charset="0"/>
                    <a:cs typeface="Calibri" panose="020F0502020204030204" pitchFamily="34" charset="0"/>
                  </a:rPr>
                  <a:t> </a:t>
                </a:r>
                <a:r>
                  <a:rPr lang="es-CO" sz="3200" b="1" dirty="0">
                    <a:latin typeface="Calibri" panose="020F0502020204030204" pitchFamily="34" charset="0"/>
                    <a:ea typeface="Times New Roman" panose="02020603050405020304" pitchFamily="18" charset="0"/>
                    <a:cs typeface="Times New Roman" panose="02020603050405020304" pitchFamily="18" charset="0"/>
                  </a:rPr>
                  <a:t>Determinar </a:t>
                </a:r>
                <a:r>
                  <a:rPr lang="es-CO" sz="3200" b="1" dirty="0">
                    <a:effectLst/>
                    <a:latin typeface="Calibri" panose="020F0502020204030204" pitchFamily="34" charset="0"/>
                    <a:ea typeface="Times New Roman" panose="02020603050405020304" pitchFamily="18" charset="0"/>
                    <a:cs typeface="Calibri" panose="020F0502020204030204" pitchFamily="34" charset="0"/>
                  </a:rPr>
                  <a:t>P (X ≤ 3) =</a:t>
                </a:r>
                <a14:m>
                  <m:oMath xmlns:m="http://schemas.openxmlformats.org/officeDocument/2006/math">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𝟏𝟐</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𝟐𝟓</m:t>
                        </m:r>
                      </m:den>
                    </m:f>
                  </m:oMath>
                </a14:m>
                <a:r>
                  <a:rPr lang="es-CO" sz="3200" b="1" dirty="0">
                    <a:effectLst/>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𝟔</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𝟐𝟓</m:t>
                        </m:r>
                      </m:den>
                    </m:f>
                  </m:oMath>
                </a14:m>
                <a:r>
                  <a:rPr lang="es-CO" sz="3200" b="1" dirty="0">
                    <a:effectLst/>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𝟒</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𝟐𝟓</m:t>
                        </m:r>
                      </m:den>
                    </m:f>
                  </m:oMath>
                </a14:m>
                <a:r>
                  <a:rPr lang="es-CO" sz="3200" b="1" dirty="0">
                    <a:latin typeface="Calibri" panose="020F0502020204030204" pitchFamily="34" charset="0"/>
                    <a:ea typeface="Times New Roman" panose="02020603050405020304" pitchFamily="18" charset="0"/>
                    <a:cs typeface="Times New Roman" panose="02020603050405020304" pitchFamily="18" charset="0"/>
                  </a:rPr>
                  <a:t> = </a:t>
                </a:r>
                <a14:m>
                  <m:oMath xmlns:m="http://schemas.openxmlformats.org/officeDocument/2006/math">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𝟐𝟐</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𝟐𝟓</m:t>
                        </m:r>
                      </m:den>
                    </m:f>
                  </m:oMath>
                </a14:m>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buSzPts val="1100"/>
                  <a:buFont typeface="+mj-lt"/>
                  <a:buAutoNum type="alphaLcPeriod"/>
                </a:pPr>
                <a:r>
                  <a:rPr lang="es-CO" sz="3200" b="1" dirty="0">
                    <a:latin typeface="Calibri" panose="020F0502020204030204" pitchFamily="34" charset="0"/>
                    <a:ea typeface="Times New Roman" panose="02020603050405020304" pitchFamily="18" charset="0"/>
                    <a:cs typeface="Times New Roman" panose="02020603050405020304" pitchFamily="18" charset="0"/>
                  </a:rPr>
                  <a:t>Determinar </a:t>
                </a:r>
                <a:r>
                  <a:rPr lang="es-CO" sz="3200" b="1" dirty="0">
                    <a:effectLst/>
                    <a:latin typeface="Calibri" panose="020F0502020204030204" pitchFamily="34" charset="0"/>
                    <a:ea typeface="Times New Roman" panose="02020603050405020304" pitchFamily="18" charset="0"/>
                    <a:cs typeface="Calibri" panose="020F0502020204030204" pitchFamily="34" charset="0"/>
                  </a:rPr>
                  <a:t>P (2 &lt; X) = </a:t>
                </a:r>
                <a14:m>
                  <m:oMath xmlns:m="http://schemas.openxmlformats.org/officeDocument/2006/math">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𝟒</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𝟐𝟓</m:t>
                        </m:r>
                      </m:den>
                    </m:f>
                  </m:oMath>
                </a14:m>
                <a:r>
                  <a:rPr lang="es-CO" sz="3200" b="1" dirty="0">
                    <a:effectLst/>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𝟑</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𝟐𝟓</m:t>
                        </m:r>
                      </m:den>
                    </m:f>
                  </m:oMath>
                </a14:m>
                <a:r>
                  <a:rPr lang="es-CO" sz="3200" b="1" dirty="0">
                    <a:latin typeface="Calibri" panose="020F0502020204030204" pitchFamily="34" charset="0"/>
                    <a:ea typeface="Times New Roman" panose="02020603050405020304" pitchFamily="18" charset="0"/>
                    <a:cs typeface="Times New Roman" panose="02020603050405020304" pitchFamily="18" charset="0"/>
                  </a:rPr>
                  <a:t>  =  </a:t>
                </a:r>
                <a14:m>
                  <m:oMath xmlns:m="http://schemas.openxmlformats.org/officeDocument/2006/math">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𝟕</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𝟐𝟓</m:t>
                        </m:r>
                      </m:den>
                    </m:f>
                  </m:oMath>
                </a14:m>
                <a:r>
                  <a:rPr lang="es-CO" sz="3200" b="1" dirty="0">
                    <a:latin typeface="Calibri" panose="020F0502020204030204" pitchFamily="34" charset="0"/>
                    <a:ea typeface="Times New Roman" panose="02020603050405020304" pitchFamily="18" charset="0"/>
                    <a:cs typeface="Times New Roman" panose="02020603050405020304" pitchFamily="18" charset="0"/>
                  </a:rPr>
                  <a:t> </a:t>
                </a:r>
              </a:p>
              <a:p>
                <a:pPr marL="342900" indent="-342900" algn="just">
                  <a:lnSpc>
                    <a:spcPct val="115000"/>
                  </a:lnSpc>
                  <a:buSzPts val="1100"/>
                  <a:buFont typeface="+mj-lt"/>
                  <a:buAutoNum type="alphaLcPeriod"/>
                </a:pPr>
                <a:r>
                  <a:rPr lang="es-CO" sz="3200" b="1" dirty="0">
                    <a:effectLst/>
                    <a:latin typeface="Calibri" panose="020F0502020204030204" pitchFamily="34" charset="0"/>
                    <a:ea typeface="Times New Roman" panose="02020603050405020304" pitchFamily="18" charset="0"/>
                    <a:cs typeface="Calibri" panose="020F0502020204030204" pitchFamily="34" charset="0"/>
                  </a:rPr>
                  <a:t>Valor Esperado de X</a:t>
                </a:r>
              </a:p>
              <a:p>
                <a:pPr marL="342900" indent="-342900" algn="just">
                  <a:lnSpc>
                    <a:spcPct val="115000"/>
                  </a:lnSpc>
                  <a:buSzPts val="1100"/>
                  <a:buFont typeface="+mj-lt"/>
                  <a:buAutoNum type="alphaLcPeriod"/>
                </a:pPr>
                <a:r>
                  <a:rPr lang="es-CO" sz="3200" b="1" dirty="0">
                    <a:latin typeface="Calibri" panose="020F0502020204030204" pitchFamily="34" charset="0"/>
                    <a:ea typeface="Times New Roman" panose="02020603050405020304" pitchFamily="18" charset="0"/>
                    <a:cs typeface="Calibri" panose="020F0502020204030204" pitchFamily="34" charset="0"/>
                  </a:rPr>
                  <a:t>E(X) = 1*</a:t>
                </a:r>
                <a14:m>
                  <m:oMath xmlns:m="http://schemas.openxmlformats.org/officeDocument/2006/math">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𝟏𝟐</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𝟐𝟓</m:t>
                        </m:r>
                      </m:den>
                    </m:f>
                  </m:oMath>
                </a14:m>
                <a:r>
                  <a:rPr lang="es-CO" sz="3200" b="1" dirty="0">
                    <a:effectLst/>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r>
                      <a:rPr lang="es-CO" sz="3200" b="1" i="0" smtClean="0">
                        <a:latin typeface="Cambria Math" panose="02040503050406030204" pitchFamily="18" charset="0"/>
                        <a:ea typeface="Times New Roman" panose="02020603050405020304" pitchFamily="18" charset="0"/>
                        <a:cs typeface="Times New Roman" panose="02020603050405020304" pitchFamily="18" charset="0"/>
                      </a:rPr>
                      <m:t>𝟐</m:t>
                    </m:r>
                    <m:r>
                      <a:rPr lang="es-CO" sz="3200" b="1" i="0" smtClean="0">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𝟔</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𝟐𝟓</m:t>
                        </m:r>
                      </m:den>
                    </m:f>
                  </m:oMath>
                </a14:m>
                <a:r>
                  <a:rPr lang="es-CO" sz="3200" b="1" dirty="0">
                    <a:effectLst/>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r>
                      <a:rPr lang="es-CO" sz="3200" b="1" i="0" smtClean="0">
                        <a:latin typeface="Cambria Math" panose="02040503050406030204" pitchFamily="18" charset="0"/>
                        <a:ea typeface="Times New Roman" panose="02020603050405020304" pitchFamily="18" charset="0"/>
                        <a:cs typeface="Times New Roman" panose="02020603050405020304" pitchFamily="18" charset="0"/>
                      </a:rPr>
                      <m:t>𝟑</m:t>
                    </m:r>
                    <m:r>
                      <a:rPr lang="es-CO" sz="3200" b="1" i="0" smtClean="0">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𝟒</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𝟐𝟓</m:t>
                        </m:r>
                      </m:den>
                    </m:f>
                  </m:oMath>
                </a14:m>
                <a:r>
                  <a:rPr lang="es-CO" sz="3200" b="1" dirty="0">
                    <a:effectLst/>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r>
                      <a:rPr lang="es-CO" sz="3200" b="1" i="0" smtClean="0">
                        <a:latin typeface="Cambria Math" panose="02040503050406030204" pitchFamily="18" charset="0"/>
                        <a:ea typeface="Times New Roman" panose="02020603050405020304" pitchFamily="18" charset="0"/>
                        <a:cs typeface="Times New Roman" panose="02020603050405020304" pitchFamily="18" charset="0"/>
                      </a:rPr>
                      <m:t>𝟒</m:t>
                    </m:r>
                    <m:r>
                      <a:rPr lang="es-CO" sz="3200" b="1" i="0" smtClean="0">
                        <a:latin typeface="Cambria Math" panose="02040503050406030204" pitchFamily="18" charset="0"/>
                        <a:ea typeface="Times New Roman" panose="02020603050405020304" pitchFamily="18" charset="0"/>
                        <a:cs typeface="Times New Roman" panose="02020603050405020304" pitchFamily="18" charset="0"/>
                      </a:rPr>
                      <m:t> ∗ </m:t>
                    </m:r>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𝟑</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𝟐𝟓</m:t>
                        </m:r>
                      </m:den>
                    </m:f>
                  </m:oMath>
                </a14:m>
                <a:r>
                  <a:rPr lang="es-CO" sz="3200" b="1" dirty="0">
                    <a:effectLst/>
                    <a:latin typeface="Calibri" panose="020F0502020204030204" pitchFamily="34" charset="0"/>
                    <a:ea typeface="Times New Roman" panose="02020603050405020304" pitchFamily="18" charset="0"/>
                    <a:cs typeface="Calibri" panose="020F0502020204030204" pitchFamily="34" charset="0"/>
                  </a:rPr>
                  <a:t> </a:t>
                </a:r>
                <a:r>
                  <a:rPr lang="es-CO" sz="3200" b="1"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𝟒𝟖</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𝟐𝟓</m:t>
                        </m:r>
                      </m:den>
                    </m:f>
                  </m:oMath>
                </a14:m>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gn="just">
                  <a:lnSpc>
                    <a:spcPct val="115000"/>
                  </a:lnSpc>
                  <a:buSzPts val="1100"/>
                  <a:buFont typeface="+mj-lt"/>
                  <a:buAutoNum type="alphaLcPeriod"/>
                </a:pPr>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838200" y="602188"/>
                <a:ext cx="10375900" cy="7388241"/>
              </a:xfrm>
              <a:prstGeom prst="rect">
                <a:avLst/>
              </a:prstGeom>
              <a:blipFill>
                <a:blip r:embed="rId2"/>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291393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3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9001"/>
                            </p:stCondLst>
                            <p:childTnLst>
                              <p:par>
                                <p:cTn id="8" presetID="1" presetClass="entr" presetSubtype="0" fill="hold" nodeType="afterEffect">
                                  <p:stCondLst>
                                    <p:cond delay="0"/>
                                  </p:stCondLst>
                                  <p:iterate type="lt">
                                    <p:tmAbs val="3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17102"/>
                            </p:stCondLst>
                            <p:childTnLst>
                              <p:par>
                                <p:cTn id="11" presetID="1" presetClass="entr" presetSubtype="0" fill="hold" nodeType="afterEffect">
                                  <p:stCondLst>
                                    <p:cond delay="0"/>
                                  </p:stCondLst>
                                  <p:iterate type="lt">
                                    <p:tmAbs val="3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25503"/>
                            </p:stCondLst>
                            <p:childTnLst>
                              <p:par>
                                <p:cTn id="14" presetID="1" presetClass="entr" presetSubtype="0" fill="hold" nodeType="afterEffect">
                                  <p:stCondLst>
                                    <p:cond delay="0"/>
                                  </p:stCondLst>
                                  <p:iterate type="lt">
                                    <p:tmAbs val="300"/>
                                  </p:iterate>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39004"/>
                            </p:stCondLst>
                            <p:childTnLst>
                              <p:par>
                                <p:cTn id="17" presetID="1" presetClass="entr" presetSubtype="0" fill="hold" nodeType="afterEffect">
                                  <p:stCondLst>
                                    <p:cond delay="0"/>
                                  </p:stCondLst>
                                  <p:iterate type="lt">
                                    <p:tmAbs val="300"/>
                                  </p:iterate>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49805"/>
                            </p:stCondLst>
                            <p:childTnLst>
                              <p:par>
                                <p:cTn id="20" presetID="1" presetClass="entr" presetSubtype="0" fill="hold" nodeType="afterEffect">
                                  <p:stCondLst>
                                    <p:cond delay="0"/>
                                  </p:stCondLst>
                                  <p:iterate type="lt">
                                    <p:tmAbs val="300"/>
                                  </p:iterate>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54306"/>
                            </p:stCondLst>
                            <p:childTnLst>
                              <p:par>
                                <p:cTn id="23" presetID="1" presetClass="entr" presetSubtype="0" fill="hold" nodeType="afterEffect">
                                  <p:stCondLst>
                                    <p:cond delay="0"/>
                                  </p:stCondLst>
                                  <p:iterate type="lt">
                                    <p:tmAbs val="300"/>
                                  </p:iterate>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descr="Tabla&#10;&#10;Descripción generada automáticamente">
            <a:extLst>
              <a:ext uri="{FF2B5EF4-FFF2-40B4-BE49-F238E27FC236}">
                <a16:creationId xmlns:a16="http://schemas.microsoft.com/office/drawing/2014/main" id="{08C6F474-0ACF-38CC-95FC-39B7DEC613E2}"/>
              </a:ext>
            </a:extLst>
          </p:cNvPr>
          <p:cNvPicPr>
            <a:picLocks noChangeAspect="1"/>
          </p:cNvPicPr>
          <p:nvPr/>
        </p:nvPicPr>
        <p:blipFill>
          <a:blip r:embed="rId2"/>
          <a:stretch>
            <a:fillRect/>
          </a:stretch>
        </p:blipFill>
        <p:spPr>
          <a:xfrm>
            <a:off x="567070" y="457200"/>
            <a:ext cx="11057860" cy="5943600"/>
          </a:xfrm>
          <a:prstGeom prst="rect">
            <a:avLst/>
          </a:prstGeom>
        </p:spPr>
      </p:pic>
    </p:spTree>
    <p:extLst>
      <p:ext uri="{BB962C8B-B14F-4D97-AF65-F5344CB8AC3E}">
        <p14:creationId xmlns:p14="http://schemas.microsoft.com/office/powerpoint/2010/main" val="1922045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838200" y="602188"/>
                <a:ext cx="10375900" cy="6570197"/>
              </a:xfrm>
              <a:prstGeom prst="rect">
                <a:avLst/>
              </a:prstGeom>
            </p:spPr>
            <p:txBody>
              <a:bodyPr wrap="square">
                <a:spAutoFit/>
              </a:bodyPr>
              <a:lstStyle/>
              <a:p>
                <a:pPr algn="just">
                  <a:lnSpc>
                    <a:spcPct val="115000"/>
                  </a:lnSpc>
                  <a:spcAft>
                    <a:spcPts val="1000"/>
                  </a:spcAft>
                </a:pPr>
                <a14:m>
                  <m:oMathPara xmlns:m="http://schemas.openxmlformats.org/officeDocument/2006/math">
                    <m:oMathParaPr>
                      <m:jc m:val="centerGroup"/>
                    </m:oMathParaPr>
                    <m:oMath xmlns:m="http://schemas.openxmlformats.org/officeDocument/2006/math">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𝑷</m:t>
                      </m:r>
                      <m:d>
                        <m:dPr>
                          <m:begChr m:val="{"/>
                          <m:endChr m:val="}"/>
                          <m:ctrlPr>
                            <a:rPr lang="es-CO" sz="32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3200" b="1" i="1">
                              <a:latin typeface="Cambria Math" panose="02040503050406030204" pitchFamily="18" charset="0"/>
                              <a:ea typeface="Times New Roman" panose="02020603050405020304" pitchFamily="18" charset="0"/>
                              <a:cs typeface="Times New Roman" panose="02020603050405020304" pitchFamily="18" charset="0"/>
                            </a:rPr>
                            <m:t>𝑿</m:t>
                          </m:r>
                          <m:r>
                            <a:rPr lang="es-CO" sz="3200" b="1" i="1">
                              <a:latin typeface="Cambria Math" panose="02040503050406030204" pitchFamily="18" charset="0"/>
                              <a:ea typeface="Times New Roman" panose="02020603050405020304" pitchFamily="18" charset="0"/>
                              <a:cs typeface="Times New Roman" panose="02020603050405020304" pitchFamily="18" charset="0"/>
                            </a:rPr>
                            <m:t>=</m:t>
                          </m:r>
                          <m:r>
                            <a:rPr lang="es-CO" sz="3200" b="1" i="1">
                              <a:latin typeface="Cambria Math" panose="02040503050406030204" pitchFamily="18" charset="0"/>
                              <a:ea typeface="Times New Roman" panose="02020603050405020304" pitchFamily="18" charset="0"/>
                              <a:cs typeface="Times New Roman" panose="02020603050405020304" pitchFamily="18" charset="0"/>
                            </a:rPr>
                            <m:t>𝒙</m:t>
                          </m:r>
                        </m:e>
                      </m:d>
                      <m:r>
                        <a:rPr lang="es-CO" sz="3200" b="1" i="1">
                          <a:latin typeface="Cambria Math" panose="02040503050406030204" pitchFamily="18" charset="0"/>
                          <a:ea typeface="Times New Roman" panose="02020603050405020304" pitchFamily="18" charset="0"/>
                          <a:cs typeface="Times New Roman" panose="02020603050405020304" pitchFamily="18" charset="0"/>
                        </a:rPr>
                        <m:t>=</m:t>
                      </m:r>
                      <m:r>
                        <a:rPr lang="es-CO" sz="3200" b="1" i="1">
                          <a:latin typeface="Cambria Math" panose="02040503050406030204" pitchFamily="18" charset="0"/>
                          <a:ea typeface="Times New Roman" panose="02020603050405020304" pitchFamily="18" charset="0"/>
                          <a:cs typeface="Times New Roman" panose="02020603050405020304" pitchFamily="18" charset="0"/>
                        </a:rPr>
                        <m:t>𝑷</m:t>
                      </m:r>
                      <m:d>
                        <m:dPr>
                          <m:ctrlPr>
                            <a:rPr lang="es-CO" sz="32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3200" b="1" i="1">
                              <a:latin typeface="Cambria Math" panose="02040503050406030204" pitchFamily="18" charset="0"/>
                              <a:ea typeface="Times New Roman" panose="02020603050405020304" pitchFamily="18" charset="0"/>
                              <a:cs typeface="Times New Roman" panose="02020603050405020304" pitchFamily="18" charset="0"/>
                            </a:rPr>
                            <m:t>𝒙</m:t>
                          </m:r>
                        </m:e>
                      </m:d>
                      <m:r>
                        <a:rPr lang="es-CO" sz="3200" b="1" i="1">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3200" b="1" i="1">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solidFill>
                                <a:srgbClr val="C00000"/>
                              </a:solidFill>
                              <a:latin typeface="Cambria Math" panose="02040503050406030204" pitchFamily="18" charset="0"/>
                              <a:ea typeface="Times New Roman" panose="02020603050405020304" pitchFamily="18" charset="0"/>
                              <a:cs typeface="Times New Roman" panose="02020603050405020304" pitchFamily="18" charset="0"/>
                            </a:rPr>
                            <m:t>𝟏𝟐</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𝟐𝟓</m:t>
                          </m:r>
                          <m:r>
                            <a:rPr lang="es-CO" sz="3200" b="1" i="1">
                              <a:latin typeface="Cambria Math" panose="02040503050406030204" pitchFamily="18" charset="0"/>
                              <a:ea typeface="Times New Roman" panose="02020603050405020304" pitchFamily="18" charset="0"/>
                              <a:cs typeface="Times New Roman" panose="02020603050405020304" pitchFamily="18" charset="0"/>
                            </a:rPr>
                            <m:t>𝒙</m:t>
                          </m:r>
                        </m:den>
                      </m:f>
                      <m:r>
                        <a:rPr lang="es-CO" sz="3200" b="1" i="1">
                          <a:latin typeface="Cambria Math" panose="02040503050406030204" pitchFamily="18" charset="0"/>
                          <a:ea typeface="Times New Roman" panose="02020603050405020304" pitchFamily="18" charset="0"/>
                          <a:cs typeface="Times New Roman" panose="02020603050405020304" pitchFamily="18" charset="0"/>
                        </a:rPr>
                        <m:t>, </m:t>
                      </m:r>
                      <m:r>
                        <a:rPr lang="es-CO" sz="3200" b="1" i="1">
                          <a:latin typeface="Cambria Math" panose="02040503050406030204" pitchFamily="18" charset="0"/>
                          <a:ea typeface="Times New Roman" panose="02020603050405020304" pitchFamily="18" charset="0"/>
                          <a:cs typeface="Times New Roman" panose="02020603050405020304" pitchFamily="18" charset="0"/>
                        </a:rPr>
                        <m:t>𝒙</m:t>
                      </m:r>
                      <m:r>
                        <a:rPr lang="es-CO" sz="3200" b="1" i="1">
                          <a:latin typeface="Cambria Math" panose="02040503050406030204" pitchFamily="18" charset="0"/>
                          <a:ea typeface="Times New Roman" panose="02020603050405020304" pitchFamily="18" charset="0"/>
                          <a:cs typeface="Times New Roman" panose="02020603050405020304" pitchFamily="18" charset="0"/>
                        </a:rPr>
                        <m:t>=</m:t>
                      </m:r>
                      <m:r>
                        <a:rPr lang="es-CO" sz="3200" b="1" i="1">
                          <a:latin typeface="Cambria Math" panose="02040503050406030204" pitchFamily="18" charset="0"/>
                          <a:ea typeface="Times New Roman" panose="02020603050405020304" pitchFamily="18" charset="0"/>
                          <a:cs typeface="Times New Roman" panose="02020603050405020304" pitchFamily="18" charset="0"/>
                        </a:rPr>
                        <m:t>𝟏</m:t>
                      </m:r>
                      <m:r>
                        <a:rPr lang="es-CO" sz="3200" b="1" i="1">
                          <a:latin typeface="Cambria Math" panose="02040503050406030204" pitchFamily="18" charset="0"/>
                          <a:ea typeface="Times New Roman" panose="02020603050405020304" pitchFamily="18" charset="0"/>
                          <a:cs typeface="Times New Roman" panose="02020603050405020304" pitchFamily="18" charset="0"/>
                        </a:rPr>
                        <m:t>, </m:t>
                      </m:r>
                      <m:r>
                        <a:rPr lang="es-CO" sz="3200" b="1" i="1">
                          <a:latin typeface="Cambria Math" panose="02040503050406030204" pitchFamily="18" charset="0"/>
                          <a:ea typeface="Times New Roman" panose="02020603050405020304" pitchFamily="18" charset="0"/>
                          <a:cs typeface="Times New Roman" panose="02020603050405020304" pitchFamily="18" charset="0"/>
                        </a:rPr>
                        <m:t>𝟐</m:t>
                      </m:r>
                      <m:r>
                        <a:rPr lang="es-CO" sz="3200" b="1" i="1">
                          <a:latin typeface="Cambria Math" panose="02040503050406030204" pitchFamily="18" charset="0"/>
                          <a:ea typeface="Times New Roman" panose="02020603050405020304" pitchFamily="18" charset="0"/>
                          <a:cs typeface="Times New Roman" panose="02020603050405020304" pitchFamily="18" charset="0"/>
                        </a:rPr>
                        <m:t>, </m:t>
                      </m:r>
                      <m:r>
                        <a:rPr lang="es-CO" sz="3200" b="1" i="1">
                          <a:latin typeface="Cambria Math" panose="02040503050406030204" pitchFamily="18" charset="0"/>
                          <a:ea typeface="Times New Roman" panose="02020603050405020304" pitchFamily="18" charset="0"/>
                          <a:cs typeface="Times New Roman" panose="02020603050405020304" pitchFamily="18" charset="0"/>
                        </a:rPr>
                        <m:t>𝟑</m:t>
                      </m:r>
                      <m:r>
                        <a:rPr lang="es-CO" sz="3200" b="1" i="1">
                          <a:latin typeface="Cambria Math" panose="02040503050406030204" pitchFamily="18" charset="0"/>
                          <a:ea typeface="Times New Roman" panose="02020603050405020304" pitchFamily="18" charset="0"/>
                          <a:cs typeface="Times New Roman" panose="02020603050405020304" pitchFamily="18" charset="0"/>
                        </a:rPr>
                        <m:t>, </m:t>
                      </m:r>
                      <m:r>
                        <a:rPr lang="es-CO" sz="3200" b="1" i="1">
                          <a:latin typeface="Cambria Math" panose="02040503050406030204" pitchFamily="18" charset="0"/>
                          <a:ea typeface="Times New Roman" panose="02020603050405020304" pitchFamily="18" charset="0"/>
                          <a:cs typeface="Times New Roman" panose="02020603050405020304" pitchFamily="18" charset="0"/>
                        </a:rPr>
                        <m:t>𝟒</m:t>
                      </m:r>
                      <m:r>
                        <a:rPr lang="es-CO" sz="3200" b="1" i="1">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14:m>
                  <m:oMath xmlns:m="http://schemas.openxmlformats.org/officeDocument/2006/math">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𝑷</m:t>
                    </m:r>
                    <m:d>
                      <m:dPr>
                        <m:begChr m:val="{"/>
                        <m:endChr m:val="}"/>
                        <m:ctrlPr>
                          <a:rPr lang="es-CO" sz="32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3200" b="1" i="1">
                            <a:latin typeface="Cambria Math" panose="02040503050406030204" pitchFamily="18" charset="0"/>
                            <a:ea typeface="Times New Roman" panose="02020603050405020304" pitchFamily="18" charset="0"/>
                            <a:cs typeface="Times New Roman" panose="02020603050405020304" pitchFamily="18" charset="0"/>
                          </a:rPr>
                          <m:t>𝑿</m:t>
                        </m:r>
                        <m:r>
                          <a:rPr lang="es-CO" sz="3200" b="1" i="1">
                            <a:latin typeface="Cambria Math" panose="02040503050406030204" pitchFamily="18" charset="0"/>
                            <a:ea typeface="Times New Roman" panose="02020603050405020304" pitchFamily="18" charset="0"/>
                            <a:cs typeface="Times New Roman" panose="02020603050405020304" pitchFamily="18" charset="0"/>
                          </a:rPr>
                          <m:t>=</m:t>
                        </m:r>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𝟏</m:t>
                        </m:r>
                      </m:e>
                    </m:d>
                  </m:oMath>
                </a14:m>
                <a:r>
                  <a:rPr lang="es-CO" sz="3200" b="1" dirty="0">
                    <a:latin typeface="Calibri" panose="020F0502020204030204" pitchFamily="34" charset="0"/>
                    <a:ea typeface="Times New Roman" panose="02020603050405020304" pitchFamily="18" charset="0"/>
                    <a:cs typeface="Times New Roman" panose="02020603050405020304" pitchFamily="18" charset="0"/>
                  </a:rPr>
                  <a:t> | </a:t>
                </a:r>
                <a14:m>
                  <m:oMath xmlns:m="http://schemas.openxmlformats.org/officeDocument/2006/math">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𝑷</m:t>
                    </m:r>
                    <m:d>
                      <m:dPr>
                        <m:begChr m:val="{"/>
                        <m:endChr m:val="}"/>
                        <m:ctrlPr>
                          <a:rPr lang="es-CO" sz="32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3200" b="1" i="1">
                            <a:latin typeface="Cambria Math" panose="02040503050406030204" pitchFamily="18" charset="0"/>
                            <a:ea typeface="Times New Roman" panose="02020603050405020304" pitchFamily="18" charset="0"/>
                            <a:cs typeface="Times New Roman" panose="02020603050405020304" pitchFamily="18" charset="0"/>
                          </a:rPr>
                          <m:t>𝑿</m:t>
                        </m:r>
                        <m:r>
                          <a:rPr lang="es-CO" sz="3200" b="1" i="1">
                            <a:latin typeface="Cambria Math" panose="02040503050406030204" pitchFamily="18" charset="0"/>
                            <a:ea typeface="Times New Roman" panose="02020603050405020304" pitchFamily="18" charset="0"/>
                            <a:cs typeface="Times New Roman" panose="02020603050405020304" pitchFamily="18" charset="0"/>
                          </a:rPr>
                          <m:t>=</m:t>
                        </m:r>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m:t>
                        </m:r>
                      </m:e>
                    </m:d>
                  </m:oMath>
                </a14:m>
                <a:r>
                  <a:rPr lang="es-CO" sz="3200" b="1"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𝑷</m:t>
                    </m:r>
                    <m:d>
                      <m:dPr>
                        <m:begChr m:val="{"/>
                        <m:endChr m:val="}"/>
                        <m:ctrlPr>
                          <a:rPr lang="es-CO" sz="32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3200" b="1" i="1">
                            <a:latin typeface="Cambria Math" panose="02040503050406030204" pitchFamily="18" charset="0"/>
                            <a:ea typeface="Times New Roman" panose="02020603050405020304" pitchFamily="18" charset="0"/>
                            <a:cs typeface="Times New Roman" panose="02020603050405020304" pitchFamily="18" charset="0"/>
                          </a:rPr>
                          <m:t>𝑿</m:t>
                        </m:r>
                        <m:r>
                          <a:rPr lang="es-CO" sz="3200" b="1" i="1">
                            <a:latin typeface="Cambria Math" panose="02040503050406030204" pitchFamily="18" charset="0"/>
                            <a:ea typeface="Times New Roman" panose="02020603050405020304" pitchFamily="18" charset="0"/>
                            <a:cs typeface="Times New Roman" panose="02020603050405020304" pitchFamily="18" charset="0"/>
                          </a:rPr>
                          <m:t>=</m:t>
                        </m:r>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𝟑</m:t>
                        </m:r>
                      </m:e>
                    </m:d>
                  </m:oMath>
                </a14:m>
                <a:r>
                  <a:rPr lang="es-CO" sz="3200" b="1"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s-CO" sz="3200" b="1" i="0" smtClean="0">
                        <a:latin typeface="Cambria Math" panose="02040503050406030204" pitchFamily="18" charset="0"/>
                        <a:ea typeface="Times New Roman" panose="02020603050405020304" pitchFamily="18" charset="0"/>
                        <a:cs typeface="Times New Roman" panose="02020603050405020304" pitchFamily="18" charset="0"/>
                      </a:rPr>
                      <m:t> </m:t>
                    </m:r>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𝑷</m:t>
                    </m:r>
                    <m:d>
                      <m:dPr>
                        <m:begChr m:val="{"/>
                        <m:endChr m:val="}"/>
                        <m:ctrlPr>
                          <a:rPr lang="es-CO" sz="3200" b="1" i="1">
                            <a:latin typeface="Cambria Math" panose="02040503050406030204" pitchFamily="18" charset="0"/>
                            <a:ea typeface="Times New Roman" panose="02020603050405020304" pitchFamily="18" charset="0"/>
                            <a:cs typeface="Times New Roman" panose="02020603050405020304" pitchFamily="18" charset="0"/>
                          </a:rPr>
                        </m:ctrlPr>
                      </m:dPr>
                      <m:e>
                        <m:r>
                          <a:rPr lang="es-CO" sz="3200" b="1" i="1">
                            <a:latin typeface="Cambria Math" panose="02040503050406030204" pitchFamily="18" charset="0"/>
                            <a:ea typeface="Times New Roman" panose="02020603050405020304" pitchFamily="18" charset="0"/>
                            <a:cs typeface="Times New Roman" panose="02020603050405020304" pitchFamily="18" charset="0"/>
                          </a:rPr>
                          <m:t>𝑿</m:t>
                        </m:r>
                        <m:r>
                          <a:rPr lang="es-CO" sz="3200" b="1" i="1">
                            <a:latin typeface="Cambria Math" panose="02040503050406030204" pitchFamily="18" charset="0"/>
                            <a:ea typeface="Times New Roman" panose="02020603050405020304" pitchFamily="18" charset="0"/>
                            <a:cs typeface="Times New Roman" panose="02020603050405020304" pitchFamily="18" charset="0"/>
                          </a:rPr>
                          <m:t>=</m:t>
                        </m:r>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𝟒</m:t>
                        </m:r>
                      </m:e>
                    </m:d>
                  </m:oMath>
                </a14:m>
                <a:r>
                  <a:rPr lang="es-CO" sz="3200" b="1" dirty="0">
                    <a:latin typeface="Calibri" panose="020F0502020204030204" pitchFamily="34" charset="0"/>
                    <a:ea typeface="Times New Roman" panose="02020603050405020304" pitchFamily="18" charset="0"/>
                    <a:cs typeface="Times New Roman" panose="02020603050405020304" pitchFamily="18" charset="0"/>
                  </a:rPr>
                  <a:t> |</a:t>
                </a:r>
              </a:p>
              <a:p>
                <a:pPr marL="342900" lvl="0" indent="-342900" algn="just">
                  <a:lnSpc>
                    <a:spcPct val="115000"/>
                  </a:lnSpc>
                  <a:spcAft>
                    <a:spcPts val="0"/>
                  </a:spcAft>
                  <a:buSzPts val="1100"/>
                  <a:buFont typeface="+mj-lt"/>
                  <a:buAutoNum type="alphaLcPeriod"/>
                </a:pPr>
                <a:r>
                  <a:rPr lang="es-CO" sz="3200" b="1" dirty="0">
                    <a:ea typeface="Times New Roman" panose="02020603050405020304" pitchFamily="18" charset="0"/>
                    <a:cs typeface="Times New Roman" panose="02020603050405020304" pitchFamily="18" charset="0"/>
                  </a:rPr>
                  <a:t>         </a:t>
                </a:r>
                <a14:m>
                  <m:oMath xmlns:m="http://schemas.openxmlformats.org/officeDocument/2006/math">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𝟏𝟐</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𝟐𝟓</m:t>
                        </m:r>
                      </m:den>
                    </m:f>
                  </m:oMath>
                </a14:m>
                <a:r>
                  <a:rPr lang="es-CO" sz="3200" b="1" dirty="0">
                    <a:effectLst/>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𝟔</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𝟐𝟓</m:t>
                        </m:r>
                      </m:den>
                    </m:f>
                  </m:oMath>
                </a14:m>
                <a:r>
                  <a:rPr lang="es-CO" sz="3200" b="1" dirty="0">
                    <a:effectLst/>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𝟒</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𝟐𝟓</m:t>
                        </m:r>
                      </m:den>
                    </m:f>
                  </m:oMath>
                </a14:m>
                <a:r>
                  <a:rPr lang="es-CO" sz="3200" b="1" dirty="0">
                    <a:effectLst/>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𝟑</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𝟐𝟓</m:t>
                        </m:r>
                      </m:den>
                    </m:f>
                  </m:oMath>
                </a14:m>
                <a:r>
                  <a:rPr lang="es-CO" sz="3200" b="1" dirty="0">
                    <a:effectLst/>
                    <a:latin typeface="Calibri" panose="020F0502020204030204" pitchFamily="34" charset="0"/>
                    <a:ea typeface="Times New Roman" panose="02020603050405020304" pitchFamily="18" charset="0"/>
                    <a:cs typeface="Calibri" panose="020F0502020204030204" pitchFamily="34" charset="0"/>
                  </a:rPr>
                  <a:t>       | </a:t>
                </a:r>
              </a:p>
              <a:p>
                <a:pPr marL="342900" indent="-342900" algn="just">
                  <a:lnSpc>
                    <a:spcPct val="115000"/>
                  </a:lnSpc>
                  <a:buSzPts val="1100"/>
                  <a:buFont typeface="+mj-lt"/>
                  <a:buAutoNum type="alphaLcPeriod"/>
                </a:pPr>
                <a:r>
                  <a:rPr lang="es-CO" sz="3200" b="1" dirty="0">
                    <a:effectLst/>
                    <a:latin typeface="Calibri" panose="020F0502020204030204" pitchFamily="34" charset="0"/>
                    <a:ea typeface="Times New Roman" panose="02020603050405020304" pitchFamily="18" charset="0"/>
                    <a:cs typeface="Calibri" panose="020F0502020204030204" pitchFamily="34" charset="0"/>
                  </a:rPr>
                  <a:t>Valor Esperado de X</a:t>
                </a:r>
                <a:r>
                  <a:rPr lang="es-CO" sz="3200" b="1" baseline="30000" dirty="0">
                    <a:effectLst/>
                    <a:latin typeface="Calibri" panose="020F0502020204030204" pitchFamily="34" charset="0"/>
                    <a:ea typeface="Times New Roman" panose="02020603050405020304" pitchFamily="18" charset="0"/>
                    <a:cs typeface="Calibri" panose="020F0502020204030204" pitchFamily="34" charset="0"/>
                  </a:rPr>
                  <a:t>2</a:t>
                </a:r>
              </a:p>
              <a:p>
                <a:pPr marL="342900" indent="-342900" algn="just">
                  <a:lnSpc>
                    <a:spcPct val="115000"/>
                  </a:lnSpc>
                  <a:buSzPts val="1100"/>
                  <a:buFont typeface="+mj-lt"/>
                  <a:buAutoNum type="alphaLcPeriod"/>
                </a:pPr>
                <a:r>
                  <a:rPr lang="es-CO" sz="3200" b="1" dirty="0">
                    <a:latin typeface="Calibri" panose="020F0502020204030204" pitchFamily="34" charset="0"/>
                    <a:ea typeface="Times New Roman" panose="02020603050405020304" pitchFamily="18" charset="0"/>
                    <a:cs typeface="Calibri" panose="020F0502020204030204" pitchFamily="34" charset="0"/>
                  </a:rPr>
                  <a:t>E(X</a:t>
                </a:r>
                <a:r>
                  <a:rPr lang="es-CO" sz="3200" b="1" baseline="30000" dirty="0">
                    <a:latin typeface="Calibri" panose="020F0502020204030204" pitchFamily="34" charset="0"/>
                    <a:ea typeface="Times New Roman" panose="02020603050405020304" pitchFamily="18" charset="0"/>
                    <a:cs typeface="Calibri" panose="020F0502020204030204" pitchFamily="34" charset="0"/>
                  </a:rPr>
                  <a:t>2</a:t>
                </a:r>
                <a:r>
                  <a:rPr lang="es-CO" sz="3200" b="1" dirty="0">
                    <a:latin typeface="Calibri" panose="020F0502020204030204" pitchFamily="34" charset="0"/>
                    <a:ea typeface="Times New Roman" panose="02020603050405020304" pitchFamily="18" charset="0"/>
                    <a:cs typeface="Calibri" panose="020F0502020204030204" pitchFamily="34" charset="0"/>
                  </a:rPr>
                  <a:t>) = 1</a:t>
                </a:r>
                <a:r>
                  <a:rPr lang="es-CO" sz="3200" b="1" baseline="30000" dirty="0">
                    <a:latin typeface="Calibri" panose="020F0502020204030204" pitchFamily="34" charset="0"/>
                    <a:ea typeface="Times New Roman" panose="02020603050405020304" pitchFamily="18" charset="0"/>
                    <a:cs typeface="Calibri" panose="020F0502020204030204" pitchFamily="34" charset="0"/>
                  </a:rPr>
                  <a:t>2</a:t>
                </a:r>
                <a:r>
                  <a:rPr lang="es-CO" sz="3200" b="1" dirty="0">
                    <a:latin typeface="Calibri" panose="020F0502020204030204" pitchFamily="34" charset="0"/>
                    <a:ea typeface="Times New Roman" panose="02020603050405020304" pitchFamily="18" charset="0"/>
                    <a:cs typeface="Calibri" panose="020F0502020204030204" pitchFamily="34" charset="0"/>
                  </a:rPr>
                  <a:t>*</a:t>
                </a:r>
                <a14:m>
                  <m:oMath xmlns:m="http://schemas.openxmlformats.org/officeDocument/2006/math">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𝟏𝟐</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𝟐𝟓</m:t>
                        </m:r>
                      </m:den>
                    </m:f>
                  </m:oMath>
                </a14:m>
                <a:r>
                  <a:rPr lang="es-CO" sz="3200" b="1" dirty="0">
                    <a:effectLst/>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r>
                      <a:rPr lang="es-CO" sz="3200" b="1" i="0" smtClean="0">
                        <a:latin typeface="Cambria Math" panose="02040503050406030204" pitchFamily="18" charset="0"/>
                        <a:ea typeface="Times New Roman" panose="02020603050405020304" pitchFamily="18" charset="0"/>
                        <a:cs typeface="Times New Roman" panose="02020603050405020304" pitchFamily="18" charset="0"/>
                      </a:rPr>
                      <m:t>𝟐</m:t>
                    </m:r>
                    <m:r>
                      <a:rPr lang="es-CO" sz="3200" b="1" i="0" baseline="30000" smtClean="0">
                        <a:latin typeface="Cambria Math" panose="02040503050406030204" pitchFamily="18" charset="0"/>
                        <a:ea typeface="Times New Roman" panose="02020603050405020304" pitchFamily="18" charset="0"/>
                        <a:cs typeface="Times New Roman" panose="02020603050405020304" pitchFamily="18" charset="0"/>
                      </a:rPr>
                      <m:t>𝟐</m:t>
                    </m:r>
                    <m:r>
                      <a:rPr lang="es-CO" sz="3200" b="1" i="0" smtClean="0">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𝟔</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𝟐𝟓</m:t>
                        </m:r>
                      </m:den>
                    </m:f>
                  </m:oMath>
                </a14:m>
                <a:r>
                  <a:rPr lang="es-CO" sz="3200" b="1" dirty="0">
                    <a:effectLst/>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r>
                      <a:rPr lang="es-CO" sz="3200" b="1" i="0" smtClean="0">
                        <a:latin typeface="Cambria Math" panose="02040503050406030204" pitchFamily="18" charset="0"/>
                        <a:ea typeface="Times New Roman" panose="02020603050405020304" pitchFamily="18" charset="0"/>
                        <a:cs typeface="Times New Roman" panose="02020603050405020304" pitchFamily="18" charset="0"/>
                      </a:rPr>
                      <m:t>𝟑</m:t>
                    </m:r>
                    <m:r>
                      <a:rPr lang="es-CO" sz="3200" b="1" i="0" baseline="30000" smtClean="0">
                        <a:latin typeface="Cambria Math" panose="02040503050406030204" pitchFamily="18" charset="0"/>
                        <a:ea typeface="Times New Roman" panose="02020603050405020304" pitchFamily="18" charset="0"/>
                        <a:cs typeface="Times New Roman" panose="02020603050405020304" pitchFamily="18" charset="0"/>
                      </a:rPr>
                      <m:t>𝟐</m:t>
                    </m:r>
                    <m:r>
                      <a:rPr lang="es-CO" sz="3200" b="1" i="0" smtClean="0">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𝟒</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𝟐𝟓</m:t>
                        </m:r>
                      </m:den>
                    </m:f>
                  </m:oMath>
                </a14:m>
                <a:r>
                  <a:rPr lang="es-CO" sz="3200" b="1" dirty="0">
                    <a:effectLst/>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r>
                      <a:rPr lang="es-CO" sz="3200" b="1" i="0" smtClean="0">
                        <a:latin typeface="Cambria Math" panose="02040503050406030204" pitchFamily="18" charset="0"/>
                        <a:ea typeface="Times New Roman" panose="02020603050405020304" pitchFamily="18" charset="0"/>
                        <a:cs typeface="Times New Roman" panose="02020603050405020304" pitchFamily="18" charset="0"/>
                      </a:rPr>
                      <m:t>𝟒</m:t>
                    </m:r>
                    <m:r>
                      <a:rPr lang="es-CO" sz="3200" b="1" i="0" baseline="30000" smtClean="0">
                        <a:latin typeface="Cambria Math" panose="02040503050406030204" pitchFamily="18" charset="0"/>
                        <a:ea typeface="Times New Roman" panose="02020603050405020304" pitchFamily="18" charset="0"/>
                        <a:cs typeface="Times New Roman" panose="02020603050405020304" pitchFamily="18" charset="0"/>
                      </a:rPr>
                      <m:t>𝟐</m:t>
                    </m:r>
                    <m:r>
                      <a:rPr lang="es-CO" sz="3200" b="1" i="0" smtClean="0">
                        <a:latin typeface="Cambria Math" panose="02040503050406030204" pitchFamily="18" charset="0"/>
                        <a:ea typeface="Times New Roman" panose="02020603050405020304" pitchFamily="18" charset="0"/>
                        <a:cs typeface="Times New Roman" panose="02020603050405020304" pitchFamily="18" charset="0"/>
                      </a:rPr>
                      <m:t> ∗ </m:t>
                    </m:r>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𝟑</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𝟐𝟓</m:t>
                        </m:r>
                      </m:den>
                    </m:f>
                  </m:oMath>
                </a14:m>
                <a:r>
                  <a:rPr lang="es-CO" sz="3200" b="1" dirty="0">
                    <a:effectLst/>
                    <a:latin typeface="Calibri" panose="020F0502020204030204" pitchFamily="34" charset="0"/>
                    <a:ea typeface="Times New Roman" panose="02020603050405020304" pitchFamily="18" charset="0"/>
                    <a:cs typeface="Calibri" panose="020F0502020204030204" pitchFamily="34" charset="0"/>
                  </a:rPr>
                  <a:t> </a:t>
                </a:r>
                <a:r>
                  <a:rPr lang="es-CO" sz="3200" b="1"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𝟏𝟐𝟎</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𝟐𝟓</m:t>
                        </m:r>
                      </m:den>
                    </m:f>
                  </m:oMath>
                </a14:m>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a:p>
                <a:pPr marL="342900" indent="-342900" algn="just">
                  <a:lnSpc>
                    <a:spcPct val="115000"/>
                  </a:lnSpc>
                  <a:buSzPts val="1100"/>
                  <a:buFont typeface="+mj-lt"/>
                  <a:buAutoNum type="alphaLcPeriod"/>
                </a:pPr>
                <a:r>
                  <a:rPr lang="es-CO" sz="3200" b="1" dirty="0">
                    <a:latin typeface="Calibri" panose="020F0502020204030204" pitchFamily="34" charset="0"/>
                    <a:ea typeface="Times New Roman" panose="02020603050405020304" pitchFamily="18" charset="0"/>
                    <a:cs typeface="Calibri" panose="020F0502020204030204" pitchFamily="34" charset="0"/>
                  </a:rPr>
                  <a:t>V(X) = E(X</a:t>
                </a:r>
                <a:r>
                  <a:rPr lang="es-CO" sz="3200" b="1" baseline="30000" dirty="0">
                    <a:latin typeface="Calibri" panose="020F0502020204030204" pitchFamily="34" charset="0"/>
                    <a:ea typeface="Times New Roman" panose="02020603050405020304" pitchFamily="18" charset="0"/>
                    <a:cs typeface="Calibri" panose="020F0502020204030204" pitchFamily="34" charset="0"/>
                  </a:rPr>
                  <a:t>2</a:t>
                </a:r>
                <a:r>
                  <a:rPr lang="es-CO" sz="3200" b="1" dirty="0">
                    <a:latin typeface="Calibri" panose="020F0502020204030204" pitchFamily="34" charset="0"/>
                    <a:ea typeface="Times New Roman" panose="02020603050405020304" pitchFamily="18" charset="0"/>
                    <a:cs typeface="Calibri" panose="020F0502020204030204" pitchFamily="34" charset="0"/>
                  </a:rPr>
                  <a:t>) - E(X)</a:t>
                </a:r>
                <a:r>
                  <a:rPr lang="es-CO" sz="3200" b="1" baseline="30000" dirty="0">
                    <a:latin typeface="Calibri" panose="020F0502020204030204" pitchFamily="34" charset="0"/>
                    <a:ea typeface="Times New Roman" panose="02020603050405020304" pitchFamily="18" charset="0"/>
                    <a:cs typeface="Calibri" panose="020F0502020204030204" pitchFamily="34" charset="0"/>
                  </a:rPr>
                  <a:t>2</a:t>
                </a:r>
                <a:r>
                  <a:rPr lang="es-CO" sz="3200" b="1" dirty="0">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𝟏𝟐𝟎</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𝟐𝟓</m:t>
                        </m:r>
                      </m:den>
                    </m:f>
                  </m:oMath>
                </a14:m>
                <a:r>
                  <a:rPr lang="es-CO" sz="3200" b="1" dirty="0">
                    <a:effectLst/>
                    <a:latin typeface="Calibri" panose="020F0502020204030204" pitchFamily="34" charset="0"/>
                    <a:ea typeface="Times New Roman" panose="02020603050405020304" pitchFamily="18" charset="0"/>
                    <a:cs typeface="Calibri" panose="020F0502020204030204" pitchFamily="34" charset="0"/>
                  </a:rPr>
                  <a:t> - (</a:t>
                </a:r>
                <a14:m>
                  <m:oMath xmlns:m="http://schemas.openxmlformats.org/officeDocument/2006/math">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𝟒𝟖</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𝟐𝟓</m:t>
                        </m:r>
                      </m:den>
                    </m:f>
                  </m:oMath>
                </a14:m>
                <a:r>
                  <a:rPr lang="es-CO" sz="3200" b="1" dirty="0">
                    <a:effectLst/>
                    <a:latin typeface="Calibri" panose="020F0502020204030204" pitchFamily="34" charset="0"/>
                    <a:ea typeface="Times New Roman" panose="02020603050405020304" pitchFamily="18" charset="0"/>
                    <a:cs typeface="Calibri" panose="020F0502020204030204" pitchFamily="34" charset="0"/>
                  </a:rPr>
                  <a:t>)</a:t>
                </a:r>
                <a:r>
                  <a:rPr lang="es-CO" sz="3200" b="1" baseline="30000" dirty="0">
                    <a:effectLst/>
                    <a:latin typeface="Calibri" panose="020F0502020204030204" pitchFamily="34" charset="0"/>
                    <a:ea typeface="Times New Roman" panose="02020603050405020304" pitchFamily="18" charset="0"/>
                    <a:cs typeface="Calibri" panose="020F0502020204030204" pitchFamily="34" charset="0"/>
                  </a:rPr>
                  <a:t>2 </a:t>
                </a:r>
                <a:r>
                  <a:rPr lang="es-CO" sz="3200" b="1" dirty="0">
                    <a:effectLst/>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f>
                      <m:fPr>
                        <m:ctrlPr>
                          <a:rPr lang="es-CO" sz="3200" b="1" i="1" smtClean="0">
                            <a:latin typeface="Cambria Math" panose="02040503050406030204" pitchFamily="18" charset="0"/>
                            <a:ea typeface="Times New Roman" panose="02020603050405020304" pitchFamily="18" charset="0"/>
                            <a:cs typeface="Times New Roman" panose="02020603050405020304" pitchFamily="18" charset="0"/>
                          </a:rPr>
                        </m:ctrlPr>
                      </m:fPr>
                      <m:num>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𝟔𝟗𝟔</m:t>
                        </m:r>
                      </m:num>
                      <m:den>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𝟔𝟐𝟓</m:t>
                        </m:r>
                      </m:den>
                    </m:f>
                  </m:oMath>
                </a14:m>
                <a:endParaRPr lang="es-CO" sz="3200" b="1" baseline="300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gn="just">
                  <a:lnSpc>
                    <a:spcPct val="115000"/>
                  </a:lnSpc>
                  <a:buSzPts val="1100"/>
                  <a:buFont typeface="+mj-lt"/>
                  <a:buAutoNum type="alphaLcPeriod"/>
                </a:pPr>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838200" y="602188"/>
                <a:ext cx="10375900" cy="6570197"/>
              </a:xfrm>
              <a:prstGeom prst="rect">
                <a:avLst/>
              </a:prstGeom>
              <a:blipFill>
                <a:blip r:embed="rId2"/>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29349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3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9001"/>
                            </p:stCondLst>
                            <p:childTnLst>
                              <p:par>
                                <p:cTn id="8" presetID="1" presetClass="entr" presetSubtype="0" fill="hold" nodeType="afterEffect">
                                  <p:stCondLst>
                                    <p:cond delay="0"/>
                                  </p:stCondLst>
                                  <p:iterate type="lt">
                                    <p:tmAbs val="3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17102"/>
                            </p:stCondLst>
                            <p:childTnLst>
                              <p:par>
                                <p:cTn id="11" presetID="1" presetClass="entr" presetSubtype="0" fill="hold" nodeType="afterEffect">
                                  <p:stCondLst>
                                    <p:cond delay="0"/>
                                  </p:stCondLst>
                                  <p:iterate type="lt">
                                    <p:tmAbs val="3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25503"/>
                            </p:stCondLst>
                            <p:childTnLst>
                              <p:par>
                                <p:cTn id="14" presetID="1" presetClass="entr" presetSubtype="0" fill="hold" nodeType="afterEffect">
                                  <p:stCondLst>
                                    <p:cond delay="0"/>
                                  </p:stCondLst>
                                  <p:iterate type="lt">
                                    <p:tmAbs val="300"/>
                                  </p:iterate>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30304"/>
                            </p:stCondLst>
                            <p:childTnLst>
                              <p:par>
                                <p:cTn id="17" presetID="1" presetClass="entr" presetSubtype="0" fill="hold" nodeType="afterEffect">
                                  <p:stCondLst>
                                    <p:cond delay="0"/>
                                  </p:stCondLst>
                                  <p:iterate type="lt">
                                    <p:tmAbs val="300"/>
                                  </p:iterate>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46505"/>
                            </p:stCondLst>
                            <p:childTnLst>
                              <p:par>
                                <p:cTn id="20" presetID="1" presetClass="entr" presetSubtype="0" fill="hold" nodeType="afterEffect">
                                  <p:stCondLst>
                                    <p:cond delay="0"/>
                                  </p:stCondLst>
                                  <p:iterate type="lt">
                                    <p:tmAbs val="300"/>
                                  </p:iterate>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288679"/>
                <a:ext cx="10375900" cy="7582589"/>
              </a:xfrm>
              <a:prstGeom prst="rect">
                <a:avLst/>
              </a:prstGeom>
            </p:spPr>
            <p:txBody>
              <a:bodyPr wrap="square">
                <a:spAutoFit/>
              </a:bodyPr>
              <a:lstStyle/>
              <a:p>
                <a:pPr algn="just">
                  <a:lnSpc>
                    <a:spcPct val="115000"/>
                  </a:lnSpc>
                  <a:spcAft>
                    <a:spcPts val="1000"/>
                  </a:spcAft>
                </a:pPr>
                <a14:m>
                  <m:oMathPara xmlns:m="http://schemas.openxmlformats.org/officeDocument/2006/math">
                    <m:oMathParaPr>
                      <m:jc m:val="centerGroup"/>
                    </m:oMathParaPr>
                    <m:oMath xmlns:m="http://schemas.openxmlformats.org/officeDocument/2006/math">
                      <m:r>
                        <m:rPr>
                          <m:nor/>
                        </m:rPr>
                        <a:rPr lang="es-CO" sz="3200" b="1" dirty="0">
                          <a:solidFill>
                            <a:srgbClr val="C00000"/>
                          </a:solidFill>
                          <a:ea typeface="Times New Roman" panose="02020603050405020304" pitchFamily="18" charset="0"/>
                          <a:cs typeface="Times New Roman" panose="02020603050405020304" pitchFamily="18" charset="0"/>
                        </a:rPr>
                        <m:t>Modelos</m:t>
                      </m:r>
                      <m:r>
                        <m:rPr>
                          <m:nor/>
                        </m:rPr>
                        <a:rPr lang="es-CO" sz="3200" b="1" dirty="0">
                          <a:solidFill>
                            <a:srgbClr val="C00000"/>
                          </a:solidFill>
                          <a:ea typeface="Times New Roman" panose="02020603050405020304" pitchFamily="18" charset="0"/>
                          <a:cs typeface="Times New Roman" panose="02020603050405020304" pitchFamily="18" charset="0"/>
                        </a:rPr>
                        <m:t> </m:t>
                      </m:r>
                      <m:r>
                        <m:rPr>
                          <m:nor/>
                        </m:rPr>
                        <a:rPr lang="es-CO" sz="3200" b="1" dirty="0">
                          <a:solidFill>
                            <a:srgbClr val="C00000"/>
                          </a:solidFill>
                          <a:ea typeface="Times New Roman" panose="02020603050405020304" pitchFamily="18" charset="0"/>
                          <a:cs typeface="Times New Roman" panose="02020603050405020304" pitchFamily="18" charset="0"/>
                        </a:rPr>
                        <m:t>Probabil</m:t>
                      </m:r>
                      <m:r>
                        <m:rPr>
                          <m:nor/>
                        </m:rPr>
                        <a:rPr lang="es-CO" sz="3200" b="1" dirty="0">
                          <a:solidFill>
                            <a:srgbClr val="C00000"/>
                          </a:solidFill>
                          <a:ea typeface="Times New Roman" panose="02020603050405020304" pitchFamily="18" charset="0"/>
                          <a:cs typeface="Times New Roman" panose="02020603050405020304" pitchFamily="18" charset="0"/>
                        </a:rPr>
                        <m:t>í</m:t>
                      </m:r>
                      <m:r>
                        <m:rPr>
                          <m:nor/>
                        </m:rPr>
                        <a:rPr lang="es-CO" sz="3200" b="1" dirty="0">
                          <a:solidFill>
                            <a:srgbClr val="C00000"/>
                          </a:solidFill>
                          <a:ea typeface="Times New Roman" panose="02020603050405020304" pitchFamily="18" charset="0"/>
                          <a:cs typeface="Times New Roman" panose="02020603050405020304" pitchFamily="18" charset="0"/>
                        </a:rPr>
                        <m:t>sticos</m:t>
                      </m:r>
                      <m:r>
                        <m:rPr>
                          <m:nor/>
                        </m:rPr>
                        <a:rPr lang="es-CO" sz="3200" b="1" dirty="0">
                          <a:solidFill>
                            <a:srgbClr val="C00000"/>
                          </a:solidFill>
                          <a:ea typeface="Times New Roman" panose="02020603050405020304" pitchFamily="18" charset="0"/>
                          <a:cs typeface="Times New Roman" panose="02020603050405020304" pitchFamily="18" charset="0"/>
                        </a:rPr>
                        <m:t> </m:t>
                      </m:r>
                      <m:r>
                        <m:rPr>
                          <m:nor/>
                        </m:rPr>
                        <a:rPr lang="es-CO" sz="3200" b="1" dirty="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solidFill>
                    <a:srgbClr val="C00000"/>
                  </a:solidFill>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14:m>
                  <m:oMath xmlns:m="http://schemas.openxmlformats.org/officeDocument/2006/math">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𝑴𝒐𝒅𝒆𝒍𝒐</m:t>
                    </m:r>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 </m:t>
                    </m:r>
                    <m:r>
                      <a:rPr lang="es-CO" sz="3200" b="1" i="1" smtClean="0">
                        <a:latin typeface="Cambria Math" panose="02040503050406030204" pitchFamily="18" charset="0"/>
                        <a:ea typeface="Times New Roman" panose="02020603050405020304" pitchFamily="18" charset="0"/>
                        <a:cs typeface="Times New Roman" panose="02020603050405020304" pitchFamily="18" charset="0"/>
                      </a:rPr>
                      <m:t>𝑩𝒊𝒏𝒐𝒎𝒊𝒂𝒍</m:t>
                    </m:r>
                  </m:oMath>
                </a14:m>
                <a:endParaRPr lang="es-CO" sz="3200" b="1" dirty="0">
                  <a:ea typeface="Times New Roman" panose="02020603050405020304" pitchFamily="18" charset="0"/>
                  <a:cs typeface="Times New Roman" panose="02020603050405020304" pitchFamily="18" charset="0"/>
                </a:endParaRPr>
              </a:p>
              <a:p>
                <a:pPr marL="800100" lvl="1" indent="-342900" algn="just">
                  <a:lnSpc>
                    <a:spcPct val="115000"/>
                  </a:lnSpc>
                  <a:buSzPts val="1100"/>
                  <a:buFont typeface="+mj-lt"/>
                  <a:buAutoNum type="alphaLcPeriod"/>
                </a:pPr>
                <a:r>
                  <a:rPr lang="es-CO" sz="3200" b="1" dirty="0">
                    <a:solidFill>
                      <a:srgbClr val="00B0F0"/>
                    </a:solidFill>
                    <a:ea typeface="Times New Roman" panose="02020603050405020304" pitchFamily="18" charset="0"/>
                    <a:cs typeface="Times New Roman" panose="02020603050405020304" pitchFamily="18" charset="0"/>
                  </a:rPr>
                  <a:t>X</a:t>
                </a:r>
                <a:r>
                  <a:rPr lang="es-CO" sz="3200" b="1" dirty="0">
                    <a:ea typeface="Times New Roman" panose="02020603050405020304" pitchFamily="18" charset="0"/>
                    <a:cs typeface="Times New Roman" panose="02020603050405020304" pitchFamily="18" charset="0"/>
                  </a:rPr>
                  <a:t> = </a:t>
                </a:r>
                <a:r>
                  <a:rPr lang="es-CO" sz="3200" b="1" dirty="0">
                    <a:solidFill>
                      <a:schemeClr val="accent6">
                        <a:lumMod val="50000"/>
                      </a:schemeClr>
                    </a:solidFill>
                    <a:ea typeface="Times New Roman" panose="02020603050405020304" pitchFamily="18" charset="0"/>
                    <a:cs typeface="Times New Roman" panose="02020603050405020304" pitchFamily="18" charset="0"/>
                  </a:rPr>
                  <a:t># de éxitos en</a:t>
                </a:r>
                <a:r>
                  <a:rPr lang="es-CO" sz="3200" b="1" dirty="0">
                    <a:ea typeface="Times New Roman" panose="02020603050405020304" pitchFamily="18" charset="0"/>
                    <a:cs typeface="Times New Roman" panose="02020603050405020304" pitchFamily="18" charset="0"/>
                  </a:rPr>
                  <a:t> </a:t>
                </a:r>
                <a:r>
                  <a:rPr lang="es-CO" sz="3200" b="1" dirty="0">
                    <a:solidFill>
                      <a:srgbClr val="C00000"/>
                    </a:solidFill>
                    <a:ea typeface="Times New Roman" panose="02020603050405020304" pitchFamily="18" charset="0"/>
                    <a:cs typeface="Times New Roman" panose="02020603050405020304" pitchFamily="18" charset="0"/>
                  </a:rPr>
                  <a:t>n</a:t>
                </a:r>
                <a:r>
                  <a:rPr lang="es-CO" sz="3200" b="1" dirty="0">
                    <a:ea typeface="Times New Roman" panose="02020603050405020304" pitchFamily="18" charset="0"/>
                    <a:cs typeface="Times New Roman" panose="02020603050405020304" pitchFamily="18" charset="0"/>
                  </a:rPr>
                  <a:t> </a:t>
                </a:r>
                <a:r>
                  <a:rPr lang="es-CO" sz="3200" b="1" dirty="0">
                    <a:solidFill>
                      <a:schemeClr val="accent6">
                        <a:lumMod val="50000"/>
                      </a:schemeClr>
                    </a:solidFill>
                    <a:ea typeface="Times New Roman" panose="02020603050405020304" pitchFamily="18" charset="0"/>
                    <a:cs typeface="Times New Roman" panose="02020603050405020304" pitchFamily="18" charset="0"/>
                  </a:rPr>
                  <a:t>ensayos</a:t>
                </a:r>
              </a:p>
              <a:p>
                <a:pPr marL="342900" lvl="0" indent="-342900" algn="just">
                  <a:lnSpc>
                    <a:spcPct val="115000"/>
                  </a:lnSpc>
                  <a:spcAft>
                    <a:spcPts val="0"/>
                  </a:spcAft>
                  <a:buSzPts val="1100"/>
                  <a:buFont typeface="+mj-lt"/>
                  <a:buAutoNum type="alphaLcPeriod"/>
                </a:pPr>
                <a:r>
                  <a:rPr lang="es-CO" sz="3200" b="1" dirty="0">
                    <a:ea typeface="Times New Roman" panose="02020603050405020304" pitchFamily="18" charset="0"/>
                    <a:cs typeface="Times New Roman" panose="02020603050405020304" pitchFamily="18" charset="0"/>
                  </a:rPr>
                  <a:t>Modelo de Poisson</a:t>
                </a:r>
              </a:p>
              <a:p>
                <a:pPr marL="800100" lvl="1" indent="-342900" algn="just">
                  <a:lnSpc>
                    <a:spcPct val="115000"/>
                  </a:lnSpc>
                  <a:buSzPts val="1100"/>
                  <a:buFont typeface="+mj-lt"/>
                  <a:buAutoNum type="alphaLcPeriod"/>
                </a:pPr>
                <a:r>
                  <a:rPr lang="es-CO" sz="3200" b="1" dirty="0">
                    <a:solidFill>
                      <a:srgbClr val="00B0F0"/>
                    </a:solidFill>
                    <a:ea typeface="Times New Roman" panose="02020603050405020304" pitchFamily="18" charset="0"/>
                    <a:cs typeface="Times New Roman" panose="02020603050405020304" pitchFamily="18" charset="0"/>
                  </a:rPr>
                  <a:t>X</a:t>
                </a:r>
                <a:r>
                  <a:rPr lang="es-CO" sz="3200" b="1" dirty="0">
                    <a:ea typeface="Times New Roman" panose="02020603050405020304" pitchFamily="18" charset="0"/>
                    <a:cs typeface="Times New Roman" panose="02020603050405020304" pitchFamily="18" charset="0"/>
                  </a:rPr>
                  <a:t> = </a:t>
                </a:r>
                <a:r>
                  <a:rPr lang="es-CO" sz="3200" b="1" dirty="0">
                    <a:solidFill>
                      <a:schemeClr val="accent6">
                        <a:lumMod val="50000"/>
                      </a:schemeClr>
                    </a:solidFill>
                    <a:ea typeface="Times New Roman" panose="02020603050405020304" pitchFamily="18" charset="0"/>
                    <a:cs typeface="Times New Roman" panose="02020603050405020304" pitchFamily="18" charset="0"/>
                  </a:rPr>
                  <a:t># de éxitos en</a:t>
                </a:r>
                <a:r>
                  <a:rPr lang="es-CO" sz="3200" b="1" dirty="0">
                    <a:ea typeface="Times New Roman" panose="02020603050405020304" pitchFamily="18" charset="0"/>
                    <a:cs typeface="Times New Roman" panose="02020603050405020304" pitchFamily="18" charset="0"/>
                  </a:rPr>
                  <a:t> </a:t>
                </a:r>
                <a:r>
                  <a:rPr lang="es-CO" sz="3200" b="1" dirty="0">
                    <a:solidFill>
                      <a:srgbClr val="C00000"/>
                    </a:solidFill>
                    <a:ea typeface="Times New Roman" panose="02020603050405020304" pitchFamily="18" charset="0"/>
                    <a:cs typeface="Times New Roman" panose="02020603050405020304" pitchFamily="18" charset="0"/>
                  </a:rPr>
                  <a:t>un intervalo de longitud L</a:t>
                </a:r>
                <a:endParaRPr lang="es-CO" sz="3200" b="1" dirty="0">
                  <a:solidFill>
                    <a:schemeClr val="accent6">
                      <a:lumMod val="50000"/>
                    </a:schemeClr>
                  </a:solidFill>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r>
                  <a:rPr lang="es-CO" sz="3200" b="1" dirty="0">
                    <a:effectLst/>
                    <a:latin typeface="Calibri" panose="020F0502020204030204" pitchFamily="34" charset="0"/>
                    <a:ea typeface="Times New Roman" panose="02020603050405020304" pitchFamily="18" charset="0"/>
                    <a:cs typeface="Times New Roman" panose="02020603050405020304" pitchFamily="18" charset="0"/>
                  </a:rPr>
                  <a:t>Modelo Geométrico</a:t>
                </a:r>
              </a:p>
              <a:p>
                <a:pPr marL="800100" lvl="1" indent="-342900" algn="just">
                  <a:lnSpc>
                    <a:spcPct val="115000"/>
                  </a:lnSpc>
                  <a:buSzPts val="1100"/>
                  <a:buFont typeface="+mj-lt"/>
                  <a:buAutoNum type="alphaLcPeriod"/>
                </a:pPr>
                <a:r>
                  <a:rPr lang="es-CO" sz="3200" b="1" dirty="0">
                    <a:solidFill>
                      <a:srgbClr val="00B0F0"/>
                    </a:solidFill>
                    <a:ea typeface="Times New Roman" panose="02020603050405020304" pitchFamily="18" charset="0"/>
                    <a:cs typeface="Times New Roman" panose="02020603050405020304" pitchFamily="18" charset="0"/>
                  </a:rPr>
                  <a:t>X</a:t>
                </a:r>
                <a:r>
                  <a:rPr lang="es-CO" sz="3200" b="1" dirty="0">
                    <a:ea typeface="Times New Roman" panose="02020603050405020304" pitchFamily="18" charset="0"/>
                    <a:cs typeface="Times New Roman" panose="02020603050405020304" pitchFamily="18" charset="0"/>
                  </a:rPr>
                  <a:t> = </a:t>
                </a:r>
                <a:r>
                  <a:rPr lang="es-CO" sz="3200" b="1" dirty="0">
                    <a:solidFill>
                      <a:schemeClr val="accent6">
                        <a:lumMod val="50000"/>
                      </a:schemeClr>
                    </a:solidFill>
                    <a:ea typeface="Times New Roman" panose="02020603050405020304" pitchFamily="18" charset="0"/>
                    <a:cs typeface="Times New Roman" panose="02020603050405020304" pitchFamily="18" charset="0"/>
                  </a:rPr>
                  <a:t># de fracasos antes del </a:t>
                </a:r>
                <a:r>
                  <a:rPr lang="es-CO" sz="3200" b="1" dirty="0">
                    <a:solidFill>
                      <a:srgbClr val="C00000"/>
                    </a:solidFill>
                    <a:ea typeface="Times New Roman" panose="02020603050405020304" pitchFamily="18" charset="0"/>
                    <a:cs typeface="Times New Roman" panose="02020603050405020304" pitchFamily="18" charset="0"/>
                  </a:rPr>
                  <a:t>primer éxito</a:t>
                </a:r>
                <a:endParaRPr lang="es-CO" sz="3200" b="1"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r>
                  <a:rPr lang="es-CO" sz="3200" b="1" dirty="0">
                    <a:effectLst/>
                    <a:latin typeface="Calibri" panose="020F0502020204030204" pitchFamily="34" charset="0"/>
                    <a:ea typeface="Times New Roman" panose="02020603050405020304" pitchFamily="18" charset="0"/>
                    <a:cs typeface="Calibri" panose="020F0502020204030204" pitchFamily="34" charset="0"/>
                  </a:rPr>
                  <a:t>Modelo Binomial Negativo</a:t>
                </a:r>
              </a:p>
              <a:p>
                <a:pPr marL="800100" lvl="1" indent="-342900" algn="just">
                  <a:lnSpc>
                    <a:spcPct val="115000"/>
                  </a:lnSpc>
                  <a:buSzPts val="1100"/>
                  <a:buFont typeface="+mj-lt"/>
                  <a:buAutoNum type="alphaLcPeriod"/>
                </a:pPr>
                <a:r>
                  <a:rPr lang="es-CO" sz="3200" b="1" dirty="0">
                    <a:solidFill>
                      <a:srgbClr val="00B0F0"/>
                    </a:solidFill>
                    <a:ea typeface="Times New Roman" panose="02020603050405020304" pitchFamily="18" charset="0"/>
                    <a:cs typeface="Times New Roman" panose="02020603050405020304" pitchFamily="18" charset="0"/>
                  </a:rPr>
                  <a:t>X</a:t>
                </a:r>
                <a:r>
                  <a:rPr lang="es-CO" sz="3200" b="1" dirty="0">
                    <a:ea typeface="Times New Roman" panose="02020603050405020304" pitchFamily="18" charset="0"/>
                    <a:cs typeface="Times New Roman" panose="02020603050405020304" pitchFamily="18" charset="0"/>
                  </a:rPr>
                  <a:t> = </a:t>
                </a:r>
                <a:r>
                  <a:rPr lang="es-CO" sz="3200" b="1" dirty="0">
                    <a:solidFill>
                      <a:schemeClr val="accent6">
                        <a:lumMod val="50000"/>
                      </a:schemeClr>
                    </a:solidFill>
                    <a:ea typeface="Times New Roman" panose="02020603050405020304" pitchFamily="18" charset="0"/>
                    <a:cs typeface="Times New Roman" panose="02020603050405020304" pitchFamily="18" charset="0"/>
                  </a:rPr>
                  <a:t># de fracasos antes del </a:t>
                </a:r>
                <a:r>
                  <a:rPr lang="es-CO" sz="3200" b="1" dirty="0">
                    <a:solidFill>
                      <a:srgbClr val="00B0F0"/>
                    </a:solidFill>
                    <a:ea typeface="Times New Roman" panose="02020603050405020304" pitchFamily="18" charset="0"/>
                    <a:cs typeface="Times New Roman" panose="02020603050405020304" pitchFamily="18" charset="0"/>
                  </a:rPr>
                  <a:t>r</a:t>
                </a:r>
                <a:r>
                  <a:rPr lang="es-CO" sz="3200" b="1" dirty="0">
                    <a:solidFill>
                      <a:srgbClr val="C00000"/>
                    </a:solidFill>
                    <a:ea typeface="Times New Roman" panose="02020603050405020304" pitchFamily="18" charset="0"/>
                    <a:cs typeface="Times New Roman" panose="02020603050405020304" pitchFamily="18" charset="0"/>
                  </a:rPr>
                  <a:t> - éxito</a:t>
                </a: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gn="just">
                  <a:lnSpc>
                    <a:spcPct val="115000"/>
                  </a:lnSpc>
                  <a:spcAft>
                    <a:spcPts val="0"/>
                  </a:spcAft>
                  <a:buSzPts val="1100"/>
                  <a:buFont typeface="+mj-lt"/>
                  <a:buAutoNum type="alphaLcPeriod"/>
                </a:pPr>
                <a:r>
                  <a:rPr lang="es-CO" sz="3200" b="1" dirty="0">
                    <a:latin typeface="Calibri" panose="020F0502020204030204" pitchFamily="34" charset="0"/>
                    <a:ea typeface="Times New Roman" panose="02020603050405020304" pitchFamily="18" charset="0"/>
                    <a:cs typeface="Calibri" panose="020F0502020204030204" pitchFamily="34" charset="0"/>
                  </a:rPr>
                  <a:t>Modelo Hipergeométrico</a:t>
                </a:r>
              </a:p>
              <a:p>
                <a:pPr marL="800100" lvl="1" indent="-342900" algn="just">
                  <a:lnSpc>
                    <a:spcPct val="115000"/>
                  </a:lnSpc>
                  <a:buSzPts val="1100"/>
                  <a:buFont typeface="+mj-lt"/>
                  <a:buAutoNum type="alphaLcPeriod"/>
                </a:pPr>
                <a:r>
                  <a:rPr lang="es-CO" sz="3200" b="1" dirty="0">
                    <a:solidFill>
                      <a:srgbClr val="00B0F0"/>
                    </a:solidFill>
                    <a:ea typeface="Times New Roman" panose="02020603050405020304" pitchFamily="18" charset="0"/>
                    <a:cs typeface="Times New Roman" panose="02020603050405020304" pitchFamily="18" charset="0"/>
                  </a:rPr>
                  <a:t>X</a:t>
                </a:r>
                <a:r>
                  <a:rPr lang="es-CO" sz="3200" b="1" dirty="0">
                    <a:ea typeface="Times New Roman" panose="02020603050405020304" pitchFamily="18" charset="0"/>
                    <a:cs typeface="Times New Roman" panose="02020603050405020304" pitchFamily="18" charset="0"/>
                  </a:rPr>
                  <a:t> = </a:t>
                </a:r>
                <a:r>
                  <a:rPr lang="es-CO" sz="3200" b="1" dirty="0">
                    <a:solidFill>
                      <a:schemeClr val="accent6">
                        <a:lumMod val="50000"/>
                      </a:schemeClr>
                    </a:solidFill>
                    <a:ea typeface="Times New Roman" panose="02020603050405020304" pitchFamily="18" charset="0"/>
                    <a:cs typeface="Times New Roman" panose="02020603050405020304" pitchFamily="18" charset="0"/>
                  </a:rPr>
                  <a:t># de éxitos en</a:t>
                </a:r>
                <a:r>
                  <a:rPr lang="es-CO" sz="3200" b="1" dirty="0">
                    <a:ea typeface="Times New Roman" panose="02020603050405020304" pitchFamily="18" charset="0"/>
                    <a:cs typeface="Times New Roman" panose="02020603050405020304" pitchFamily="18" charset="0"/>
                  </a:rPr>
                  <a:t> una muestra de tamaño </a:t>
                </a:r>
                <a:r>
                  <a:rPr lang="es-CO" sz="3200" b="1" dirty="0">
                    <a:solidFill>
                      <a:srgbClr val="C00000"/>
                    </a:solidFill>
                    <a:ea typeface="Times New Roman" panose="02020603050405020304" pitchFamily="18" charset="0"/>
                    <a:cs typeface="Times New Roman" panose="02020603050405020304" pitchFamily="18" charset="0"/>
                  </a:rPr>
                  <a:t>n</a:t>
                </a:r>
                <a:r>
                  <a:rPr lang="es-CO" sz="3200" b="1" dirty="0">
                    <a:ea typeface="Times New Roman" panose="02020603050405020304" pitchFamily="18" charset="0"/>
                    <a:cs typeface="Times New Roman" panose="02020603050405020304" pitchFamily="18" charset="0"/>
                  </a:rPr>
                  <a:t> </a:t>
                </a:r>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288679"/>
                <a:ext cx="10375900" cy="7582589"/>
              </a:xfrm>
              <a:prstGeom prst="rect">
                <a:avLst/>
              </a:prstGeom>
              <a:blipFill>
                <a:blip r:embed="rId2"/>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74356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3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9001"/>
                            </p:stCondLst>
                            <p:childTnLst>
                              <p:par>
                                <p:cTn id="8" presetID="1" presetClass="entr" presetSubtype="0" fill="hold" nodeType="afterEffect">
                                  <p:stCondLst>
                                    <p:cond delay="0"/>
                                  </p:stCondLst>
                                  <p:iterate type="lt">
                                    <p:tmAbs val="300"/>
                                  </p:iterate>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12902"/>
                            </p:stCondLst>
                            <p:childTnLst>
                              <p:par>
                                <p:cTn id="11" presetID="1" presetClass="entr" presetSubtype="0" fill="hold" nodeType="afterEffect">
                                  <p:stCondLst>
                                    <p:cond delay="0"/>
                                  </p:stCondLst>
                                  <p:iterate type="lt">
                                    <p:tmAbs val="3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18903"/>
                            </p:stCondLst>
                            <p:childTnLst>
                              <p:par>
                                <p:cTn id="14" presetID="1" presetClass="entr" presetSubtype="0" fill="hold" nodeType="afterEffect">
                                  <p:stCondLst>
                                    <p:cond delay="0"/>
                                  </p:stCondLst>
                                  <p:iterate type="lt">
                                    <p:tmAbs val="300"/>
                                  </p:iterate>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23104"/>
                            </p:stCondLst>
                            <p:childTnLst>
                              <p:par>
                                <p:cTn id="17" presetID="1" presetClass="entr" presetSubtype="0" fill="hold" nodeType="afterEffect">
                                  <p:stCondLst>
                                    <p:cond delay="0"/>
                                  </p:stCondLst>
                                  <p:iterate type="lt">
                                    <p:tmAbs val="300"/>
                                  </p:iterate>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33305"/>
                            </p:stCondLst>
                            <p:childTnLst>
                              <p:par>
                                <p:cTn id="20" presetID="1" presetClass="entr" presetSubtype="0" fill="hold" nodeType="afterEffect">
                                  <p:stCondLst>
                                    <p:cond delay="0"/>
                                  </p:stCondLst>
                                  <p:iterate type="lt">
                                    <p:tmAbs val="300"/>
                                  </p:iterate>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37806"/>
                            </p:stCondLst>
                            <p:childTnLst>
                              <p:par>
                                <p:cTn id="23" presetID="1" presetClass="entr" presetSubtype="0" fill="hold" nodeType="afterEffect">
                                  <p:stCondLst>
                                    <p:cond delay="0"/>
                                  </p:stCondLst>
                                  <p:iterate type="lt">
                                    <p:tmAbs val="300"/>
                                  </p:iterate>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47107"/>
                            </p:stCondLst>
                            <p:childTnLst>
                              <p:par>
                                <p:cTn id="26" presetID="1" presetClass="entr" presetSubtype="0" fill="hold" nodeType="afterEffect">
                                  <p:stCondLst>
                                    <p:cond delay="0"/>
                                  </p:stCondLst>
                                  <p:iterate type="lt">
                                    <p:tmAbs val="300"/>
                                  </p:iterate>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par>
                          <p:cTn id="28" fill="hold">
                            <p:stCondLst>
                              <p:cond delay="53408"/>
                            </p:stCondLst>
                            <p:childTnLst>
                              <p:par>
                                <p:cTn id="29" presetID="1" presetClass="entr" presetSubtype="0" fill="hold" nodeType="afterEffect">
                                  <p:stCondLst>
                                    <p:cond delay="0"/>
                                  </p:stCondLst>
                                  <p:iterate type="lt">
                                    <p:tmAbs val="300"/>
                                  </p:iterate>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par>
                          <p:cTn id="31" fill="hold">
                            <p:stCondLst>
                              <p:cond delay="61509"/>
                            </p:stCondLst>
                            <p:childTnLst>
                              <p:par>
                                <p:cTn id="32" presetID="1" presetClass="entr" presetSubtype="0" fill="hold" nodeType="afterEffect">
                                  <p:stCondLst>
                                    <p:cond delay="0"/>
                                  </p:stCondLst>
                                  <p:iterate type="lt">
                                    <p:tmAbs val="300"/>
                                  </p:iterate>
                                  <p:childTnLst>
                                    <p:set>
                                      <p:cBhvr>
                                        <p:cTn id="33" dur="1" fill="hold">
                                          <p:stCondLst>
                                            <p:cond delay="0"/>
                                          </p:stCondLst>
                                        </p:cTn>
                                        <p:tgtEl>
                                          <p:spTgt spid="4">
                                            <p:txEl>
                                              <p:pRg st="9" end="9"/>
                                            </p:txEl>
                                          </p:spTgt>
                                        </p:tgtEl>
                                        <p:attrNameLst>
                                          <p:attrName>style.visibility</p:attrName>
                                        </p:attrNameLst>
                                      </p:cBhvr>
                                      <p:to>
                                        <p:strVal val="visible"/>
                                      </p:to>
                                    </p:set>
                                  </p:childTnLst>
                                </p:cTn>
                              </p:par>
                            </p:childTnLst>
                          </p:cTn>
                        </p:par>
                        <p:par>
                          <p:cTn id="34" fill="hold">
                            <p:stCondLst>
                              <p:cond delay="67510"/>
                            </p:stCondLst>
                            <p:childTnLst>
                              <p:par>
                                <p:cTn id="35" presetID="1" presetClass="entr" presetSubtype="0" fill="hold" nodeType="afterEffect">
                                  <p:stCondLst>
                                    <p:cond delay="0"/>
                                  </p:stCondLst>
                                  <p:iterate type="lt">
                                    <p:tmAbs val="300"/>
                                  </p:iterate>
                                  <p:childTnLst>
                                    <p:set>
                                      <p:cBhvr>
                                        <p:cTn id="3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288679"/>
                <a:ext cx="10375900" cy="5883662"/>
              </a:xfrm>
              <a:prstGeom prst="rect">
                <a:avLst/>
              </a:prstGeom>
            </p:spPr>
            <p:txBody>
              <a:bodyPr wrap="square">
                <a:spAutoFit/>
              </a:bodyPr>
              <a:lstStyle/>
              <a:p>
                <a:pPr algn="just">
                  <a:lnSpc>
                    <a:spcPct val="115000"/>
                  </a:lnSpc>
                  <a:spcAft>
                    <a:spcPts val="1000"/>
                  </a:spcAft>
                </a:pPr>
                <a14:m>
                  <m:oMathPara xmlns:m="http://schemas.openxmlformats.org/officeDocument/2006/math">
                    <m:oMathParaPr>
                      <m:jc m:val="centerGroup"/>
                    </m:oMathParaPr>
                    <m:oMath xmlns:m="http://schemas.openxmlformats.org/officeDocument/2006/math">
                      <m:r>
                        <m:rPr>
                          <m:nor/>
                        </m:rPr>
                        <a:rPr lang="es-CO" sz="3200" b="1" dirty="0">
                          <a:solidFill>
                            <a:srgbClr val="C00000"/>
                          </a:solidFill>
                          <a:ea typeface="Times New Roman" panose="02020603050405020304" pitchFamily="18" charset="0"/>
                          <a:cs typeface="Times New Roman" panose="02020603050405020304" pitchFamily="18" charset="0"/>
                        </a:rPr>
                        <m:t>Modelos</m:t>
                      </m:r>
                      <m:r>
                        <m:rPr>
                          <m:nor/>
                        </m:rPr>
                        <a:rPr lang="es-CO" sz="3200" b="1" dirty="0">
                          <a:solidFill>
                            <a:srgbClr val="C00000"/>
                          </a:solidFill>
                          <a:ea typeface="Times New Roman" panose="02020603050405020304" pitchFamily="18" charset="0"/>
                          <a:cs typeface="Times New Roman" panose="02020603050405020304" pitchFamily="18" charset="0"/>
                        </a:rPr>
                        <m:t> </m:t>
                      </m:r>
                      <m:r>
                        <m:rPr>
                          <m:nor/>
                        </m:rPr>
                        <a:rPr lang="es-CO" sz="3200" b="1" dirty="0">
                          <a:solidFill>
                            <a:srgbClr val="C00000"/>
                          </a:solidFill>
                          <a:ea typeface="Times New Roman" panose="02020603050405020304" pitchFamily="18" charset="0"/>
                          <a:cs typeface="Times New Roman" panose="02020603050405020304" pitchFamily="18" charset="0"/>
                        </a:rPr>
                        <m:t>Probabil</m:t>
                      </m:r>
                      <m:r>
                        <m:rPr>
                          <m:nor/>
                        </m:rPr>
                        <a:rPr lang="es-CO" sz="3200" b="1" dirty="0">
                          <a:solidFill>
                            <a:srgbClr val="C00000"/>
                          </a:solidFill>
                          <a:ea typeface="Times New Roman" panose="02020603050405020304" pitchFamily="18" charset="0"/>
                          <a:cs typeface="Times New Roman" panose="02020603050405020304" pitchFamily="18" charset="0"/>
                        </a:rPr>
                        <m:t>í</m:t>
                      </m:r>
                      <m:r>
                        <m:rPr>
                          <m:nor/>
                        </m:rPr>
                        <a:rPr lang="es-CO" sz="3200" b="1" dirty="0">
                          <a:solidFill>
                            <a:srgbClr val="C00000"/>
                          </a:solidFill>
                          <a:ea typeface="Times New Roman" panose="02020603050405020304" pitchFamily="18" charset="0"/>
                          <a:cs typeface="Times New Roman" panose="02020603050405020304" pitchFamily="18" charset="0"/>
                        </a:rPr>
                        <m:t>sticos</m:t>
                      </m:r>
                      <m:r>
                        <m:rPr>
                          <m:nor/>
                        </m:rPr>
                        <a:rPr lang="es-CO" sz="3200" b="1" dirty="0">
                          <a:solidFill>
                            <a:srgbClr val="C00000"/>
                          </a:solidFill>
                          <a:ea typeface="Times New Roman" panose="02020603050405020304" pitchFamily="18" charset="0"/>
                          <a:cs typeface="Times New Roman" panose="02020603050405020304" pitchFamily="18" charset="0"/>
                        </a:rPr>
                        <m:t> </m:t>
                      </m:r>
                      <m:r>
                        <m:rPr>
                          <m:nor/>
                        </m:rPr>
                        <a:rPr lang="es-CO" sz="3200" b="1" dirty="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r>
                  <a:rPr lang="es-CO" sz="3200" b="1" dirty="0">
                    <a:solidFill>
                      <a:srgbClr val="002060"/>
                    </a:solidFill>
                    <a:ea typeface="Times New Roman" panose="02020603050405020304" pitchFamily="18" charset="0"/>
                    <a:cs typeface="Times New Roman" panose="02020603050405020304" pitchFamily="18" charset="0"/>
                  </a:rPr>
                  <a:t>Ejercicio 3. Considérese un fabricante de automóviles que compra los motores a una compañía donde se fabrican bajo estrictas especificaciones. El fabricante recibe un lote de 40 motores. Su plan para aceptar el lote consiste en seleccionar 8, de manera aleatoria, y someterlos a prueba. Si encuentra que ninguno de los motores presenta serios defectos, el fabricante acepta el lote; de otra forma lo rechaza. Si el lote contiene 2 motores con serios defectos</a:t>
                </a:r>
                <a:r>
                  <a:rPr lang="es-CO" sz="3200" b="1" dirty="0">
                    <a:solidFill>
                      <a:srgbClr val="00B0F0"/>
                    </a:solidFill>
                    <a:ea typeface="Times New Roman" panose="02020603050405020304" pitchFamily="18" charset="0"/>
                    <a:cs typeface="Times New Roman" panose="02020603050405020304" pitchFamily="18" charset="0"/>
                  </a:rPr>
                  <a:t>, </a:t>
                </a:r>
              </a:p>
              <a:p>
                <a:pPr marL="342900" indent="-342900" algn="just">
                  <a:lnSpc>
                    <a:spcPct val="115000"/>
                  </a:lnSpc>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288679"/>
                <a:ext cx="10375900" cy="5883662"/>
              </a:xfrm>
              <a:prstGeom prst="rect">
                <a:avLst/>
              </a:prstGeom>
              <a:blipFill>
                <a:blip r:embed="rId2"/>
                <a:stretch>
                  <a:fillRect r="-1528"/>
                </a:stretch>
              </a:blipFill>
            </p:spPr>
            <p:txBody>
              <a:bodyPr/>
              <a:lstStyle/>
              <a:p>
                <a:r>
                  <a:rPr lang="es-CO">
                    <a:noFill/>
                  </a:rPr>
                  <a:t> </a:t>
                </a:r>
              </a:p>
            </p:txBody>
          </p:sp>
        </mc:Fallback>
      </mc:AlternateContent>
    </p:spTree>
    <p:extLst>
      <p:ext uri="{BB962C8B-B14F-4D97-AF65-F5344CB8AC3E}">
        <p14:creationId xmlns:p14="http://schemas.microsoft.com/office/powerpoint/2010/main" val="172602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3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03514" y="288679"/>
                <a:ext cx="10375900" cy="5883662"/>
              </a:xfrm>
              <a:prstGeom prst="rect">
                <a:avLst/>
              </a:prstGeom>
            </p:spPr>
            <p:txBody>
              <a:bodyPr wrap="square">
                <a:spAutoFit/>
              </a:bodyPr>
              <a:lstStyle/>
              <a:p>
                <a:pPr algn="just">
                  <a:lnSpc>
                    <a:spcPct val="115000"/>
                  </a:lnSpc>
                  <a:spcAft>
                    <a:spcPts val="1000"/>
                  </a:spcAft>
                </a:pPr>
                <a14:m>
                  <m:oMathPara xmlns:m="http://schemas.openxmlformats.org/officeDocument/2006/math">
                    <m:oMathParaPr>
                      <m:jc m:val="centerGroup"/>
                    </m:oMathParaPr>
                    <m:oMath xmlns:m="http://schemas.openxmlformats.org/officeDocument/2006/math">
                      <m:r>
                        <m:rPr>
                          <m:nor/>
                        </m:rPr>
                        <a:rPr lang="es-CO" sz="3200" b="1" dirty="0">
                          <a:solidFill>
                            <a:srgbClr val="C00000"/>
                          </a:solidFill>
                          <a:ea typeface="Times New Roman" panose="02020603050405020304" pitchFamily="18" charset="0"/>
                          <a:cs typeface="Times New Roman" panose="02020603050405020304" pitchFamily="18" charset="0"/>
                        </a:rPr>
                        <m:t>Modelos</m:t>
                      </m:r>
                      <m:r>
                        <m:rPr>
                          <m:nor/>
                        </m:rPr>
                        <a:rPr lang="es-CO" sz="3200" b="1" dirty="0">
                          <a:solidFill>
                            <a:srgbClr val="C00000"/>
                          </a:solidFill>
                          <a:ea typeface="Times New Roman" panose="02020603050405020304" pitchFamily="18" charset="0"/>
                          <a:cs typeface="Times New Roman" panose="02020603050405020304" pitchFamily="18" charset="0"/>
                        </a:rPr>
                        <m:t> </m:t>
                      </m:r>
                      <m:r>
                        <m:rPr>
                          <m:nor/>
                        </m:rPr>
                        <a:rPr lang="es-CO" sz="3200" b="1" dirty="0">
                          <a:solidFill>
                            <a:srgbClr val="C00000"/>
                          </a:solidFill>
                          <a:ea typeface="Times New Roman" panose="02020603050405020304" pitchFamily="18" charset="0"/>
                          <a:cs typeface="Times New Roman" panose="02020603050405020304" pitchFamily="18" charset="0"/>
                        </a:rPr>
                        <m:t>Probabil</m:t>
                      </m:r>
                      <m:r>
                        <m:rPr>
                          <m:nor/>
                        </m:rPr>
                        <a:rPr lang="es-CO" sz="3200" b="1" dirty="0">
                          <a:solidFill>
                            <a:srgbClr val="C00000"/>
                          </a:solidFill>
                          <a:ea typeface="Times New Roman" panose="02020603050405020304" pitchFamily="18" charset="0"/>
                          <a:cs typeface="Times New Roman" panose="02020603050405020304" pitchFamily="18" charset="0"/>
                        </a:rPr>
                        <m:t>í</m:t>
                      </m:r>
                      <m:r>
                        <m:rPr>
                          <m:nor/>
                        </m:rPr>
                        <a:rPr lang="es-CO" sz="3200" b="1" dirty="0">
                          <a:solidFill>
                            <a:srgbClr val="C00000"/>
                          </a:solidFill>
                          <a:ea typeface="Times New Roman" panose="02020603050405020304" pitchFamily="18" charset="0"/>
                          <a:cs typeface="Times New Roman" panose="02020603050405020304" pitchFamily="18" charset="0"/>
                        </a:rPr>
                        <m:t>sticos</m:t>
                      </m:r>
                      <m:r>
                        <m:rPr>
                          <m:nor/>
                        </m:rPr>
                        <a:rPr lang="es-CO" sz="3200" b="1" dirty="0">
                          <a:solidFill>
                            <a:srgbClr val="C00000"/>
                          </a:solidFill>
                          <a:ea typeface="Times New Roman" panose="02020603050405020304" pitchFamily="18" charset="0"/>
                          <a:cs typeface="Times New Roman" panose="02020603050405020304" pitchFamily="18" charset="0"/>
                        </a:rPr>
                        <m:t> </m:t>
                      </m:r>
                      <m:r>
                        <m:rPr>
                          <m:nor/>
                        </m:rPr>
                        <a:rPr lang="es-CO" sz="3200" b="1" dirty="0">
                          <a:solidFill>
                            <a:srgbClr val="C00000"/>
                          </a:solidFill>
                          <a:ea typeface="Times New Roman" panose="02020603050405020304" pitchFamily="18" charset="0"/>
                          <a:cs typeface="Times New Roman" panose="02020603050405020304" pitchFamily="18" charset="0"/>
                        </a:rPr>
                        <m:t>Discretos</m:t>
                      </m:r>
                    </m:oMath>
                  </m:oMathPara>
                </a14:m>
                <a:endParaRPr lang="es-CO" sz="3200" b="1"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gn="just">
                  <a:lnSpc>
                    <a:spcPct val="115000"/>
                  </a:lnSpc>
                  <a:buSzPts val="1100"/>
                  <a:buFont typeface="+mj-lt"/>
                  <a:buAutoNum type="alphaLcPeriod"/>
                </a:pPr>
                <a:r>
                  <a:rPr lang="es-CO" sz="3200" b="1" dirty="0">
                    <a:solidFill>
                      <a:srgbClr val="002060"/>
                    </a:solidFill>
                    <a:ea typeface="Times New Roman" panose="02020603050405020304" pitchFamily="18" charset="0"/>
                    <a:cs typeface="Times New Roman" panose="02020603050405020304" pitchFamily="18" charset="0"/>
                  </a:rPr>
                  <a:t>a.	¿</a:t>
                </a:r>
                <a:r>
                  <a:rPr lang="es-CO" sz="3200" b="1" dirty="0" err="1">
                    <a:solidFill>
                      <a:srgbClr val="002060"/>
                    </a:solidFill>
                    <a:ea typeface="Times New Roman" panose="02020603050405020304" pitchFamily="18" charset="0"/>
                    <a:cs typeface="Times New Roman" panose="02020603050405020304" pitchFamily="18" charset="0"/>
                  </a:rPr>
                  <a:t>Cúal</a:t>
                </a:r>
                <a:r>
                  <a:rPr lang="es-CO" sz="3200" b="1" dirty="0">
                    <a:solidFill>
                      <a:srgbClr val="002060"/>
                    </a:solidFill>
                    <a:ea typeface="Times New Roman" panose="02020603050405020304" pitchFamily="18" charset="0"/>
                    <a:cs typeface="Times New Roman" panose="02020603050405020304" pitchFamily="18" charset="0"/>
                  </a:rPr>
                  <a:t> es la probabilidad de que sea aceptado?</a:t>
                </a:r>
              </a:p>
              <a:p>
                <a:pPr marL="342900" indent="-342900" algn="just">
                  <a:lnSpc>
                    <a:spcPct val="115000"/>
                  </a:lnSpc>
                  <a:buSzPts val="1100"/>
                  <a:buFont typeface="+mj-lt"/>
                  <a:buAutoNum type="alphaLcPeriod"/>
                </a:pPr>
                <a:r>
                  <a:rPr lang="es-CO" sz="3200" b="1" dirty="0">
                    <a:solidFill>
                      <a:srgbClr val="002060"/>
                    </a:solidFill>
                    <a:ea typeface="Times New Roman" panose="02020603050405020304" pitchFamily="18" charset="0"/>
                    <a:cs typeface="Times New Roman" panose="02020603050405020304" pitchFamily="18" charset="0"/>
                  </a:rPr>
                  <a:t>b.	¿</a:t>
                </a:r>
                <a:r>
                  <a:rPr lang="es-CO" sz="3200" b="1" dirty="0" err="1">
                    <a:solidFill>
                      <a:srgbClr val="002060"/>
                    </a:solidFill>
                    <a:ea typeface="Times New Roman" panose="02020603050405020304" pitchFamily="18" charset="0"/>
                    <a:cs typeface="Times New Roman" panose="02020603050405020304" pitchFamily="18" charset="0"/>
                  </a:rPr>
                  <a:t>Cúal</a:t>
                </a:r>
                <a:r>
                  <a:rPr lang="es-CO" sz="3200" b="1" dirty="0">
                    <a:solidFill>
                      <a:srgbClr val="002060"/>
                    </a:solidFill>
                    <a:ea typeface="Times New Roman" panose="02020603050405020304" pitchFamily="18" charset="0"/>
                    <a:cs typeface="Times New Roman" panose="02020603050405020304" pitchFamily="18" charset="0"/>
                  </a:rPr>
                  <a:t> es la probabilidad de que no sea aceptado?</a:t>
                </a:r>
              </a:p>
              <a:p>
                <a:pPr marL="342900" indent="-342900" algn="just">
                  <a:lnSpc>
                    <a:spcPct val="115000"/>
                  </a:lnSpc>
                  <a:buSzPts val="1100"/>
                  <a:buFont typeface="+mj-lt"/>
                  <a:buAutoNum type="alphaLcPeriod"/>
                </a:pPr>
                <a:r>
                  <a:rPr lang="es-CO" sz="3200" b="1" dirty="0">
                    <a:solidFill>
                      <a:srgbClr val="002060"/>
                    </a:solidFill>
                    <a:ea typeface="Times New Roman" panose="02020603050405020304" pitchFamily="18" charset="0"/>
                    <a:cs typeface="Times New Roman" panose="02020603050405020304" pitchFamily="18" charset="0"/>
                  </a:rPr>
                  <a:t>c.	¿Cuál es la probabilidad de que hallan dos motores defectuosos?</a:t>
                </a:r>
              </a:p>
              <a:p>
                <a:pPr marL="342900" indent="-342900" algn="just">
                  <a:lnSpc>
                    <a:spcPct val="115000"/>
                  </a:lnSpc>
                  <a:buSzPts val="1100"/>
                  <a:buFont typeface="+mj-lt"/>
                  <a:buAutoNum type="alphaLcPeriod"/>
                </a:pPr>
                <a:r>
                  <a:rPr lang="es-CO" sz="3200" b="1" dirty="0">
                    <a:solidFill>
                      <a:srgbClr val="002060"/>
                    </a:solidFill>
                    <a:ea typeface="Times New Roman" panose="02020603050405020304" pitchFamily="18" charset="0"/>
                    <a:cs typeface="Times New Roman" panose="02020603050405020304" pitchFamily="18" charset="0"/>
                  </a:rPr>
                  <a:t>d.	¿Cuál es la probabilidad de que hallan </a:t>
                </a:r>
                <a:r>
                  <a:rPr lang="es-CO" sz="3200" b="1" dirty="0" err="1">
                    <a:solidFill>
                      <a:srgbClr val="002060"/>
                    </a:solidFill>
                    <a:ea typeface="Times New Roman" panose="02020603050405020304" pitchFamily="18" charset="0"/>
                    <a:cs typeface="Times New Roman" panose="02020603050405020304" pitchFamily="18" charset="0"/>
                  </a:rPr>
                  <a:t>almenos</a:t>
                </a:r>
                <a:r>
                  <a:rPr lang="es-CO" sz="3200" b="1" dirty="0">
                    <a:solidFill>
                      <a:srgbClr val="002060"/>
                    </a:solidFill>
                    <a:ea typeface="Times New Roman" panose="02020603050405020304" pitchFamily="18" charset="0"/>
                    <a:cs typeface="Times New Roman" panose="02020603050405020304" pitchFamily="18" charset="0"/>
                  </a:rPr>
                  <a:t> un motor defectuoso?</a:t>
                </a:r>
              </a:p>
              <a:p>
                <a:pPr marL="342900" indent="-342900" algn="just">
                  <a:lnSpc>
                    <a:spcPct val="115000"/>
                  </a:lnSpc>
                  <a:buSzPts val="1100"/>
                  <a:buFont typeface="+mj-lt"/>
                  <a:buAutoNum type="alphaLcPeriod"/>
                </a:pPr>
                <a:r>
                  <a:rPr lang="es-CO" sz="3200" b="1" dirty="0">
                    <a:solidFill>
                      <a:srgbClr val="002060"/>
                    </a:solidFill>
                    <a:ea typeface="Times New Roman" panose="02020603050405020304" pitchFamily="18" charset="0"/>
                    <a:cs typeface="Times New Roman" panose="02020603050405020304" pitchFamily="18" charset="0"/>
                  </a:rPr>
                  <a:t>e.	El Valor esperado de X</a:t>
                </a:r>
              </a:p>
              <a:p>
                <a:pPr marL="342900" indent="-342900" algn="just">
                  <a:lnSpc>
                    <a:spcPct val="115000"/>
                  </a:lnSpc>
                  <a:buSzPts val="1100"/>
                  <a:buFont typeface="+mj-lt"/>
                  <a:buAutoNum type="alphaLcPeriod"/>
                </a:pPr>
                <a:r>
                  <a:rPr lang="es-CO" sz="3200" b="1" dirty="0">
                    <a:solidFill>
                      <a:srgbClr val="002060"/>
                    </a:solidFill>
                    <a:ea typeface="Times New Roman" panose="02020603050405020304" pitchFamily="18" charset="0"/>
                    <a:cs typeface="Times New Roman" panose="02020603050405020304" pitchFamily="18" charset="0"/>
                  </a:rPr>
                  <a:t>f.	La varianza de X</a:t>
                </a:r>
              </a:p>
              <a:p>
                <a:pPr marL="342900" lvl="0" indent="-342900" algn="just">
                  <a:lnSpc>
                    <a:spcPct val="115000"/>
                  </a:lnSpc>
                  <a:spcAft>
                    <a:spcPts val="0"/>
                  </a:spcAft>
                  <a:buSzPts val="1100"/>
                  <a:buFont typeface="+mj-lt"/>
                  <a:buAutoNum type="alphaLcPeriod"/>
                </a:pPr>
                <a:endParaRPr lang="es-CO" sz="3200" b="1" dirty="0">
                  <a:effectLst/>
                  <a:latin typeface="Calibri" panose="020F0502020204030204" pitchFamily="34" charset="0"/>
                  <a:ea typeface="Times New Roman" panose="02020603050405020304" pitchFamily="18" charset="0"/>
                  <a:cs typeface="Calibri" panose="020F0502020204030204" pitchFamily="34" charset="0"/>
                </a:endParaRPr>
              </a:p>
            </p:txBody>
          </p:sp>
        </mc:Choice>
        <mc:Fallback xmlns="">
          <p:sp>
            <p:nvSpPr>
              <p:cNvPr id="4" name="Rectángulo 3"/>
              <p:cNvSpPr>
                <a:spLocks noRot="1" noChangeAspect="1" noMove="1" noResize="1" noEditPoints="1" noAdjustHandles="1" noChangeArrowheads="1" noChangeShapeType="1" noTextEdit="1"/>
              </p:cNvSpPr>
              <p:nvPr/>
            </p:nvSpPr>
            <p:spPr>
              <a:xfrm>
                <a:off x="903514" y="288679"/>
                <a:ext cx="10375900" cy="5883662"/>
              </a:xfrm>
              <a:prstGeom prst="rect">
                <a:avLst/>
              </a:prstGeom>
              <a:blipFill>
                <a:blip r:embed="rId2"/>
                <a:stretch>
                  <a:fillRect r="-1528"/>
                </a:stretch>
              </a:blipFill>
            </p:spPr>
            <p:txBody>
              <a:bodyPr/>
              <a:lstStyle/>
              <a:p>
                <a:r>
                  <a:rPr lang="es-CO">
                    <a:noFill/>
                  </a:rPr>
                  <a:t> </a:t>
                </a:r>
              </a:p>
            </p:txBody>
          </p:sp>
        </mc:Fallback>
      </mc:AlternateContent>
    </p:spTree>
    <p:extLst>
      <p:ext uri="{BB962C8B-B14F-4D97-AF65-F5344CB8AC3E}">
        <p14:creationId xmlns:p14="http://schemas.microsoft.com/office/powerpoint/2010/main" val="132440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3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300"/>
                                  </p:iterate>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iterate type="wd">
                                    <p:tmAbs val="300"/>
                                  </p:iterate>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iterate type="wd">
                                    <p:tmAbs val="300"/>
                                  </p:iterate>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iterate type="wd">
                                    <p:tmAbs val="300"/>
                                  </p:iterate>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iterate type="wd">
                                    <p:tmAbs val="300"/>
                                  </p:iterate>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iterate type="wd">
                                    <p:tmAbs val="300"/>
                                  </p:iterate>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4188</TotalTime>
  <Words>5931</Words>
  <Application>Microsoft Office PowerPoint</Application>
  <PresentationFormat>Panorámica</PresentationFormat>
  <Paragraphs>415</Paragraphs>
  <Slides>50</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50</vt:i4>
      </vt:variant>
    </vt:vector>
  </HeadingPairs>
  <TitlesOfParts>
    <vt:vector size="57" baseType="lpstr">
      <vt:lpstr>Arial</vt:lpstr>
      <vt:lpstr>Calibri</vt:lpstr>
      <vt:lpstr>Calibri Light</vt:lpstr>
      <vt:lpstr>Cambria Math</vt:lpstr>
      <vt:lpstr>Lucida Console</vt:lpstr>
      <vt:lpstr>Times New Roman</vt:lpstr>
      <vt:lpstr>Tema de Office</vt:lpstr>
      <vt:lpstr>https://youtu.be/8XrP_TjXTbY</vt:lpstr>
      <vt:lpstr>https://youtu.be/8XrP_TjXTbY</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Julio Seferino Hurtado Marquez</dc:creator>
  <cp:lastModifiedBy>Julio Seferino Hurtado Marquez</cp:lastModifiedBy>
  <cp:revision>76</cp:revision>
  <dcterms:created xsi:type="dcterms:W3CDTF">2020-05-12T13:29:39Z</dcterms:created>
  <dcterms:modified xsi:type="dcterms:W3CDTF">2024-05-17T19:57:36Z</dcterms:modified>
</cp:coreProperties>
</file>